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74" r:id="rId4"/>
    <p:sldId id="455" r:id="rId5"/>
    <p:sldId id="444" r:id="rId6"/>
    <p:sldId id="454" r:id="rId7"/>
    <p:sldId id="456" r:id="rId8"/>
    <p:sldId id="445" r:id="rId9"/>
    <p:sldId id="437" r:id="rId10"/>
    <p:sldId id="438" r:id="rId11"/>
    <p:sldId id="446" r:id="rId12"/>
    <p:sldId id="451" r:id="rId13"/>
    <p:sldId id="452" r:id="rId14"/>
    <p:sldId id="447" r:id="rId15"/>
    <p:sldId id="453" r:id="rId16"/>
    <p:sldId id="448" r:id="rId17"/>
    <p:sldId id="449" r:id="rId18"/>
    <p:sldId id="450" r:id="rId19"/>
    <p:sldId id="440" r:id="rId20"/>
    <p:sldId id="442" r:id="rId21"/>
    <p:sldId id="443" r:id="rId22"/>
  </p:sldIdLst>
  <p:sldSz cx="12192000" cy="6858000"/>
  <p:notesSz cx="7315200" cy="96012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7F97-432A-4311-AC4C-CE402E488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F661B-677D-4AC5-85E4-6D1E68225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2EB94-577C-4A56-95F0-6D5E8AF6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E04E-AEB3-434C-BF32-F265E397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779B-C0DD-463F-83C5-52532D09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81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FBA63-6210-4EBB-AAEA-13B6969E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B59BB-6582-453D-A03C-8C5952A18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87340-30CF-47EA-A730-290DAEB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4D4C8-D0AF-45C0-AE5D-0C2481CE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8B49-D190-4B28-8CB8-EF52C00B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29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8877F-21C4-4908-9A6C-78BDAEEF4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4D459-08DE-41CF-827B-0C10711B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56884-8702-4CEC-B83A-6BCF3430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7CD6C-E233-49D6-BEF6-D4751DC3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D6B1-7260-412D-BFE5-84F28D0E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637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C254-7AA0-4056-A353-67E3FDF9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64E0-4222-4231-BBDB-3DB84071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35DC8-5EEE-4AED-AE5B-1AD16794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A3D58-F580-4A96-A99F-D26E5203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A18A-DD9A-45E5-A0BB-F1456065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47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BBAD-6E77-408B-9E76-B7235E01E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DE095-324A-4AF1-B203-1942E6D6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00CC2-9CBF-4EAF-B96C-87BA3B61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A7E66-CE33-44E3-B35F-3A23A375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DD8B8-7D22-4D64-9B47-0B254EFB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02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4BC5-3BA9-4FA6-88D0-1C24E51C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541C-43E8-4D36-82B9-4B9EF942D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582DF-A503-400A-82D6-89C531BC7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CD197-0669-4870-8B6D-9B19D996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D0919-D213-4303-B875-9B490466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4EA6D-35A8-4C67-82AB-B56E85CF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949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40F0-947B-4B7C-9BD2-7B1AF51E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A604-A221-4D0E-B323-B854AF97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D167C-A5AD-4859-B1CC-8629A648D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CA854-8A03-4EEC-9313-B4A35435D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C15E8B-88B1-424B-BCD2-544A80FF0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EC9488-2158-485A-8912-5242FC8B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44C51-BC23-4645-92C6-723BF2D0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C31AE-B0E8-453E-ADB3-7BA126F1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532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FC636-C8D1-4734-A6DD-AC74587A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294B8-5ACD-4050-83DC-8D9BF230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753BA-D965-4195-9D45-C04BC5F5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372F5-40A4-4470-B358-1AE944E2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579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61701-BA9B-40A7-8693-FDCDE8B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14340F-BD66-4C42-B7F4-55A75F47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027B8-D520-48CE-AAD3-E28498FB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588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BF0E-FB21-44CA-9AD7-082E0680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A923B-AA41-4369-99B0-CAC368A3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5810-D670-4F7C-B906-77DFBF3DD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8D346-8595-4BFC-9515-24404E04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405A4-50A8-432F-9505-B4E5EBD4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EB9DE-EDCA-49D7-B2F1-AB491CC0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01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34B9-0302-4AC7-B61E-AC61EDF5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F2CE2-3A1F-4121-882E-854385256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773A1-ECC5-4533-9ECE-E41307BB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64835-2D57-4753-B1D3-729584BC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00AA3-320A-4033-8EB6-4BDFE5B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ED5EB-7B18-47DA-A2FD-CB8E6EB8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53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C74001-4F69-457C-BDC0-7F1117DB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24F40-ED15-46FD-A428-F33C02037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67CEE-A840-4A32-8DCD-008E1AD91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8F09-C115-44BB-9FDD-4C03C3ED283F}" type="datetimeFigureOut">
              <a:rPr lang="es-AR" smtClean="0"/>
              <a:t>2/6/2025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121EC-E6D1-4F46-BD61-C5433437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9BEC2-5EFF-444C-A80C-57D8FC866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CD71-943C-4A61-A9BD-16F0EF18E157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30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emf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CCC525-AD6C-4D67-9D7E-DFBC1DF4C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AR" sz="4700" b="1" i="1">
                <a:solidFill>
                  <a:schemeClr val="bg1"/>
                </a:solidFill>
              </a:rPr>
              <a:t>SISTEMAS DE COMUNICACIONES</a:t>
            </a:r>
            <a:endParaRPr lang="es-AR" sz="47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5F641-D767-4C77-999F-40C37D31E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AR" sz="2000" b="1" dirty="0">
                <a:solidFill>
                  <a:schemeClr val="bg1"/>
                </a:solidFill>
              </a:rPr>
              <a:t>Ruido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0F643B-A817-499B-AEDA-30B6ADF4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915107"/>
            <a:ext cx="4047843" cy="165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0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CDFCE3-1119-684E-FD14-5969D142B0E3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Ancho de Banda Equivalente de Ruido</a:t>
            </a:r>
            <a:endParaRPr lang="es-AR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FCA5B3-7E95-C490-46C7-A4EE21776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399" y="1587061"/>
            <a:ext cx="2372056" cy="14289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A1E6C2-68AE-861B-6956-F79775C56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409" y="1863324"/>
            <a:ext cx="1457528" cy="8764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510560-CD1F-1249-65DB-36C00ECAF935}"/>
              </a:ext>
            </a:extLst>
          </p:cNvPr>
          <p:cNvSpPr txBox="1"/>
          <p:nvPr/>
        </p:nvSpPr>
        <p:spPr>
          <a:xfrm>
            <a:off x="1015105" y="4901607"/>
            <a:ext cx="405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Doble Sintonizado con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kQ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048391-30D3-B88A-E7A2-29720D850818}"/>
              </a:ext>
            </a:extLst>
          </p:cNvPr>
          <p:cNvSpPr txBox="1"/>
          <p:nvPr/>
        </p:nvSpPr>
        <p:spPr>
          <a:xfrm>
            <a:off x="1040258" y="3657325"/>
            <a:ext cx="405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Simple Sintonizado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F82A82-9FEF-4B0E-6B4E-9F9DCA5DD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506" y="3460868"/>
            <a:ext cx="1066949" cy="79068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573916-2E1B-E256-E7BB-0CF074211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8029" y="4783208"/>
            <a:ext cx="1486107" cy="7716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19520CB-E7AC-CA57-7BF7-BC273F5EADD8}"/>
              </a:ext>
            </a:extLst>
          </p:cNvPr>
          <p:cNvSpPr txBox="1"/>
          <p:nvPr/>
        </p:nvSpPr>
        <p:spPr>
          <a:xfrm>
            <a:off x="70586" y="2069805"/>
            <a:ext cx="405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Simple Sintonizado</a:t>
            </a:r>
          </a:p>
        </p:txBody>
      </p:sp>
    </p:spTree>
    <p:extLst>
      <p:ext uri="{BB962C8B-B14F-4D97-AF65-F5344CB8AC3E}">
        <p14:creationId xmlns:p14="http://schemas.microsoft.com/office/powerpoint/2010/main" val="274486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 err="1"/>
              <a:t>Shot</a:t>
            </a:r>
            <a:r>
              <a:rPr lang="es-AR" sz="4000" dirty="0"/>
              <a:t> </a:t>
            </a:r>
            <a:r>
              <a:rPr lang="es-AR" sz="4000" dirty="0" err="1"/>
              <a:t>noise</a:t>
            </a:r>
            <a:endParaRPr lang="es-AR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458865" y="2240225"/>
            <a:ext cx="2916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Física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 debe al movimiento fluctuante en medio de un campo como el existente en la zona de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carga espacial (o de vaciamiento) de cada juntura.</a:t>
            </a:r>
            <a:endParaRPr lang="es-AR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2399BE-FE21-9264-8B87-8BDCF202F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618" y="2591679"/>
            <a:ext cx="7699518" cy="103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0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Ruido, en Amplificadores</a:t>
            </a:r>
            <a:endParaRPr lang="es-AR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F3226A-080B-C804-7109-9B1A9AB10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983" y="1625120"/>
            <a:ext cx="7554379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Cifra de Ruido</a:t>
            </a:r>
            <a:endParaRPr lang="es-AR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5CE06E-620D-B530-8615-AE812E167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77" y="2441359"/>
            <a:ext cx="10003739" cy="170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9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Temperatura de ruido</a:t>
            </a:r>
            <a:endParaRPr lang="es-AR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85041" y="1090154"/>
            <a:ext cx="2916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Potencia disponible de ruido, “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”, es la máxima potencia que se puede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extraer (es el mismo concepto que M.A.P.=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Maximun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Available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Power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  <a:endParaRPr lang="es-AR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8518C8-B8AC-B9F9-6A7C-3400F4D07068}"/>
              </a:ext>
            </a:extLst>
          </p:cNvPr>
          <p:cNvSpPr txBox="1"/>
          <p:nvPr/>
        </p:nvSpPr>
        <p:spPr>
          <a:xfrm>
            <a:off x="85041" y="3497483"/>
            <a:ext cx="29165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 Temperatura de Ruido, en cualquier punto de una red, se define como una fuente de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ruido, que tiene como potencia disponible a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 un pequeño intervalo de frecuencia y esto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provoca una temperatura de ruido equivalente</a:t>
            </a:r>
            <a:endParaRPr lang="es-AR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9E32EB-26B4-3631-5B05-9E2C3CD31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141" y="1417154"/>
            <a:ext cx="2892565" cy="7078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5F6FD4-DC0E-6165-3583-4F2A0557D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808" y="1383573"/>
            <a:ext cx="1311831" cy="9071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DE4A01-CEEC-6DEC-1FDA-3CC9BEF41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433" y="1529642"/>
            <a:ext cx="2034914" cy="5525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CFCF97-2C9E-4E31-1989-D4DC1BD227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855"/>
          <a:stretch/>
        </p:blipFill>
        <p:spPr>
          <a:xfrm>
            <a:off x="5542214" y="4134741"/>
            <a:ext cx="1187060" cy="7078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FC035DD-A262-5413-A2AD-254CC589AA74}"/>
              </a:ext>
            </a:extLst>
          </p:cNvPr>
          <p:cNvSpPr/>
          <p:nvPr/>
        </p:nvSpPr>
        <p:spPr>
          <a:xfrm>
            <a:off x="10759737" y="1529642"/>
            <a:ext cx="814970" cy="4832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2F0F3D-D5ED-34F9-B348-CC8E4C291DBB}"/>
              </a:ext>
            </a:extLst>
          </p:cNvPr>
          <p:cNvSpPr/>
          <p:nvPr/>
        </p:nvSpPr>
        <p:spPr>
          <a:xfrm>
            <a:off x="8683843" y="1539999"/>
            <a:ext cx="814970" cy="4832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945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Cifra de Ruido</a:t>
            </a:r>
            <a:endParaRPr lang="es-AR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5CE06E-620D-B530-8615-AE812E167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94" y="1648744"/>
            <a:ext cx="8507012" cy="1448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4EB4B5-CA78-7F12-83DD-7BDE79D7D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494" y="3820971"/>
            <a:ext cx="4553585" cy="11336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2C29CF-0B11-2621-0B8E-2655886338CE}"/>
              </a:ext>
            </a:extLst>
          </p:cNvPr>
          <p:cNvSpPr/>
          <p:nvPr/>
        </p:nvSpPr>
        <p:spPr>
          <a:xfrm>
            <a:off x="4057096" y="4006512"/>
            <a:ext cx="1047563" cy="8318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939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Cadena de Ruido</a:t>
            </a:r>
            <a:endParaRPr lang="es-AR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DD5F2-00F2-B85B-0075-726BE0DA5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908" y="1459486"/>
            <a:ext cx="6601746" cy="26102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FC7259-F78B-3964-0C57-C13665A60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014" y="4550671"/>
            <a:ext cx="7783678" cy="129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4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Cadena de Ruido</a:t>
            </a:r>
            <a:endParaRPr lang="es-AR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8723014" y="2285545"/>
            <a:ext cx="234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Fórmula de </a:t>
            </a:r>
            <a:r>
              <a:rPr lang="es-AR" sz="20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Friis</a:t>
            </a:r>
            <a:endParaRPr lang="es-AR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8624FD-C8F8-2EB7-1FE0-F39E1C838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64" y="1725192"/>
            <a:ext cx="7824001" cy="19048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5FFDF9-A91F-26F4-79F5-2A35BF8911E6}"/>
              </a:ext>
            </a:extLst>
          </p:cNvPr>
          <p:cNvSpPr txBox="1"/>
          <p:nvPr/>
        </p:nvSpPr>
        <p:spPr>
          <a:xfrm>
            <a:off x="734591" y="3919037"/>
            <a:ext cx="29165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Condiciones:</a:t>
            </a:r>
          </a:p>
          <a:p>
            <a:r>
              <a:rPr lang="es-AR" dirty="0">
                <a:solidFill>
                  <a:srgbClr val="000000"/>
                </a:solidFill>
                <a:latin typeface="Times New Roman" panose="02020603050405020304" pitchFamily="18" charset="0"/>
              </a:rPr>
              <a:t>-Igual temperatura en todos los componentes</a:t>
            </a:r>
          </a:p>
          <a:p>
            <a:r>
              <a:rPr lang="es-A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-BW igual o descendente o mínimo en última etapa</a:t>
            </a:r>
          </a:p>
          <a:p>
            <a:r>
              <a:rPr lang="es-A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s-A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adapatado</a:t>
            </a:r>
            <a:r>
              <a:rPr lang="es-A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 MTE</a:t>
            </a:r>
          </a:p>
          <a:p>
            <a:r>
              <a:rPr lang="es-A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-transferencias de potencia</a:t>
            </a:r>
            <a:endParaRPr lang="es-A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3FF46A-22AF-E172-00FF-217CD3F986E5}"/>
              </a:ext>
            </a:extLst>
          </p:cNvPr>
          <p:cNvSpPr/>
          <p:nvPr/>
        </p:nvSpPr>
        <p:spPr>
          <a:xfrm>
            <a:off x="714061" y="1938015"/>
            <a:ext cx="7320230" cy="14909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0088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Cifra de Ruido de un atenuador (</a:t>
            </a:r>
            <a:r>
              <a:rPr lang="es-AR" sz="4000" dirty="0" err="1"/>
              <a:t>Stremler</a:t>
            </a:r>
            <a:r>
              <a:rPr lang="es-AR" sz="4000" dirty="0"/>
              <a:t>)</a:t>
            </a:r>
            <a:endParaRPr lang="es-AR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84D98-70A8-843F-34D9-5BBCE60D6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121" y="3543078"/>
            <a:ext cx="1676634" cy="8192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E0D48-1BE8-2622-376A-3A7993B81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878" y="1060477"/>
            <a:ext cx="2553056" cy="4286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4E21DF-00BD-B2B7-85A3-0F79E0E0B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961" y="1619775"/>
            <a:ext cx="3210373" cy="457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156B97-777B-1134-B193-48CF50415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8584" y="2237328"/>
            <a:ext cx="6645499" cy="21250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3DD6D7-C26F-53EB-7E63-06088E73ECA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0819" t="35088"/>
          <a:stretch/>
        </p:blipFill>
        <p:spPr>
          <a:xfrm>
            <a:off x="4243526" y="5415379"/>
            <a:ext cx="1305018" cy="3277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F1014F-699B-B2D4-CDF4-F42C7A110B7A}"/>
              </a:ext>
            </a:extLst>
          </p:cNvPr>
          <p:cNvSpPr txBox="1"/>
          <p:nvPr/>
        </p:nvSpPr>
        <p:spPr>
          <a:xfrm>
            <a:off x="5981173" y="5167318"/>
            <a:ext cx="234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 cifra de ruido de un atenuador es su atenuación</a:t>
            </a:r>
            <a:endParaRPr lang="es-AR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0A672-C7CA-F745-94FD-25AB696D8D74}"/>
              </a:ext>
            </a:extLst>
          </p:cNvPr>
          <p:cNvSpPr/>
          <p:nvPr/>
        </p:nvSpPr>
        <p:spPr>
          <a:xfrm>
            <a:off x="4081064" y="5337618"/>
            <a:ext cx="1467479" cy="5571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130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4728ABCA-ABA2-FC24-C4FA-BD6C822312DB}"/>
              </a:ext>
            </a:extLst>
          </p:cNvPr>
          <p:cNvGrpSpPr>
            <a:grpSpLocks/>
          </p:cNvGrpSpPr>
          <p:nvPr/>
        </p:nvGrpSpPr>
        <p:grpSpPr bwMode="auto">
          <a:xfrm>
            <a:off x="354593" y="1632870"/>
            <a:ext cx="7810613" cy="4324350"/>
            <a:chOff x="245" y="801"/>
            <a:chExt cx="5640" cy="2724"/>
          </a:xfrm>
        </p:grpSpPr>
        <p:pic>
          <p:nvPicPr>
            <p:cNvPr id="3" name="Picture 4">
              <a:extLst>
                <a:ext uri="{FF2B5EF4-FFF2-40B4-BE49-F238E27FC236}">
                  <a16:creationId xmlns:a16="http://schemas.microsoft.com/office/drawing/2014/main" id="{3B93387C-A397-1017-E33D-C587B82F24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" y="801"/>
              <a:ext cx="5194" cy="271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</p:pic>
        <p:sp>
          <p:nvSpPr>
            <p:cNvPr id="4" name="Text Box 5">
              <a:extLst>
                <a:ext uri="{FF2B5EF4-FFF2-40B4-BE49-F238E27FC236}">
                  <a16:creationId xmlns:a16="http://schemas.microsoft.com/office/drawing/2014/main" id="{72E70FE5-5D57-3286-D578-2089177CA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3" y="874"/>
              <a:ext cx="14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1">
                  <a:cs typeface="Arial" charset="0"/>
                </a:rPr>
                <a:t>PIN photodiode</a:t>
              </a:r>
            </a:p>
          </p:txBody>
        </p:sp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FB18FC4C-CE6F-AB4C-273A-74625CF88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1242"/>
              <a:ext cx="964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Fiber Cladding</a:t>
              </a:r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49F27F98-8028-501B-9CBD-288F322512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1471"/>
              <a:ext cx="964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Fiber Core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74479869-083F-C657-3C24-21CD7FBD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1869"/>
              <a:ext cx="964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Metal Contact (-)</a:t>
              </a: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5B4B771F-F591-5077-D7AD-727862B41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2259"/>
              <a:ext cx="711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P + Region</a:t>
              </a: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72C89B1A-1FA1-D615-6F55-E386786F8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2668"/>
              <a:ext cx="392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Hole</a:t>
              </a:r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498EAD57-A984-54DD-9A2E-7C347EB83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2821"/>
              <a:ext cx="964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Electron - Hole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EA93F5C3-6F12-920C-FBE0-5A73AFD0B7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3026"/>
              <a:ext cx="964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N + Region</a:t>
              </a: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A71ED3D6-E562-6C01-F8B3-F490C01A6A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5" y="3188"/>
              <a:ext cx="964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Metal Contact (+)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7C48B00E-F9A3-6E89-0BB1-B9FD2F5CA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2407"/>
              <a:ext cx="496" cy="2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/>
                <a:t>Intrinsic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/>
                <a:t>Region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EF28D980-1B7F-DAF1-39F6-32A98F3B9B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" y="2857"/>
              <a:ext cx="592" cy="17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200"/>
                <a:t>Electron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8A2ECF4D-E55D-321E-E056-2ED897573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" y="1870"/>
              <a:ext cx="832" cy="2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 lIns="45720" rIns="4572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/>
                <a:t>Anti-reflection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/>
                <a:t>Coating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79B0EF95-A65C-4523-DC74-A1264B4AF4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4" y="1803"/>
              <a:ext cx="2181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2400" b="1" dirty="0">
                  <a:solidFill>
                    <a:srgbClr val="4D4D4D"/>
                  </a:solidFill>
                  <a:cs typeface="Arial" charset="0"/>
                </a:rPr>
                <a:t>Maximum power</a:t>
              </a:r>
            </a:p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2400" b="1" dirty="0">
                  <a:solidFill>
                    <a:srgbClr val="4D4D4D"/>
                  </a:solidFill>
                  <a:cs typeface="Arial" charset="0"/>
                </a:rPr>
                <a:t>(saturation)</a:t>
              </a: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283A66F4-4A30-9F17-25EA-9D6F77F8E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5" y="2982"/>
              <a:ext cx="2181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Minimum power</a:t>
              </a:r>
            </a:p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2000" b="1" dirty="0">
                  <a:solidFill>
                    <a:schemeClr val="bg1">
                      <a:lumMod val="50000"/>
                    </a:schemeClr>
                  </a:solidFill>
                  <a:cs typeface="Arial" charset="0"/>
                </a:rPr>
                <a:t>(sensitivity)</a:t>
              </a: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D5666D1B-0BB9-B975-E9A5-16FA16105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" y="1283"/>
              <a:ext cx="226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b="1" dirty="0">
                  <a:cs typeface="Arial" charset="0"/>
                </a:rPr>
                <a:t>Received power (</a:t>
              </a:r>
              <a:r>
                <a:rPr lang="en-US" sz="2400" b="1" dirty="0" err="1">
                  <a:cs typeface="Arial" charset="0"/>
                </a:rPr>
                <a:t>dBm</a:t>
              </a:r>
              <a:r>
                <a:rPr lang="en-US" sz="2400" b="1" dirty="0">
                  <a:cs typeface="Arial" charset="0"/>
                </a:rPr>
                <a:t>)</a:t>
              </a:r>
            </a:p>
          </p:txBody>
        </p:sp>
      </p:grpSp>
      <p:sp>
        <p:nvSpPr>
          <p:cNvPr id="19" name="Text Box 9">
            <a:extLst>
              <a:ext uri="{FF2B5EF4-FFF2-40B4-BE49-F238E27FC236}">
                <a16:creationId xmlns:a16="http://schemas.microsoft.com/office/drawing/2014/main" id="{5D71448B-0434-A2D0-EF59-C7110EFCC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" y="6176295"/>
            <a:ext cx="694994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Este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efecto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también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puede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ser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causado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,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forma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espontánea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, por la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agitación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termica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=&gt; 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Ruido</a:t>
            </a:r>
            <a:endParaRPr lang="en-GB" altLang="fr-FR" sz="1600" dirty="0">
              <a:latin typeface="Nokia Pure Text" panose="020B0504040602060303" pitchFamily="34" charset="0"/>
              <a:ea typeface="Nokia Pure Text" panose="020B0504040602060303" pitchFamily="34" charset="0"/>
              <a:cs typeface="Nokia Pure Text" panose="020B0504040602060303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996460-AAE9-9106-9291-0CDA977E15AE}"/>
              </a:ext>
            </a:extLst>
          </p:cNvPr>
          <p:cNvCxnSpPr>
            <a:cxnSpLocks/>
          </p:cNvCxnSpPr>
          <p:nvPr/>
        </p:nvCxnSpPr>
        <p:spPr>
          <a:xfrm flipH="1" flipV="1">
            <a:off x="2524259" y="4878435"/>
            <a:ext cx="315954" cy="1281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>
            <a:extLst>
              <a:ext uri="{FF2B5EF4-FFF2-40B4-BE49-F238E27FC236}">
                <a16:creationId xmlns:a16="http://schemas.microsoft.com/office/drawing/2014/main" id="{30DBB34F-5EB5-4F3B-C3D2-A28EDD8E6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141" y="5329126"/>
            <a:ext cx="30203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El Rx no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puede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distinguir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un “1”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débil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de la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corriente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causada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por el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ruido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.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545DFCFE-D23B-BCA6-3E29-4D802D0BD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3112" y="1690688"/>
            <a:ext cx="302038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Se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generan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tantas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cargas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que no se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llegan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a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desalojar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entre un bit y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otro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. Similar a la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distorsión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por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corte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diagonal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un receptor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envolvente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de AM. No se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distinguen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los “0”.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BD4AF2E-D76D-7C6C-A530-EC5883068A16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7164371" y="2429352"/>
            <a:ext cx="1178741" cy="1810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2B6314-5965-8EAB-57C0-07FDB1CC9051}"/>
              </a:ext>
            </a:extLst>
          </p:cNvPr>
          <p:cNvCxnSpPr>
            <a:cxnSpLocks/>
            <a:stCxn id="17" idx="3"/>
          </p:cNvCxnSpPr>
          <p:nvPr/>
        </p:nvCxnSpPr>
        <p:spPr>
          <a:xfrm flipH="1" flipV="1">
            <a:off x="7131801" y="5165058"/>
            <a:ext cx="1020942" cy="361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46661E-CD33-4699-D92E-A2191E066E15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 en un fotodetector PIN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06191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0B026-8EF6-72DF-0ECA-161E0E83E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8">
            <a:extLst>
              <a:ext uri="{FF2B5EF4-FFF2-40B4-BE49-F238E27FC236}">
                <a16:creationId xmlns:a16="http://schemas.microsoft.com/office/drawing/2014/main" id="{2CD93498-4E8B-0C6D-BC6D-4EA5509F6253}"/>
              </a:ext>
            </a:extLst>
          </p:cNvPr>
          <p:cNvSpPr txBox="1"/>
          <p:nvPr/>
        </p:nvSpPr>
        <p:spPr>
          <a:xfrm>
            <a:off x="7311370" y="2375142"/>
            <a:ext cx="3197671" cy="114682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es-CO" dirty="0"/>
              <a:t>	             	Receptor</a:t>
            </a:r>
          </a:p>
        </p:txBody>
      </p:sp>
      <p:sp>
        <p:nvSpPr>
          <p:cNvPr id="34" name="CuadroTexto 38">
            <a:extLst>
              <a:ext uri="{FF2B5EF4-FFF2-40B4-BE49-F238E27FC236}">
                <a16:creationId xmlns:a16="http://schemas.microsoft.com/office/drawing/2014/main" id="{B79B85F7-DC9B-C23E-6A84-4B7C6832E59F}"/>
              </a:ext>
            </a:extLst>
          </p:cNvPr>
          <p:cNvSpPr txBox="1"/>
          <p:nvPr/>
        </p:nvSpPr>
        <p:spPr>
          <a:xfrm>
            <a:off x="1309892" y="2323733"/>
            <a:ext cx="3574895" cy="114682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es-CO" dirty="0"/>
              <a:t>Transmisor</a:t>
            </a:r>
          </a:p>
        </p:txBody>
      </p:sp>
      <p:sp>
        <p:nvSpPr>
          <p:cNvPr id="2" name="CuadroTexto 38">
            <a:extLst>
              <a:ext uri="{FF2B5EF4-FFF2-40B4-BE49-F238E27FC236}">
                <a16:creationId xmlns:a16="http://schemas.microsoft.com/office/drawing/2014/main" id="{A3D0F09B-AE38-21AF-8327-54235BE11817}"/>
              </a:ext>
            </a:extLst>
          </p:cNvPr>
          <p:cNvSpPr txBox="1"/>
          <p:nvPr/>
        </p:nvSpPr>
        <p:spPr>
          <a:xfrm>
            <a:off x="1591889" y="2669914"/>
            <a:ext cx="1244929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Proc</a:t>
            </a:r>
            <a:r>
              <a:rPr lang="es-CO" dirty="0"/>
              <a:t>. de señal</a:t>
            </a:r>
          </a:p>
        </p:txBody>
      </p:sp>
      <p:sp>
        <p:nvSpPr>
          <p:cNvPr id="3" name="CuadroTexto 38">
            <a:extLst>
              <a:ext uri="{FF2B5EF4-FFF2-40B4-BE49-F238E27FC236}">
                <a16:creationId xmlns:a16="http://schemas.microsoft.com/office/drawing/2014/main" id="{A8A35096-2333-CC1B-174D-BAD88E76DD6A}"/>
              </a:ext>
            </a:extLst>
          </p:cNvPr>
          <p:cNvSpPr txBox="1"/>
          <p:nvPr/>
        </p:nvSpPr>
        <p:spPr>
          <a:xfrm>
            <a:off x="3088345" y="2669914"/>
            <a:ext cx="1589640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Circ</a:t>
            </a:r>
            <a:r>
              <a:rPr lang="es-CO" dirty="0"/>
              <a:t>. Portadoras</a:t>
            </a:r>
          </a:p>
        </p:txBody>
      </p:sp>
      <p:sp>
        <p:nvSpPr>
          <p:cNvPr id="7" name="CuadroTexto 38">
            <a:extLst>
              <a:ext uri="{FF2B5EF4-FFF2-40B4-BE49-F238E27FC236}">
                <a16:creationId xmlns:a16="http://schemas.microsoft.com/office/drawing/2014/main" id="{792268DD-BA48-B5C7-B9CB-121E2C9E853C}"/>
              </a:ext>
            </a:extLst>
          </p:cNvPr>
          <p:cNvSpPr txBox="1"/>
          <p:nvPr/>
        </p:nvSpPr>
        <p:spPr>
          <a:xfrm>
            <a:off x="5085212" y="2680305"/>
            <a:ext cx="2114257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Canal</a:t>
            </a:r>
          </a:p>
        </p:txBody>
      </p:sp>
      <p:sp>
        <p:nvSpPr>
          <p:cNvPr id="8" name="CuadroTexto 38">
            <a:extLst>
              <a:ext uri="{FF2B5EF4-FFF2-40B4-BE49-F238E27FC236}">
                <a16:creationId xmlns:a16="http://schemas.microsoft.com/office/drawing/2014/main" id="{EC204188-3417-EECA-E06B-8A3F71B6DB26}"/>
              </a:ext>
            </a:extLst>
          </p:cNvPr>
          <p:cNvSpPr txBox="1"/>
          <p:nvPr/>
        </p:nvSpPr>
        <p:spPr>
          <a:xfrm>
            <a:off x="5681912" y="2033974"/>
            <a:ext cx="94342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Ruido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B6325B-ED04-4465-E74C-4F91B23609E9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>
            <a:off x="2836818" y="2993080"/>
            <a:ext cx="25152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ABAEAD9-8955-7175-F41A-BD3C2548E377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 flipH="1">
            <a:off x="6142341" y="2403306"/>
            <a:ext cx="11286" cy="2769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F8B0BB-6DD3-6BD1-A355-DB34653A9532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7199469" y="2864971"/>
            <a:ext cx="195578" cy="12810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6989B9-25B3-859A-5DE5-8E70C4A2C655}"/>
              </a:ext>
            </a:extLst>
          </p:cNvPr>
          <p:cNvCxnSpPr>
            <a:cxnSpLocks/>
            <a:stCxn id="3" idx="3"/>
            <a:endCxn id="7" idx="1"/>
          </p:cNvCxnSpPr>
          <p:nvPr/>
        </p:nvCxnSpPr>
        <p:spPr>
          <a:xfrm flipV="1">
            <a:off x="4677985" y="2864971"/>
            <a:ext cx="407227" cy="12810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3EA97C-D0C5-B53A-287F-52DFBF3378F5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Componentes de un SC</a:t>
            </a:r>
            <a:endParaRPr lang="es-AR" sz="2800" dirty="0"/>
          </a:p>
        </p:txBody>
      </p:sp>
      <p:sp>
        <p:nvSpPr>
          <p:cNvPr id="11" name="CuadroTexto 38">
            <a:extLst>
              <a:ext uri="{FF2B5EF4-FFF2-40B4-BE49-F238E27FC236}">
                <a16:creationId xmlns:a16="http://schemas.microsoft.com/office/drawing/2014/main" id="{D8325E60-00E0-63E4-727C-A51AF02DFBE5}"/>
              </a:ext>
            </a:extLst>
          </p:cNvPr>
          <p:cNvSpPr txBox="1"/>
          <p:nvPr/>
        </p:nvSpPr>
        <p:spPr>
          <a:xfrm>
            <a:off x="7395047" y="2669914"/>
            <a:ext cx="1414365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Circ</a:t>
            </a:r>
            <a:r>
              <a:rPr lang="es-CO" dirty="0"/>
              <a:t>. Portadoras</a:t>
            </a:r>
          </a:p>
        </p:txBody>
      </p:sp>
      <p:sp>
        <p:nvSpPr>
          <p:cNvPr id="21" name="CuadroTexto 38">
            <a:extLst>
              <a:ext uri="{FF2B5EF4-FFF2-40B4-BE49-F238E27FC236}">
                <a16:creationId xmlns:a16="http://schemas.microsoft.com/office/drawing/2014/main" id="{0299C82E-2829-EC94-20B3-BD9CAB6EA322}"/>
              </a:ext>
            </a:extLst>
          </p:cNvPr>
          <p:cNvSpPr txBox="1"/>
          <p:nvPr/>
        </p:nvSpPr>
        <p:spPr>
          <a:xfrm>
            <a:off x="9104007" y="2674516"/>
            <a:ext cx="1196248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Proc</a:t>
            </a:r>
            <a:r>
              <a:rPr lang="es-CO" dirty="0"/>
              <a:t>. de señal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E9BA679-71FC-A842-D459-8FF8ADD67261}"/>
              </a:ext>
            </a:extLst>
          </p:cNvPr>
          <p:cNvCxnSpPr>
            <a:cxnSpLocks/>
            <a:stCxn id="11" idx="3"/>
            <a:endCxn id="21" idx="1"/>
          </p:cNvCxnSpPr>
          <p:nvPr/>
        </p:nvCxnSpPr>
        <p:spPr>
          <a:xfrm>
            <a:off x="8809412" y="2993080"/>
            <a:ext cx="294595" cy="460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38">
            <a:extLst>
              <a:ext uri="{FF2B5EF4-FFF2-40B4-BE49-F238E27FC236}">
                <a16:creationId xmlns:a16="http://schemas.microsoft.com/office/drawing/2014/main" id="{74BBEA61-91A1-C83C-6D06-5870582AFE2D}"/>
              </a:ext>
            </a:extLst>
          </p:cNvPr>
          <p:cNvSpPr txBox="1"/>
          <p:nvPr/>
        </p:nvSpPr>
        <p:spPr>
          <a:xfrm>
            <a:off x="345584" y="2712480"/>
            <a:ext cx="6462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/>
              <a:t>m(t)</a:t>
            </a:r>
          </a:p>
        </p:txBody>
      </p:sp>
      <p:sp>
        <p:nvSpPr>
          <p:cNvPr id="6" name="CuadroTexto 38">
            <a:extLst>
              <a:ext uri="{FF2B5EF4-FFF2-40B4-BE49-F238E27FC236}">
                <a16:creationId xmlns:a16="http://schemas.microsoft.com/office/drawing/2014/main" id="{4D7A5050-1C1D-CCEF-0606-097671358463}"/>
              </a:ext>
            </a:extLst>
          </p:cNvPr>
          <p:cNvSpPr txBox="1"/>
          <p:nvPr/>
        </p:nvSpPr>
        <p:spPr>
          <a:xfrm>
            <a:off x="10896644" y="2763889"/>
            <a:ext cx="8575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/>
              <a:t>~m(t)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37184CB-A7C7-0252-8BDB-2077A5C83DA1}"/>
              </a:ext>
            </a:extLst>
          </p:cNvPr>
          <p:cNvCxnSpPr>
            <a:cxnSpLocks/>
            <a:stCxn id="5" idx="3"/>
            <a:endCxn id="34" idx="1"/>
          </p:cNvCxnSpPr>
          <p:nvPr/>
        </p:nvCxnSpPr>
        <p:spPr>
          <a:xfrm>
            <a:off x="991835" y="2897146"/>
            <a:ext cx="31805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C224687-1E94-3846-60FD-8B1B08B4D3F8}"/>
              </a:ext>
            </a:extLst>
          </p:cNvPr>
          <p:cNvCxnSpPr>
            <a:cxnSpLocks/>
            <a:stCxn id="35" idx="3"/>
            <a:endCxn id="6" idx="1"/>
          </p:cNvCxnSpPr>
          <p:nvPr/>
        </p:nvCxnSpPr>
        <p:spPr>
          <a:xfrm flipV="1">
            <a:off x="10509041" y="2948555"/>
            <a:ext cx="38760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3683243-184D-5A63-D38C-B16239D41DD2}"/>
              </a:ext>
            </a:extLst>
          </p:cNvPr>
          <p:cNvSpPr txBox="1"/>
          <p:nvPr/>
        </p:nvSpPr>
        <p:spPr>
          <a:xfrm>
            <a:off x="573691" y="4502011"/>
            <a:ext cx="11044617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4" name="CuadroTexto 38">
            <a:extLst>
              <a:ext uri="{FF2B5EF4-FFF2-40B4-BE49-F238E27FC236}">
                <a16:creationId xmlns:a16="http://schemas.microsoft.com/office/drawing/2014/main" id="{CCC3FA53-771F-95FA-4AE7-BEF3C3BC3E88}"/>
              </a:ext>
            </a:extLst>
          </p:cNvPr>
          <p:cNvSpPr txBox="1"/>
          <p:nvPr/>
        </p:nvSpPr>
        <p:spPr>
          <a:xfrm>
            <a:off x="2513692" y="3662426"/>
            <a:ext cx="6462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/>
              <a:t>g(t)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5F6CA3-7BF5-0B2A-D3C7-1922DA12CAC9}"/>
              </a:ext>
            </a:extLst>
          </p:cNvPr>
          <p:cNvCxnSpPr>
            <a:cxnSpLocks/>
            <a:stCxn id="4" idx="0"/>
            <a:endCxn id="3" idx="1"/>
          </p:cNvCxnSpPr>
          <p:nvPr/>
        </p:nvCxnSpPr>
        <p:spPr>
          <a:xfrm flipV="1">
            <a:off x="2836818" y="2993080"/>
            <a:ext cx="251527" cy="669346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38">
            <a:extLst>
              <a:ext uri="{FF2B5EF4-FFF2-40B4-BE49-F238E27FC236}">
                <a16:creationId xmlns:a16="http://schemas.microsoft.com/office/drawing/2014/main" id="{7F7A1C53-ABD9-9ECC-245F-1DFEC6DD2E52}"/>
              </a:ext>
            </a:extLst>
          </p:cNvPr>
          <p:cNvSpPr txBox="1"/>
          <p:nvPr/>
        </p:nvSpPr>
        <p:spPr>
          <a:xfrm>
            <a:off x="8809412" y="3709125"/>
            <a:ext cx="6462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/>
              <a:t>~g(t)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489B184-43A5-C5F9-298D-A9FCDFFED208}"/>
              </a:ext>
            </a:extLst>
          </p:cNvPr>
          <p:cNvCxnSpPr>
            <a:cxnSpLocks/>
            <a:stCxn id="26" idx="0"/>
            <a:endCxn id="11" idx="3"/>
          </p:cNvCxnSpPr>
          <p:nvPr/>
        </p:nvCxnSpPr>
        <p:spPr>
          <a:xfrm flipH="1" flipV="1">
            <a:off x="8809412" y="2993080"/>
            <a:ext cx="323126" cy="71604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8">
            <a:extLst>
              <a:ext uri="{FF2B5EF4-FFF2-40B4-BE49-F238E27FC236}">
                <a16:creationId xmlns:a16="http://schemas.microsoft.com/office/drawing/2014/main" id="{5667575D-A3C4-85F6-338A-CF4D84E379C9}"/>
              </a:ext>
            </a:extLst>
          </p:cNvPr>
          <p:cNvSpPr txBox="1"/>
          <p:nvPr/>
        </p:nvSpPr>
        <p:spPr>
          <a:xfrm>
            <a:off x="8780881" y="1800853"/>
            <a:ext cx="6462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dirty="0"/>
              <a:t>n(t)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F1552E-DEFF-5D0E-0933-82F26FE13BBD}"/>
              </a:ext>
            </a:extLst>
          </p:cNvPr>
          <p:cNvCxnSpPr>
            <a:cxnSpLocks/>
            <a:stCxn id="33" idx="2"/>
            <a:endCxn id="11" idx="3"/>
          </p:cNvCxnSpPr>
          <p:nvPr/>
        </p:nvCxnSpPr>
        <p:spPr>
          <a:xfrm flipH="1">
            <a:off x="8809412" y="2170185"/>
            <a:ext cx="294595" cy="822895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471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052273-308E-343B-8E29-E36E49656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23" y="1919597"/>
            <a:ext cx="5134692" cy="2981741"/>
          </a:xfrm>
          <a:prstGeom prst="rect">
            <a:avLst/>
          </a:prstGeom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BBB53123-3FB4-A5BB-7C74-783E9D1B7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353" y="3996885"/>
            <a:ext cx="302038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Zona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detección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: Idem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fotodiodo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PIN: pares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cargas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generadas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por la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interacción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fotones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, o por </a:t>
            </a:r>
            <a:r>
              <a:rPr lang="en-GB" altLang="fr-FR" sz="1600" b="1" dirty="0" err="1">
                <a:solidFill>
                  <a:srgbClr val="FF0000"/>
                </a:solidFill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agitación</a:t>
            </a:r>
            <a:r>
              <a:rPr lang="en-GB" altLang="fr-FR" sz="1600" b="1" dirty="0">
                <a:solidFill>
                  <a:srgbClr val="FF0000"/>
                </a:solidFill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b="1" dirty="0" err="1">
                <a:solidFill>
                  <a:srgbClr val="FF0000"/>
                </a:solidFill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térmica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.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E142B8CE-43D3-1867-F94C-A9171340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4607" y="1439352"/>
            <a:ext cx="3165503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Zona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multiplicación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: zona de campo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electrico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concentrado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.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Acelera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las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cargas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creadas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la zona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detección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. El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impacto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estas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puede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generar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nuevas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cargas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por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efecto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avalancha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provocando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un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efecto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multiplicador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7220486-C2C9-7B82-1823-8917FE43C25A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3060573" y="2424237"/>
            <a:ext cx="2324034" cy="57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535DB27-5711-DBCC-402E-0DAD3379B8D2}"/>
              </a:ext>
            </a:extLst>
          </p:cNvPr>
          <p:cNvCxnSpPr>
            <a:cxnSpLocks/>
          </p:cNvCxnSpPr>
          <p:nvPr/>
        </p:nvCxnSpPr>
        <p:spPr>
          <a:xfrm flipH="1" flipV="1">
            <a:off x="3327663" y="3477150"/>
            <a:ext cx="1649690" cy="660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>
            <a:extLst>
              <a:ext uri="{FF2B5EF4-FFF2-40B4-BE49-F238E27FC236}">
                <a16:creationId xmlns:a16="http://schemas.microsoft.com/office/drawing/2014/main" id="{F44C9E47-2B40-5980-B7E2-D9C435314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417" y="1427479"/>
            <a:ext cx="316550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El factor de </a:t>
            </a:r>
            <a:r>
              <a:rPr lang="en-GB" altLang="fr-FR" sz="1600" b="1" dirty="0" err="1">
                <a:solidFill>
                  <a:srgbClr val="FF0000"/>
                </a:solidFill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multiplicación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no es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constante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sino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solidFill>
                  <a:srgbClr val="FF0000"/>
                </a:solidFill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estadístico</a:t>
            </a:r>
            <a:endParaRPr lang="en-GB" altLang="fr-FR" sz="1600" dirty="0">
              <a:solidFill>
                <a:srgbClr val="FF0000"/>
              </a:solidFill>
              <a:latin typeface="Nokia Pure Text" panose="020B0504040602060303" pitchFamily="34" charset="0"/>
              <a:ea typeface="Nokia Pure Text" panose="020B0504040602060303" pitchFamily="34" charset="0"/>
              <a:cs typeface="Nokia Pure Text" panose="020B0504040602060303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97EB68A-ED81-7BCA-DC88-181197B06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8520" y="3873774"/>
            <a:ext cx="252283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Ctr="1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En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el umbral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detección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, no se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pueden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distinguir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simbolos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debiles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,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poco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amplificados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, de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ruido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muy</a:t>
            </a:r>
            <a:r>
              <a:rPr lang="en-GB" altLang="fr-FR" sz="1600" dirty="0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 </a:t>
            </a:r>
            <a:r>
              <a:rPr lang="en-GB" altLang="fr-FR" sz="1600" dirty="0" err="1">
                <a:latin typeface="Nokia Pure Text" panose="020B0504040602060303" pitchFamily="34" charset="0"/>
                <a:ea typeface="Nokia Pure Text" panose="020B0504040602060303" pitchFamily="34" charset="0"/>
                <a:cs typeface="Nokia Pure Text" panose="020B0504040602060303" pitchFamily="34" charset="0"/>
              </a:rPr>
              <a:t>amplificado</a:t>
            </a:r>
            <a:endParaRPr lang="en-GB" altLang="fr-FR" sz="1600" dirty="0">
              <a:latin typeface="Nokia Pure Text" panose="020B0504040602060303" pitchFamily="34" charset="0"/>
              <a:ea typeface="Nokia Pure Text" panose="020B0504040602060303" pitchFamily="34" charset="0"/>
              <a:cs typeface="Nokia Pure Text" panose="020B0504040602060303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7373C1-8D48-6F10-01BA-8F17F29499AA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7997735" y="4489328"/>
            <a:ext cx="1240533" cy="12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3FE25E4-38D2-F07C-86BF-BF9322795D16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0108169" y="1919922"/>
            <a:ext cx="481767" cy="1953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340A624-A27E-675C-B8A6-09D8E006129F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 en un fotodetector APD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02199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345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Definición</a:t>
            </a:r>
            <a:endParaRPr lang="es-AR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796216" y="2793721"/>
            <a:ext cx="405986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A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Ruido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Toda señal espuria no relacionada con la información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B87C0-5B2A-7A44-D6AB-DF08A6532F3D}"/>
              </a:ext>
            </a:extLst>
          </p:cNvPr>
          <p:cNvSpPr txBox="1"/>
          <p:nvPr/>
        </p:nvSpPr>
        <p:spPr>
          <a:xfrm>
            <a:off x="6079909" y="3532385"/>
            <a:ext cx="405986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s-A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stadístico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del cual se reconocen 3 tipos, El ruido térmico, el ruido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diódico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shot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noise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” o “ruido de fritura” y el ruido </a:t>
            </a:r>
            <a:r>
              <a:rPr lang="es-A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flicker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 ruido 1/f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A024AC-F5B4-F21A-6BD7-96F1CE34F199}"/>
              </a:ext>
            </a:extLst>
          </p:cNvPr>
          <p:cNvSpPr txBox="1"/>
          <p:nvPr/>
        </p:nvSpPr>
        <p:spPr>
          <a:xfrm>
            <a:off x="6079909" y="1853088"/>
            <a:ext cx="405986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s-A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mpulsivo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debido a descargas atmosféricas y las producidas por motores,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389C49-1439-1BA3-EABF-AC1D87766818}"/>
              </a:ext>
            </a:extLst>
          </p:cNvPr>
          <p:cNvCxnSpPr>
            <a:stCxn id="3" idx="3"/>
            <a:endCxn id="5" idx="1"/>
          </p:cNvCxnSpPr>
          <p:nvPr/>
        </p:nvCxnSpPr>
        <p:spPr>
          <a:xfrm flipV="1">
            <a:off x="4856085" y="2314753"/>
            <a:ext cx="1223824" cy="940633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3F8B6F-85D2-5D5A-FF59-A017D82587D3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4856085" y="3255386"/>
            <a:ext cx="1223824" cy="877164"/>
          </a:xfrm>
          <a:prstGeom prst="straightConnector1">
            <a:avLst/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102701D-33DE-117B-494A-3FB068F5A81B}"/>
              </a:ext>
            </a:extLst>
          </p:cNvPr>
          <p:cNvSpPr txBox="1"/>
          <p:nvPr/>
        </p:nvSpPr>
        <p:spPr>
          <a:xfrm>
            <a:off x="796216" y="5402995"/>
            <a:ext cx="405986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AR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Distorsion</a:t>
            </a:r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Toda señal espuria SI relacionada con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94075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 impulsivo + estadístico</a:t>
            </a:r>
            <a:endParaRPr lang="es-AR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C5878C-3DB6-A998-EAA6-AAC47673C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55" y="990886"/>
            <a:ext cx="7343538" cy="576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4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 térmico</a:t>
            </a:r>
            <a:endParaRPr lang="es-AR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85041" y="1090154"/>
            <a:ext cx="29165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Física: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Todo conductor eléctrico produce una tensión irregularmente variable a través de sus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terminales, como resultado de la moción aleatoria de los electrones libres en el mismo,</a:t>
            </a:r>
          </a:p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sujetos a la agitación térmica. </a:t>
            </a:r>
            <a:endParaRPr lang="es-AR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08CBA5-3A56-92FB-727D-29618C087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185" y="1514045"/>
            <a:ext cx="8354591" cy="3057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125F60-1177-F676-815B-9E89BF841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031645"/>
            <a:ext cx="4115374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5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7125940-C8E4-6DF8-70BD-8B4731B1F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0829" y="2124846"/>
            <a:ext cx="5881867" cy="26083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 térmico: </a:t>
            </a:r>
            <a:r>
              <a:rPr lang="es-AR" sz="4000" dirty="0" err="1">
                <a:solidFill>
                  <a:srgbClr val="FF0000"/>
                </a:solidFill>
              </a:rPr>
              <a:t>A</a:t>
            </a:r>
            <a:r>
              <a:rPr lang="es-AR" sz="2000" dirty="0" err="1"/>
              <a:t>ditive</a:t>
            </a:r>
            <a:r>
              <a:rPr lang="es-AR" sz="4000" dirty="0" err="1">
                <a:solidFill>
                  <a:srgbClr val="FF0000"/>
                </a:solidFill>
              </a:rPr>
              <a:t>W</a:t>
            </a:r>
            <a:r>
              <a:rPr lang="es-AR" sz="2000" dirty="0" err="1"/>
              <a:t>hite</a:t>
            </a:r>
            <a:r>
              <a:rPr lang="es-AR" sz="4000" dirty="0" err="1">
                <a:solidFill>
                  <a:srgbClr val="FF0000"/>
                </a:solidFill>
              </a:rPr>
              <a:t>G</a:t>
            </a:r>
            <a:r>
              <a:rPr lang="es-AR" sz="2000" dirty="0" err="1"/>
              <a:t>aussian</a:t>
            </a:r>
            <a:r>
              <a:rPr lang="es-AR" sz="4000" dirty="0" err="1">
                <a:solidFill>
                  <a:srgbClr val="FF0000"/>
                </a:solidFill>
              </a:rPr>
              <a:t>N</a:t>
            </a:r>
            <a:r>
              <a:rPr lang="es-AR" sz="2000" dirty="0" err="1"/>
              <a:t>oise</a:t>
            </a:r>
            <a:endParaRPr lang="es-AR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11646121" y="4004082"/>
            <a:ext cx="274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endParaRPr lang="es-AR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F483AE-F897-4652-EC87-CF176288C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02" y="1571107"/>
            <a:ext cx="5572371" cy="347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4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Ruido impulsivo o AWGN: distinto efecto del filtrado</a:t>
            </a:r>
            <a:endParaRPr lang="es-AR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FD97C7-97A3-8D1F-8C98-7DC7855EB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382" y="3155112"/>
            <a:ext cx="1759225" cy="14950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F98DA1-CDD0-2A3A-9338-07E11D56B0CB}"/>
              </a:ext>
            </a:extLst>
          </p:cNvPr>
          <p:cNvSpPr txBox="1"/>
          <p:nvPr/>
        </p:nvSpPr>
        <p:spPr>
          <a:xfrm>
            <a:off x="8802473" y="2768297"/>
            <a:ext cx="2024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Ruido impulsivo + filtrado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419FD5-27FF-774A-F8E2-7AC9E64E1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02" y="1656397"/>
            <a:ext cx="4334480" cy="38105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FB2361-7DD1-CA0E-9E23-E16576656FE3}"/>
              </a:ext>
            </a:extLst>
          </p:cNvPr>
          <p:cNvSpPr txBox="1"/>
          <p:nvPr/>
        </p:nvSpPr>
        <p:spPr>
          <a:xfrm>
            <a:off x="5717882" y="2722130"/>
            <a:ext cx="2024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AWGN sin filtrar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162FF9-1332-4839-2559-694E16A77164}"/>
              </a:ext>
            </a:extLst>
          </p:cNvPr>
          <p:cNvSpPr txBox="1"/>
          <p:nvPr/>
        </p:nvSpPr>
        <p:spPr>
          <a:xfrm>
            <a:off x="5717882" y="4496275"/>
            <a:ext cx="2024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rgbClr val="FF0000"/>
                </a:solidFill>
              </a:rPr>
              <a:t>AWGN filtrado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7706E8-D1BA-336A-18FA-3C82C34F0BD3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731026" y="4496275"/>
            <a:ext cx="986856" cy="1538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429B05-8219-17EC-5858-82AD3710F3E8}"/>
              </a:ext>
            </a:extLst>
          </p:cNvPr>
          <p:cNvCxnSpPr>
            <a:stCxn id="4" idx="1"/>
          </p:cNvCxnSpPr>
          <p:nvPr/>
        </p:nvCxnSpPr>
        <p:spPr>
          <a:xfrm flipH="1">
            <a:off x="4124739" y="2876019"/>
            <a:ext cx="1593143" cy="415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61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46867D-7E66-0411-8889-01EC0FADF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075" y="3876745"/>
            <a:ext cx="6134956" cy="24006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904643-7BD6-16F8-B519-4F8C2C3D973E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Ancho de Banda Equivalente de Ruido</a:t>
            </a:r>
            <a:endParaRPr lang="es-AR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2020B-0856-94E1-3069-798078200D65}"/>
              </a:ext>
            </a:extLst>
          </p:cNvPr>
          <p:cNvSpPr txBox="1"/>
          <p:nvPr/>
        </p:nvSpPr>
        <p:spPr>
          <a:xfrm>
            <a:off x="260240" y="1537415"/>
            <a:ext cx="405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endParaRPr lang="es-AR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1FB25-2284-AB65-CBBF-26FB5AC19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" y="4240731"/>
            <a:ext cx="5879383" cy="24006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915111-31C1-602B-C602-D202D3E98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1937"/>
            <a:ext cx="6439799" cy="25721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305021-C543-4355-FB6E-EDDDBD377F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833" t="67978" r="12015" b="17870"/>
          <a:stretch/>
        </p:blipFill>
        <p:spPr>
          <a:xfrm>
            <a:off x="7981026" y="5486399"/>
            <a:ext cx="1812883" cy="3639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0FB3EC-3C6C-147D-AF35-03AADB77E4D8}"/>
              </a:ext>
            </a:extLst>
          </p:cNvPr>
          <p:cNvSpPr txBox="1"/>
          <p:nvPr/>
        </p:nvSpPr>
        <p:spPr>
          <a:xfrm>
            <a:off x="7885571" y="4127574"/>
            <a:ext cx="291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Potencia de ruido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80015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5CC48-A82F-144B-5372-60A375BB5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0DBDB8-A446-F98B-7935-9977F4859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139" y="1544976"/>
            <a:ext cx="5934903" cy="42296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506640-8113-FB78-ACFC-63F549EE5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725" y="2524406"/>
            <a:ext cx="1619476" cy="12765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30EAA1-D1D4-6874-7577-3A2AEA8B3C67}"/>
              </a:ext>
            </a:extLst>
          </p:cNvPr>
          <p:cNvSpPr txBox="1"/>
          <p:nvPr/>
        </p:nvSpPr>
        <p:spPr>
          <a:xfrm>
            <a:off x="458865" y="216634"/>
            <a:ext cx="1104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/>
              <a:t>Ancho de Banda Equivalente de Ruido</a:t>
            </a:r>
            <a:endParaRPr lang="es-AR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7CCE10-E838-1952-3C07-43F2205A0EE6}"/>
              </a:ext>
            </a:extLst>
          </p:cNvPr>
          <p:cNvSpPr/>
          <p:nvPr/>
        </p:nvSpPr>
        <p:spPr>
          <a:xfrm>
            <a:off x="1836493" y="2524406"/>
            <a:ext cx="1785596" cy="13462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862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604</Words>
  <Application>Microsoft Office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Nokia Pure Text</vt:lpstr>
      <vt:lpstr>Times New Roman</vt:lpstr>
      <vt:lpstr>Office Theme</vt:lpstr>
      <vt:lpstr>SISTEMAS DE COMUNICACIONES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COMUNICACIONES</dc:title>
  <dc:creator>Filice, Ariel (Nokia - AR/Buenos Aires)</dc:creator>
  <cp:lastModifiedBy>Ariel Filice (Nokia)</cp:lastModifiedBy>
  <cp:revision>73</cp:revision>
  <dcterms:created xsi:type="dcterms:W3CDTF">2020-04-06T21:05:44Z</dcterms:created>
  <dcterms:modified xsi:type="dcterms:W3CDTF">2025-06-02T21:15:02Z</dcterms:modified>
</cp:coreProperties>
</file>