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6" d="100"/>
          <a:sy n="96" d="100"/>
        </p:scale>
        <p:origin x="-178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EEBBA85-FA12-4507-8339-5897626B24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1892390C-FF5F-4C53-9F2E-0C98C822C3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44C7254-3B36-4495-9311-68EBBF81D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4E2B-FA55-45D4-8E93-F7F8D7DA1C1B}" type="datetimeFigureOut">
              <a:rPr lang="es-AR" smtClean="0"/>
              <a:t>04/11/2020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A09D8A6-EE4C-4487-A490-F98A4368D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8602784-ADEA-42E1-B284-0C87E2509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1228-146C-415D-97F0-D3ABCF6CACB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37131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90D1E3B-55A5-4841-A41F-C001F36BC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473E2851-F2D1-4DC5-9E2B-F0E5C1BC86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B9BBE42-9813-4A5E-BF38-D794D2472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4E2B-FA55-45D4-8E93-F7F8D7DA1C1B}" type="datetimeFigureOut">
              <a:rPr lang="es-AR" smtClean="0"/>
              <a:t>04/11/2020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23072960-3EA3-40A9-94CA-D316F5EBF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A8FBF0A7-2910-46D8-B327-4BAD9341F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1228-146C-415D-97F0-D3ABCF6CACB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58530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BE2682E1-A8BC-4C2A-BECA-909E340257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9E03B2E9-918E-4215-96DA-D6FBFBFC38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6950BA3-7334-4B00-952D-2C23D6C4D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4E2B-FA55-45D4-8E93-F7F8D7DA1C1B}" type="datetimeFigureOut">
              <a:rPr lang="es-AR" smtClean="0"/>
              <a:t>04/11/2020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5331A01F-729B-4B2D-8B7C-776ECF205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D695825-4C53-43A7-B48D-43CE39580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1228-146C-415D-97F0-D3ABCF6CACB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13549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41C5DAD-B230-4D3B-9BB5-49E1832F8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20EE33A-8560-4A24-A4E8-9146B80D06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3160B6C-6D3C-4A20-97E6-B1B572EFE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4E2B-FA55-45D4-8E93-F7F8D7DA1C1B}" type="datetimeFigureOut">
              <a:rPr lang="es-AR" smtClean="0"/>
              <a:t>04/11/2020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764367D-FE48-4349-839C-201C2F45E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5E45108-7645-4BDD-8958-0C8E458C7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1228-146C-415D-97F0-D3ABCF6CACB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34172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B2CC955-475F-4CB6-9FC3-300837FC4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2A73C9E9-478D-4B36-97C4-6449193204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69E0CC0-77EE-45BA-89E1-B3C784D98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4E2B-FA55-45D4-8E93-F7F8D7DA1C1B}" type="datetimeFigureOut">
              <a:rPr lang="es-AR" smtClean="0"/>
              <a:t>04/11/2020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D86EC85F-D164-4000-9E06-F808FAA61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6E04C12F-9369-4A5F-8672-0EDBD2C9F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1228-146C-415D-97F0-D3ABCF6CACB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27460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1744D7C-9AC8-4145-8081-18A436259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93FECBC-B500-4543-892E-ACC0F57F17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C4AAC8F1-4E97-4447-AF2C-F10D150AB9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88FF602-966F-4B2D-B28C-42A5F3018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4E2B-FA55-45D4-8E93-F7F8D7DA1C1B}" type="datetimeFigureOut">
              <a:rPr lang="es-AR" smtClean="0"/>
              <a:t>04/11/2020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5E15F74E-A908-4BD7-9F9D-8F745F426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01D45275-1878-461A-A304-6D832E8BF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1228-146C-415D-97F0-D3ABCF6CACB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41103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3AD507F-A747-4CD1-B6A1-D8D8E4B82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1742277E-62FE-4ED1-93A0-EE58CB95C1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F010694D-C813-4DAD-91F7-1872AC57D2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0AD1C2C7-CAF0-4F27-A519-9F02C586CD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56E9A7EB-BE7C-4910-AD69-470294BC60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FCD96DB7-B3C8-49B8-BE20-23842F1EF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4E2B-FA55-45D4-8E93-F7F8D7DA1C1B}" type="datetimeFigureOut">
              <a:rPr lang="es-AR" smtClean="0"/>
              <a:t>04/11/2020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041DB71D-7B5D-4875-9A1C-BE28AA42D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2FC59ADD-B203-4007-B4A4-7F7C7613D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1228-146C-415D-97F0-D3ABCF6CACB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87789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DCC12FD-818C-44B8-8616-45FE2C5DB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E61569FB-AF1C-4CFF-BB8E-7D6FAB29A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4E2B-FA55-45D4-8E93-F7F8D7DA1C1B}" type="datetimeFigureOut">
              <a:rPr lang="es-AR" smtClean="0"/>
              <a:t>04/11/2020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E9727452-6145-4871-B743-14733DDBE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8B1AA612-D3D2-4046-8C57-F04FF94FF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1228-146C-415D-97F0-D3ABCF6CACB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11605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2F76C3A3-28C5-4C74-A37F-79CD68734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4E2B-FA55-45D4-8E93-F7F8D7DA1C1B}" type="datetimeFigureOut">
              <a:rPr lang="es-AR" smtClean="0"/>
              <a:t>04/11/2020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942B1DC2-1796-45BC-98B7-4B2DACBF8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8C2B2CA7-58F3-4C1B-B2D7-A606B84F3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1228-146C-415D-97F0-D3ABCF6CACB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21766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7E59906-6436-46A8-8A35-70E054340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ADBAC03-A92D-4420-83BB-66B2EE06E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D6B432C8-61F6-4700-8E9C-E117334233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297D9F9-EA71-49CD-97DD-1F5DF73F0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4E2B-FA55-45D4-8E93-F7F8D7DA1C1B}" type="datetimeFigureOut">
              <a:rPr lang="es-AR" smtClean="0"/>
              <a:t>04/11/2020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ED3751DB-1AAC-42D3-8CF7-8ED033A58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C7CEF700-0568-4BDC-A8A4-5BA5962EE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1228-146C-415D-97F0-D3ABCF6CACB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79293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49A260F-B0C7-466D-8600-A33B29EEB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4E6E4BE0-7025-4E5C-B2BF-92B9B51761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D9F02E50-8A9F-4D79-9563-D7548003DF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70A4624-36F6-4008-A9DC-E7543D2EE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4E2B-FA55-45D4-8E93-F7F8D7DA1C1B}" type="datetimeFigureOut">
              <a:rPr lang="es-AR" smtClean="0"/>
              <a:t>04/11/2020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04CDADF8-ED84-4FB9-8139-AB05A7A5C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E54A3A6-0F6C-461D-9DC8-99EE86BD8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1228-146C-415D-97F0-D3ABCF6CACB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65809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8D0419B6-23F3-48D8-9032-F41E53015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C5B4CD2E-74B7-452D-9C08-0796E478D3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636BBBD-CD30-473A-84BD-34C46B436E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14E2B-FA55-45D4-8E93-F7F8D7DA1C1B}" type="datetimeFigureOut">
              <a:rPr lang="es-AR" smtClean="0"/>
              <a:t>04/11/2020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0C10CEE-F737-49B2-82F9-E772700A15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BA8E820-24F1-48BF-95B3-817FCF286E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E1228-146C-415D-97F0-D3ABCF6CACB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43992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59B69BAB-0E06-4C62-9F79-659FB76B33CC}"/>
              </a:ext>
            </a:extLst>
          </p:cNvPr>
          <p:cNvSpPr txBox="1"/>
          <p:nvPr/>
        </p:nvSpPr>
        <p:spPr>
          <a:xfrm>
            <a:off x="1641122" y="52069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278) 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xmlns="" id="{D7608405-1B63-4990-9626-70E6290D8CAC}"/>
              </a:ext>
            </a:extLst>
          </p:cNvPr>
          <p:cNvSpPr/>
          <p:nvPr/>
        </p:nvSpPr>
        <p:spPr>
          <a:xfrm>
            <a:off x="2716442" y="1710566"/>
            <a:ext cx="897379" cy="86409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>
                <a:solidFill>
                  <a:srgbClr val="FF0000"/>
                </a:solidFill>
              </a:rPr>
              <a:t>Pi</a:t>
            </a:r>
          </a:p>
        </p:txBody>
      </p:sp>
      <p:sp>
        <p:nvSpPr>
          <p:cNvPr id="6" name="Cilindro 5">
            <a:extLst>
              <a:ext uri="{FF2B5EF4-FFF2-40B4-BE49-F238E27FC236}">
                <a16:creationId xmlns:a16="http://schemas.microsoft.com/office/drawing/2014/main" xmlns="" id="{AF965FA9-010E-42D9-B5E6-D5C9EA24AF39}"/>
              </a:ext>
            </a:extLst>
          </p:cNvPr>
          <p:cNvSpPr/>
          <p:nvPr/>
        </p:nvSpPr>
        <p:spPr>
          <a:xfrm>
            <a:off x="3129126" y="927770"/>
            <a:ext cx="72008" cy="782796"/>
          </a:xfrm>
          <a:prstGeom prst="can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Cilindro 7">
            <a:extLst>
              <a:ext uri="{FF2B5EF4-FFF2-40B4-BE49-F238E27FC236}">
                <a16:creationId xmlns:a16="http://schemas.microsoft.com/office/drawing/2014/main" xmlns="" id="{EA7CD30C-23D5-46CC-B3E7-86FE622EBAEF}"/>
              </a:ext>
            </a:extLst>
          </p:cNvPr>
          <p:cNvSpPr/>
          <p:nvPr/>
        </p:nvSpPr>
        <p:spPr>
          <a:xfrm>
            <a:off x="4082691" y="916087"/>
            <a:ext cx="72008" cy="1145060"/>
          </a:xfrm>
          <a:prstGeom prst="can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Cilindro 9">
            <a:extLst>
              <a:ext uri="{FF2B5EF4-FFF2-40B4-BE49-F238E27FC236}">
                <a16:creationId xmlns:a16="http://schemas.microsoft.com/office/drawing/2014/main" xmlns="" id="{628EEFCA-5DC5-4F87-BE30-376B5A322061}"/>
              </a:ext>
            </a:extLst>
          </p:cNvPr>
          <p:cNvSpPr/>
          <p:nvPr/>
        </p:nvSpPr>
        <p:spPr>
          <a:xfrm>
            <a:off x="4931228" y="504523"/>
            <a:ext cx="77624" cy="1515121"/>
          </a:xfrm>
          <a:prstGeom prst="can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xmlns="" id="{68FBA977-FF18-4B30-BD19-7746AEFA4881}"/>
              </a:ext>
            </a:extLst>
          </p:cNvPr>
          <p:cNvSpPr/>
          <p:nvPr/>
        </p:nvSpPr>
        <p:spPr>
          <a:xfrm>
            <a:off x="4099140" y="1628800"/>
            <a:ext cx="897379" cy="864096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xmlns="" id="{F0F0BD5E-088C-423C-901F-9729F71B1C50}"/>
              </a:ext>
            </a:extLst>
          </p:cNvPr>
          <p:cNvSpPr/>
          <p:nvPr/>
        </p:nvSpPr>
        <p:spPr>
          <a:xfrm>
            <a:off x="4147788" y="1628245"/>
            <a:ext cx="796084" cy="7827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xmlns="" id="{BAD98869-73D5-49C6-B10D-407EB700D8FD}"/>
              </a:ext>
            </a:extLst>
          </p:cNvPr>
          <p:cNvSpPr/>
          <p:nvPr/>
        </p:nvSpPr>
        <p:spPr>
          <a:xfrm>
            <a:off x="4160123" y="1412777"/>
            <a:ext cx="771105" cy="96403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xmlns="" id="{CBAB376F-52C9-4F4E-B64F-AFEA21576095}"/>
              </a:ext>
            </a:extLst>
          </p:cNvPr>
          <p:cNvSpPr/>
          <p:nvPr/>
        </p:nvSpPr>
        <p:spPr>
          <a:xfrm>
            <a:off x="3129126" y="390803"/>
            <a:ext cx="1018662" cy="94569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xmlns="" id="{4BA06779-6DDF-4C34-8436-2CDA3D783258}"/>
              </a:ext>
            </a:extLst>
          </p:cNvPr>
          <p:cNvSpPr/>
          <p:nvPr/>
        </p:nvSpPr>
        <p:spPr>
          <a:xfrm>
            <a:off x="3201134" y="504522"/>
            <a:ext cx="874646" cy="90825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xmlns="" id="{621B7D97-EB8B-4835-88FA-5DE04B333D1B}"/>
              </a:ext>
            </a:extLst>
          </p:cNvPr>
          <p:cNvSpPr/>
          <p:nvPr/>
        </p:nvSpPr>
        <p:spPr>
          <a:xfrm>
            <a:off x="3213469" y="596013"/>
            <a:ext cx="856577" cy="82289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xmlns="" id="{A25846D2-25D1-4817-A08B-3CCD5AE25959}"/>
              </a:ext>
            </a:extLst>
          </p:cNvPr>
          <p:cNvCxnSpPr/>
          <p:nvPr/>
        </p:nvCxnSpPr>
        <p:spPr>
          <a:xfrm>
            <a:off x="4544638" y="523109"/>
            <a:ext cx="0" cy="142363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CuadroTexto 21">
            <a:extLst>
              <a:ext uri="{FF2B5EF4-FFF2-40B4-BE49-F238E27FC236}">
                <a16:creationId xmlns:a16="http://schemas.microsoft.com/office/drawing/2014/main" xmlns="" id="{333FF8E2-528B-49C9-86DF-E9CBB0901328}"/>
              </a:ext>
            </a:extLst>
          </p:cNvPr>
          <p:cNvSpPr txBox="1"/>
          <p:nvPr/>
        </p:nvSpPr>
        <p:spPr>
          <a:xfrm>
            <a:off x="3942534" y="1335845"/>
            <a:ext cx="1066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H= 30 cm</a:t>
            </a:r>
          </a:p>
        </p:txBody>
      </p: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xmlns="" id="{2859EC1D-C7D6-4812-B39C-206CAEC341B8}"/>
              </a:ext>
            </a:extLst>
          </p:cNvPr>
          <p:cNvCxnSpPr>
            <a:cxnSpLocks/>
          </p:cNvCxnSpPr>
          <p:nvPr/>
        </p:nvCxnSpPr>
        <p:spPr>
          <a:xfrm>
            <a:off x="3979426" y="1935511"/>
            <a:ext cx="1130424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CuadroTexto 26">
            <a:extLst>
              <a:ext uri="{FF2B5EF4-FFF2-40B4-BE49-F238E27FC236}">
                <a16:creationId xmlns:a16="http://schemas.microsoft.com/office/drawing/2014/main" xmlns="" id="{D975202E-5D04-408E-9E6F-AA19178CA292}"/>
              </a:ext>
            </a:extLst>
          </p:cNvPr>
          <p:cNvSpPr txBox="1"/>
          <p:nvPr/>
        </p:nvSpPr>
        <p:spPr>
          <a:xfrm>
            <a:off x="4970041" y="968996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h2O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xmlns="" id="{700B44E1-3DED-4B42-993C-7DF7BC274580}"/>
              </a:ext>
            </a:extLst>
          </p:cNvPr>
          <p:cNvSpPr txBox="1"/>
          <p:nvPr/>
        </p:nvSpPr>
        <p:spPr>
          <a:xfrm>
            <a:off x="4733622" y="135443"/>
            <a:ext cx="420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Po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xmlns="" id="{57DB19E9-5153-4F92-9137-A4637FCFCB70}"/>
              </a:ext>
            </a:extLst>
          </p:cNvPr>
          <p:cNvSpPr txBox="1"/>
          <p:nvPr/>
        </p:nvSpPr>
        <p:spPr>
          <a:xfrm>
            <a:off x="5816337" y="527328"/>
            <a:ext cx="448757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Po + </a:t>
            </a:r>
            <a:r>
              <a:rPr lang="el-GR" dirty="0"/>
              <a:t>ρ</a:t>
            </a:r>
            <a:r>
              <a:rPr lang="es-AR" dirty="0"/>
              <a:t>g H = Pi</a:t>
            </a:r>
          </a:p>
          <a:p>
            <a:r>
              <a:rPr lang="es-AR" dirty="0"/>
              <a:t>101325 </a:t>
            </a:r>
            <a:r>
              <a:rPr lang="es-AR" dirty="0" err="1"/>
              <a:t>Pa</a:t>
            </a:r>
            <a:r>
              <a:rPr lang="es-AR" dirty="0"/>
              <a:t> + 1000 kg/m3 .9,8 m/s2*0,3 m = Pi</a:t>
            </a:r>
          </a:p>
          <a:p>
            <a:endParaRPr lang="es-AR" dirty="0"/>
          </a:p>
          <a:p>
            <a:r>
              <a:rPr lang="es-AR" b="1" dirty="0"/>
              <a:t>Pi= 103579 </a:t>
            </a:r>
            <a:r>
              <a:rPr lang="es-AR" b="1" dirty="0" err="1"/>
              <a:t>Pa</a:t>
            </a:r>
            <a:r>
              <a:rPr lang="es-AR" b="1" dirty="0"/>
              <a:t>   ( 103579/101325= 1,023 atm)</a:t>
            </a:r>
          </a:p>
          <a:p>
            <a:endParaRPr lang="es-AR" dirty="0"/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xmlns="" id="{F07B96E3-9A3A-4407-809E-E45D9E26BD86}"/>
              </a:ext>
            </a:extLst>
          </p:cNvPr>
          <p:cNvSpPr txBox="1"/>
          <p:nvPr/>
        </p:nvSpPr>
        <p:spPr>
          <a:xfrm>
            <a:off x="1729504" y="3129010"/>
            <a:ext cx="7317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281) Cuerpo flota a la mitad sumergido y la mitad arriba del nivel de liquido.</a:t>
            </a: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xmlns="" id="{FEBD68DC-0429-4911-A7D3-40478D4FB20D}"/>
              </a:ext>
            </a:extLst>
          </p:cNvPr>
          <p:cNvGrpSpPr/>
          <p:nvPr/>
        </p:nvGrpSpPr>
        <p:grpSpPr>
          <a:xfrm>
            <a:off x="2773745" y="3757078"/>
            <a:ext cx="2117082" cy="1820205"/>
            <a:chOff x="1249745" y="3757077"/>
            <a:chExt cx="2117082" cy="1820205"/>
          </a:xfrm>
        </p:grpSpPr>
        <p:sp>
          <p:nvSpPr>
            <p:cNvPr id="32" name="Elipse 31">
              <a:extLst>
                <a:ext uri="{FF2B5EF4-FFF2-40B4-BE49-F238E27FC236}">
                  <a16:creationId xmlns:a16="http://schemas.microsoft.com/office/drawing/2014/main" xmlns="" id="{8FBDE3ED-03E2-4987-B884-7A1D02DEE79B}"/>
                </a:ext>
              </a:extLst>
            </p:cNvPr>
            <p:cNvSpPr/>
            <p:nvPr/>
          </p:nvSpPr>
          <p:spPr>
            <a:xfrm>
              <a:off x="1645663" y="4086918"/>
              <a:ext cx="1226348" cy="1085043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33" name="Forma libre: forma 32">
              <a:extLst>
                <a:ext uri="{FF2B5EF4-FFF2-40B4-BE49-F238E27FC236}">
                  <a16:creationId xmlns:a16="http://schemas.microsoft.com/office/drawing/2014/main" xmlns="" id="{65548154-BAEB-47EA-ADC9-5A96F3B1708D}"/>
                </a:ext>
              </a:extLst>
            </p:cNvPr>
            <p:cNvSpPr/>
            <p:nvPr/>
          </p:nvSpPr>
          <p:spPr>
            <a:xfrm>
              <a:off x="1249745" y="4614098"/>
              <a:ext cx="2117082" cy="79931"/>
            </a:xfrm>
            <a:custGeom>
              <a:avLst/>
              <a:gdLst>
                <a:gd name="connsiteX0" fmla="*/ 0 w 1869743"/>
                <a:gd name="connsiteY0" fmla="*/ 84751 h 129325"/>
                <a:gd name="connsiteX1" fmla="*/ 518615 w 1869743"/>
                <a:gd name="connsiteY1" fmla="*/ 125695 h 129325"/>
                <a:gd name="connsiteX2" fmla="*/ 1091821 w 1869743"/>
                <a:gd name="connsiteY2" fmla="*/ 2865 h 129325"/>
                <a:gd name="connsiteX3" fmla="*/ 1460311 w 1869743"/>
                <a:gd name="connsiteY3" fmla="*/ 43808 h 129325"/>
                <a:gd name="connsiteX4" fmla="*/ 1869743 w 1869743"/>
                <a:gd name="connsiteY4" fmla="*/ 98399 h 129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9743" h="129325">
                  <a:moveTo>
                    <a:pt x="0" y="84751"/>
                  </a:moveTo>
                  <a:cubicBezTo>
                    <a:pt x="168322" y="112047"/>
                    <a:pt x="336645" y="139343"/>
                    <a:pt x="518615" y="125695"/>
                  </a:cubicBezTo>
                  <a:cubicBezTo>
                    <a:pt x="700585" y="112047"/>
                    <a:pt x="934872" y="16513"/>
                    <a:pt x="1091821" y="2865"/>
                  </a:cubicBezTo>
                  <a:cubicBezTo>
                    <a:pt x="1248770" y="-10783"/>
                    <a:pt x="1330657" y="27886"/>
                    <a:pt x="1460311" y="43808"/>
                  </a:cubicBezTo>
                  <a:cubicBezTo>
                    <a:pt x="1589965" y="59730"/>
                    <a:pt x="1729854" y="79064"/>
                    <a:pt x="1869743" y="98399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cxnSp>
          <p:nvCxnSpPr>
            <p:cNvPr id="35" name="Conector recto 34">
              <a:extLst>
                <a:ext uri="{FF2B5EF4-FFF2-40B4-BE49-F238E27FC236}">
                  <a16:creationId xmlns:a16="http://schemas.microsoft.com/office/drawing/2014/main" xmlns="" id="{0857E769-CEF8-44F2-8116-505D6315BC34}"/>
                </a:ext>
              </a:extLst>
            </p:cNvPr>
            <p:cNvCxnSpPr/>
            <p:nvPr/>
          </p:nvCxnSpPr>
          <p:spPr>
            <a:xfrm>
              <a:off x="1487101" y="4857202"/>
              <a:ext cx="8434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cto 36">
              <a:extLst>
                <a:ext uri="{FF2B5EF4-FFF2-40B4-BE49-F238E27FC236}">
                  <a16:creationId xmlns:a16="http://schemas.microsoft.com/office/drawing/2014/main" xmlns="" id="{9EB5DD8D-9C4B-4D59-B60C-82FAA8BE218F}"/>
                </a:ext>
              </a:extLst>
            </p:cNvPr>
            <p:cNvCxnSpPr>
              <a:cxnSpLocks/>
            </p:cNvCxnSpPr>
            <p:nvPr/>
          </p:nvCxnSpPr>
          <p:spPr>
            <a:xfrm>
              <a:off x="2569433" y="4641178"/>
              <a:ext cx="8434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recto 38">
              <a:extLst>
                <a:ext uri="{FF2B5EF4-FFF2-40B4-BE49-F238E27FC236}">
                  <a16:creationId xmlns:a16="http://schemas.microsoft.com/office/drawing/2014/main" xmlns="" id="{FBB488C0-D3F1-41D6-8C2E-A75EDB8802D9}"/>
                </a:ext>
              </a:extLst>
            </p:cNvPr>
            <p:cNvCxnSpPr>
              <a:cxnSpLocks/>
            </p:cNvCxnSpPr>
            <p:nvPr/>
          </p:nvCxnSpPr>
          <p:spPr>
            <a:xfrm>
              <a:off x="2137385" y="5001218"/>
              <a:ext cx="8434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cto 40">
              <a:extLst>
                <a:ext uri="{FF2B5EF4-FFF2-40B4-BE49-F238E27FC236}">
                  <a16:creationId xmlns:a16="http://schemas.microsoft.com/office/drawing/2014/main" xmlns="" id="{36E35986-B24E-4FAA-97DE-18AEA11E390F}"/>
                </a:ext>
              </a:extLst>
            </p:cNvPr>
            <p:cNvCxnSpPr>
              <a:cxnSpLocks/>
            </p:cNvCxnSpPr>
            <p:nvPr/>
          </p:nvCxnSpPr>
          <p:spPr>
            <a:xfrm>
              <a:off x="1944301" y="4713186"/>
              <a:ext cx="8434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ctor recto 42">
              <a:extLst>
                <a:ext uri="{FF2B5EF4-FFF2-40B4-BE49-F238E27FC236}">
                  <a16:creationId xmlns:a16="http://schemas.microsoft.com/office/drawing/2014/main" xmlns="" id="{C2D31803-8028-4D98-B04C-F6B779AD862B}"/>
                </a:ext>
              </a:extLst>
            </p:cNvPr>
            <p:cNvCxnSpPr>
              <a:cxnSpLocks/>
            </p:cNvCxnSpPr>
            <p:nvPr/>
          </p:nvCxnSpPr>
          <p:spPr>
            <a:xfrm>
              <a:off x="2569433" y="4929210"/>
              <a:ext cx="8434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recto 44">
              <a:extLst>
                <a:ext uri="{FF2B5EF4-FFF2-40B4-BE49-F238E27FC236}">
                  <a16:creationId xmlns:a16="http://schemas.microsoft.com/office/drawing/2014/main" xmlns="" id="{4B9E2235-9CE5-4CE4-9A01-F3AFB832D9FF}"/>
                </a:ext>
              </a:extLst>
            </p:cNvPr>
            <p:cNvCxnSpPr>
              <a:cxnSpLocks/>
            </p:cNvCxnSpPr>
            <p:nvPr/>
          </p:nvCxnSpPr>
          <p:spPr>
            <a:xfrm>
              <a:off x="2293735" y="4785194"/>
              <a:ext cx="8434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recto 46">
              <a:extLst>
                <a:ext uri="{FF2B5EF4-FFF2-40B4-BE49-F238E27FC236}">
                  <a16:creationId xmlns:a16="http://schemas.microsoft.com/office/drawing/2014/main" xmlns="" id="{0DB0C238-9075-4451-975A-23E37120AFA2}"/>
                </a:ext>
              </a:extLst>
            </p:cNvPr>
            <p:cNvCxnSpPr>
              <a:cxnSpLocks/>
            </p:cNvCxnSpPr>
            <p:nvPr/>
          </p:nvCxnSpPr>
          <p:spPr>
            <a:xfrm>
              <a:off x="2446135" y="5073226"/>
              <a:ext cx="8434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ctor recto 48">
              <a:extLst>
                <a:ext uri="{FF2B5EF4-FFF2-40B4-BE49-F238E27FC236}">
                  <a16:creationId xmlns:a16="http://schemas.microsoft.com/office/drawing/2014/main" xmlns="" id="{E806FD1F-2A11-40D3-A9FB-20CDDF26BE34}"/>
                </a:ext>
              </a:extLst>
            </p:cNvPr>
            <p:cNvCxnSpPr>
              <a:cxnSpLocks/>
            </p:cNvCxnSpPr>
            <p:nvPr/>
          </p:nvCxnSpPr>
          <p:spPr>
            <a:xfrm>
              <a:off x="2598535" y="5089994"/>
              <a:ext cx="8434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ector recto 50">
              <a:extLst>
                <a:ext uri="{FF2B5EF4-FFF2-40B4-BE49-F238E27FC236}">
                  <a16:creationId xmlns:a16="http://schemas.microsoft.com/office/drawing/2014/main" xmlns="" id="{5DC5F068-9680-4C62-ADCE-C8EAB887A287}"/>
                </a:ext>
              </a:extLst>
            </p:cNvPr>
            <p:cNvCxnSpPr>
              <a:cxnSpLocks/>
            </p:cNvCxnSpPr>
            <p:nvPr/>
          </p:nvCxnSpPr>
          <p:spPr>
            <a:xfrm>
              <a:off x="2750935" y="4785194"/>
              <a:ext cx="8434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Flecha: hacia arriba 51">
              <a:extLst>
                <a:ext uri="{FF2B5EF4-FFF2-40B4-BE49-F238E27FC236}">
                  <a16:creationId xmlns:a16="http://schemas.microsoft.com/office/drawing/2014/main" xmlns="" id="{17841EA4-19CE-4EB7-A100-01457042D178}"/>
                </a:ext>
              </a:extLst>
            </p:cNvPr>
            <p:cNvSpPr/>
            <p:nvPr/>
          </p:nvSpPr>
          <p:spPr>
            <a:xfrm>
              <a:off x="2253059" y="4929210"/>
              <a:ext cx="84342" cy="648072"/>
            </a:xfrm>
            <a:prstGeom prst="up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54" name="Flecha: hacia arriba 53">
              <a:extLst>
                <a:ext uri="{FF2B5EF4-FFF2-40B4-BE49-F238E27FC236}">
                  <a16:creationId xmlns:a16="http://schemas.microsoft.com/office/drawing/2014/main" xmlns="" id="{99C95AA8-AF37-4B5E-B229-6676D23F9E28}"/>
                </a:ext>
              </a:extLst>
            </p:cNvPr>
            <p:cNvSpPr/>
            <p:nvPr/>
          </p:nvSpPr>
          <p:spPr>
            <a:xfrm rot="10800000">
              <a:off x="2223944" y="3757077"/>
              <a:ext cx="84342" cy="648072"/>
            </a:xfrm>
            <a:prstGeom prst="up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55" name="CuadroTexto 54">
              <a:extLst>
                <a:ext uri="{FF2B5EF4-FFF2-40B4-BE49-F238E27FC236}">
                  <a16:creationId xmlns:a16="http://schemas.microsoft.com/office/drawing/2014/main" xmlns="" id="{EB69EE6D-FD08-42F0-BB79-FE1AB9EF4269}"/>
                </a:ext>
              </a:extLst>
            </p:cNvPr>
            <p:cNvSpPr txBox="1"/>
            <p:nvPr/>
          </p:nvSpPr>
          <p:spPr>
            <a:xfrm>
              <a:off x="2569433" y="3757077"/>
              <a:ext cx="303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P</a:t>
              </a:r>
            </a:p>
          </p:txBody>
        </p:sp>
        <p:sp>
          <p:nvSpPr>
            <p:cNvPr id="57" name="CuadroTexto 56">
              <a:extLst>
                <a:ext uri="{FF2B5EF4-FFF2-40B4-BE49-F238E27FC236}">
                  <a16:creationId xmlns:a16="http://schemas.microsoft.com/office/drawing/2014/main" xmlns="" id="{42EDCA31-4AC0-40DE-87EB-ADC0F1229EB3}"/>
                </a:ext>
              </a:extLst>
            </p:cNvPr>
            <p:cNvSpPr txBox="1"/>
            <p:nvPr/>
          </p:nvSpPr>
          <p:spPr>
            <a:xfrm>
              <a:off x="2417789" y="5189955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E</a:t>
              </a:r>
            </a:p>
          </p:txBody>
        </p:sp>
      </p:grpSp>
      <p:sp>
        <p:nvSpPr>
          <p:cNvPr id="58" name="CuadroTexto 57">
            <a:extLst>
              <a:ext uri="{FF2B5EF4-FFF2-40B4-BE49-F238E27FC236}">
                <a16:creationId xmlns:a16="http://schemas.microsoft.com/office/drawing/2014/main" xmlns="" id="{A36399C8-819F-48C2-AFDF-101FC893FCD3}"/>
              </a:ext>
            </a:extLst>
          </p:cNvPr>
          <p:cNvSpPr txBox="1"/>
          <p:nvPr/>
        </p:nvSpPr>
        <p:spPr>
          <a:xfrm>
            <a:off x="5419660" y="3897960"/>
            <a:ext cx="50213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P=E</a:t>
            </a:r>
          </a:p>
          <a:p>
            <a:r>
              <a:rPr lang="el-GR" dirty="0"/>
              <a:t>ρ</a:t>
            </a:r>
            <a:r>
              <a:rPr lang="es-AR" dirty="0"/>
              <a:t> cuerpo . </a:t>
            </a:r>
            <a:r>
              <a:rPr lang="es-AR" dirty="0" err="1"/>
              <a:t>Vol</a:t>
            </a:r>
            <a:r>
              <a:rPr lang="es-AR" dirty="0"/>
              <a:t> cuerpo = </a:t>
            </a:r>
            <a:r>
              <a:rPr lang="el-GR" dirty="0"/>
              <a:t>ρ</a:t>
            </a:r>
            <a:r>
              <a:rPr lang="es-AR" dirty="0"/>
              <a:t> agua . </a:t>
            </a:r>
            <a:r>
              <a:rPr lang="es-AR" dirty="0" err="1"/>
              <a:t>Vol</a:t>
            </a:r>
            <a:r>
              <a:rPr lang="es-AR" dirty="0"/>
              <a:t> sumergido</a:t>
            </a:r>
          </a:p>
          <a:p>
            <a:r>
              <a:rPr lang="el-GR" dirty="0"/>
              <a:t>ρ</a:t>
            </a:r>
            <a:r>
              <a:rPr lang="es-AR" dirty="0"/>
              <a:t> cuerpo . </a:t>
            </a:r>
            <a:r>
              <a:rPr lang="es-AR" dirty="0" err="1"/>
              <a:t>Vol</a:t>
            </a:r>
            <a:r>
              <a:rPr lang="es-AR" dirty="0"/>
              <a:t> cuerpo = </a:t>
            </a:r>
            <a:r>
              <a:rPr lang="el-GR" dirty="0"/>
              <a:t>ρ</a:t>
            </a:r>
            <a:r>
              <a:rPr lang="es-AR" dirty="0"/>
              <a:t> agua  . </a:t>
            </a:r>
            <a:r>
              <a:rPr lang="es-AR" dirty="0" err="1"/>
              <a:t>Vol</a:t>
            </a:r>
            <a:r>
              <a:rPr lang="es-AR" dirty="0"/>
              <a:t> cuerpo/2</a:t>
            </a:r>
          </a:p>
          <a:p>
            <a:r>
              <a:rPr lang="el-GR" b="1" dirty="0"/>
              <a:t>ρ</a:t>
            </a:r>
            <a:r>
              <a:rPr lang="es-AR" b="1" dirty="0"/>
              <a:t> cuerpo </a:t>
            </a:r>
            <a:r>
              <a:rPr lang="es-AR" dirty="0"/>
              <a:t>= </a:t>
            </a:r>
            <a:r>
              <a:rPr lang="el-GR" dirty="0"/>
              <a:t>ρ</a:t>
            </a:r>
            <a:r>
              <a:rPr lang="es-AR" dirty="0"/>
              <a:t> agua /2 = 1000 kg/m3 / 2 = </a:t>
            </a:r>
            <a:r>
              <a:rPr lang="es-AR" b="1" dirty="0"/>
              <a:t>500 kg/m3</a:t>
            </a: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xmlns="" id="{4445EDEC-8C52-4551-B201-617C886D81F3}"/>
              </a:ext>
            </a:extLst>
          </p:cNvPr>
          <p:cNvGrpSpPr/>
          <p:nvPr/>
        </p:nvGrpSpPr>
        <p:grpSpPr>
          <a:xfrm>
            <a:off x="1970699" y="5391645"/>
            <a:ext cx="8428952" cy="1477328"/>
            <a:chOff x="446699" y="5391645"/>
            <a:chExt cx="8428952" cy="1477328"/>
          </a:xfrm>
        </p:grpSpPr>
        <p:sp>
          <p:nvSpPr>
            <p:cNvPr id="61" name="CuadroTexto 60">
              <a:extLst>
                <a:ext uri="{FF2B5EF4-FFF2-40B4-BE49-F238E27FC236}">
                  <a16:creationId xmlns:a16="http://schemas.microsoft.com/office/drawing/2014/main" xmlns="" id="{87B9AE9F-B2AC-4FCA-8F7D-D161FF7EB260}"/>
                </a:ext>
              </a:extLst>
            </p:cNvPr>
            <p:cNvSpPr txBox="1"/>
            <p:nvPr/>
          </p:nvSpPr>
          <p:spPr>
            <a:xfrm>
              <a:off x="446699" y="5918385"/>
              <a:ext cx="36127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Si es un cubo de hielo </a:t>
              </a:r>
              <a:r>
                <a:rPr lang="el-GR" dirty="0"/>
                <a:t>ρ</a:t>
              </a:r>
              <a:r>
                <a:rPr lang="es-AR" dirty="0"/>
                <a:t> = 0,9 g/cm3 </a:t>
              </a:r>
            </a:p>
          </p:txBody>
        </p:sp>
        <p:sp>
          <p:nvSpPr>
            <p:cNvPr id="63" name="CuadroTexto 62">
              <a:extLst>
                <a:ext uri="{FF2B5EF4-FFF2-40B4-BE49-F238E27FC236}">
                  <a16:creationId xmlns:a16="http://schemas.microsoft.com/office/drawing/2014/main" xmlns="" id="{FCD5033D-E437-496A-B8B9-AB28E3061D57}"/>
                </a:ext>
              </a:extLst>
            </p:cNvPr>
            <p:cNvSpPr txBox="1"/>
            <p:nvPr/>
          </p:nvSpPr>
          <p:spPr>
            <a:xfrm>
              <a:off x="4090751" y="5391645"/>
              <a:ext cx="4784900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P=E</a:t>
              </a:r>
            </a:p>
            <a:p>
              <a:r>
                <a:rPr lang="el-GR" dirty="0"/>
                <a:t>ρ</a:t>
              </a:r>
              <a:r>
                <a:rPr lang="es-AR" dirty="0"/>
                <a:t> hielo . </a:t>
              </a:r>
              <a:r>
                <a:rPr lang="es-AR" dirty="0" err="1"/>
                <a:t>Vol</a:t>
              </a:r>
              <a:r>
                <a:rPr lang="es-AR" dirty="0"/>
                <a:t> hielo = </a:t>
              </a:r>
              <a:r>
                <a:rPr lang="el-GR" dirty="0"/>
                <a:t>ρ</a:t>
              </a:r>
              <a:r>
                <a:rPr lang="es-AR" dirty="0"/>
                <a:t> agua . </a:t>
              </a:r>
              <a:r>
                <a:rPr lang="es-AR" dirty="0" err="1"/>
                <a:t>Vol</a:t>
              </a:r>
              <a:r>
                <a:rPr lang="es-AR" dirty="0"/>
                <a:t> sumergido</a:t>
              </a:r>
            </a:p>
            <a:p>
              <a:r>
                <a:rPr lang="el-GR" dirty="0"/>
                <a:t>ρ</a:t>
              </a:r>
              <a:r>
                <a:rPr lang="es-AR" dirty="0"/>
                <a:t> hielo . </a:t>
              </a:r>
              <a:r>
                <a:rPr lang="es-AR" dirty="0" err="1"/>
                <a:t>Vol</a:t>
              </a:r>
              <a:r>
                <a:rPr lang="es-AR" dirty="0"/>
                <a:t> hielo / </a:t>
              </a:r>
              <a:r>
                <a:rPr lang="el-GR" dirty="0"/>
                <a:t>ρ</a:t>
              </a:r>
              <a:r>
                <a:rPr lang="es-AR" dirty="0"/>
                <a:t> agua  =  </a:t>
              </a:r>
              <a:r>
                <a:rPr lang="es-AR" dirty="0" err="1"/>
                <a:t>Vol</a:t>
              </a:r>
              <a:r>
                <a:rPr lang="es-AR" dirty="0"/>
                <a:t> sumergido</a:t>
              </a:r>
            </a:p>
            <a:p>
              <a:r>
                <a:rPr lang="es-AR" dirty="0"/>
                <a:t>0,9 gr/cm3 . </a:t>
              </a:r>
              <a:r>
                <a:rPr lang="es-AR" dirty="0" err="1"/>
                <a:t>Vol</a:t>
              </a:r>
              <a:r>
                <a:rPr lang="es-AR" dirty="0"/>
                <a:t> hielo / 1 gr/cm3 = </a:t>
              </a:r>
              <a:r>
                <a:rPr lang="es-AR" dirty="0" err="1"/>
                <a:t>Vol</a:t>
              </a:r>
              <a:r>
                <a:rPr lang="es-AR" dirty="0"/>
                <a:t> sumergido</a:t>
              </a:r>
            </a:p>
            <a:p>
              <a:r>
                <a:rPr lang="es-AR" b="1" dirty="0"/>
                <a:t>0,9 </a:t>
              </a:r>
              <a:r>
                <a:rPr lang="es-AR" b="1" dirty="0" err="1"/>
                <a:t>Vol</a:t>
              </a:r>
              <a:r>
                <a:rPr lang="es-AR" b="1" dirty="0"/>
                <a:t> hielo = </a:t>
              </a:r>
              <a:r>
                <a:rPr lang="es-AR" b="1" dirty="0" err="1"/>
                <a:t>Vol</a:t>
              </a:r>
              <a:r>
                <a:rPr lang="es-AR" b="1" dirty="0"/>
                <a:t> sumergido</a:t>
              </a:r>
            </a:p>
          </p:txBody>
        </p:sp>
      </p:grp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728528B9-A855-401A-A962-FF2BC9C1D4AF}"/>
              </a:ext>
            </a:extLst>
          </p:cNvPr>
          <p:cNvSpPr txBox="1"/>
          <p:nvPr/>
        </p:nvSpPr>
        <p:spPr>
          <a:xfrm>
            <a:off x="2166251" y="84675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Calcular Pi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xmlns="" id="{7DA0951C-D790-4279-9B37-EE58195DC2BD}"/>
              </a:ext>
            </a:extLst>
          </p:cNvPr>
          <p:cNvSpPr txBox="1"/>
          <p:nvPr/>
        </p:nvSpPr>
        <p:spPr>
          <a:xfrm>
            <a:off x="3810000" y="329005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s-AR" dirty="0"/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xmlns="" id="{8986FFD7-C370-49DD-A7E5-5721D0417367}"/>
              </a:ext>
            </a:extLst>
          </p:cNvPr>
          <p:cNvCxnSpPr>
            <a:cxnSpLocks/>
          </p:cNvCxnSpPr>
          <p:nvPr/>
        </p:nvCxnSpPr>
        <p:spPr>
          <a:xfrm>
            <a:off x="1625013" y="2852936"/>
            <a:ext cx="875778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0512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1901A84A-8A94-45A3-B722-C780AFDB7E05}"/>
              </a:ext>
            </a:extLst>
          </p:cNvPr>
          <p:cNvSpPr txBox="1"/>
          <p:nvPr/>
        </p:nvSpPr>
        <p:spPr>
          <a:xfrm>
            <a:off x="1580079" y="57576"/>
            <a:ext cx="9509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287) Calcular el Peso de la esfera, el Empuje y si la soga se corta que volumen quedara sumergida. 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xmlns="" id="{EC75AAE2-A1A2-4A57-A6AE-A3AA301875DA}"/>
              </a:ext>
            </a:extLst>
          </p:cNvPr>
          <p:cNvSpPr/>
          <p:nvPr/>
        </p:nvSpPr>
        <p:spPr>
          <a:xfrm>
            <a:off x="3503712" y="990020"/>
            <a:ext cx="1080120" cy="10708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xmlns="" id="{6C639FDF-472F-4A63-9CC7-E8CB9BE184BA}"/>
              </a:ext>
            </a:extLst>
          </p:cNvPr>
          <p:cNvCxnSpPr>
            <a:stCxn id="5" idx="4"/>
          </p:cNvCxnSpPr>
          <p:nvPr/>
        </p:nvCxnSpPr>
        <p:spPr>
          <a:xfrm>
            <a:off x="4043772" y="2060848"/>
            <a:ext cx="36004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xmlns="" id="{39DE8EF8-D3A2-401B-9A25-AD34F845D726}"/>
              </a:ext>
            </a:extLst>
          </p:cNvPr>
          <p:cNvCxnSpPr/>
          <p:nvPr/>
        </p:nvCxnSpPr>
        <p:spPr>
          <a:xfrm>
            <a:off x="3269686" y="3131676"/>
            <a:ext cx="1620180" cy="92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xmlns="" id="{D6A23BA2-7346-46A3-A241-56F07FE75567}"/>
              </a:ext>
            </a:extLst>
          </p:cNvPr>
          <p:cNvCxnSpPr/>
          <p:nvPr/>
        </p:nvCxnSpPr>
        <p:spPr>
          <a:xfrm flipH="1">
            <a:off x="3215680" y="3140968"/>
            <a:ext cx="288032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xmlns="" id="{88B59483-C2C3-470E-8346-999BC124C4A5}"/>
              </a:ext>
            </a:extLst>
          </p:cNvPr>
          <p:cNvCxnSpPr>
            <a:cxnSpLocks/>
          </p:cNvCxnSpPr>
          <p:nvPr/>
        </p:nvCxnSpPr>
        <p:spPr>
          <a:xfrm flipH="1">
            <a:off x="3485710" y="3153544"/>
            <a:ext cx="288032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xmlns="" id="{36680CF7-6278-42DB-B41D-A9E063E37860}"/>
              </a:ext>
            </a:extLst>
          </p:cNvPr>
          <p:cNvCxnSpPr>
            <a:cxnSpLocks/>
          </p:cNvCxnSpPr>
          <p:nvPr/>
        </p:nvCxnSpPr>
        <p:spPr>
          <a:xfrm flipH="1">
            <a:off x="3816896" y="3140968"/>
            <a:ext cx="288032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xmlns="" id="{F85C5BBF-2EE3-4F0C-A89E-ACA9BE8E4BBA}"/>
              </a:ext>
            </a:extLst>
          </p:cNvPr>
          <p:cNvCxnSpPr>
            <a:cxnSpLocks/>
          </p:cNvCxnSpPr>
          <p:nvPr/>
        </p:nvCxnSpPr>
        <p:spPr>
          <a:xfrm flipH="1">
            <a:off x="4148082" y="3162252"/>
            <a:ext cx="288032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xmlns="" id="{A92F8904-9BDF-4690-AA46-34E1A75DBC5A}"/>
              </a:ext>
            </a:extLst>
          </p:cNvPr>
          <p:cNvCxnSpPr>
            <a:cxnSpLocks/>
          </p:cNvCxnSpPr>
          <p:nvPr/>
        </p:nvCxnSpPr>
        <p:spPr>
          <a:xfrm flipH="1">
            <a:off x="4490120" y="3134763"/>
            <a:ext cx="288032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xmlns="" id="{5688F41D-0A75-424F-B3E3-8E400B922DB3}"/>
              </a:ext>
            </a:extLst>
          </p:cNvPr>
          <p:cNvCxnSpPr>
            <a:cxnSpLocks/>
          </p:cNvCxnSpPr>
          <p:nvPr/>
        </p:nvCxnSpPr>
        <p:spPr>
          <a:xfrm flipV="1">
            <a:off x="3503713" y="990020"/>
            <a:ext cx="204941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xmlns="" id="{F27E00C8-A7F5-43B3-89E3-DEA819C5D0A2}"/>
              </a:ext>
            </a:extLst>
          </p:cNvPr>
          <p:cNvCxnSpPr>
            <a:cxnSpLocks/>
          </p:cNvCxnSpPr>
          <p:nvPr/>
        </p:nvCxnSpPr>
        <p:spPr>
          <a:xfrm flipV="1">
            <a:off x="3235353" y="963216"/>
            <a:ext cx="204941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xmlns="" id="{13198B32-B530-44AB-BB28-8CACFD028C41}"/>
              </a:ext>
            </a:extLst>
          </p:cNvPr>
          <p:cNvCxnSpPr>
            <a:cxnSpLocks/>
          </p:cNvCxnSpPr>
          <p:nvPr/>
        </p:nvCxnSpPr>
        <p:spPr>
          <a:xfrm flipV="1">
            <a:off x="3132882" y="1313479"/>
            <a:ext cx="204941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xmlns="" id="{2E25A881-4E94-4578-A91C-25B2AE70E16D}"/>
              </a:ext>
            </a:extLst>
          </p:cNvPr>
          <p:cNvCxnSpPr>
            <a:cxnSpLocks/>
          </p:cNvCxnSpPr>
          <p:nvPr/>
        </p:nvCxnSpPr>
        <p:spPr>
          <a:xfrm flipV="1">
            <a:off x="3853221" y="1107232"/>
            <a:ext cx="204941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xmlns="" id="{6FD0F2C0-3A12-4C07-9F68-98E8349B8BCC}"/>
              </a:ext>
            </a:extLst>
          </p:cNvPr>
          <p:cNvCxnSpPr>
            <a:cxnSpLocks/>
          </p:cNvCxnSpPr>
          <p:nvPr/>
        </p:nvCxnSpPr>
        <p:spPr>
          <a:xfrm flipV="1">
            <a:off x="3451546" y="1570638"/>
            <a:ext cx="204941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xmlns="" id="{E4175F15-64B3-4DA5-BCA1-86759E8E1FE2}"/>
              </a:ext>
            </a:extLst>
          </p:cNvPr>
          <p:cNvCxnSpPr>
            <a:cxnSpLocks/>
          </p:cNvCxnSpPr>
          <p:nvPr/>
        </p:nvCxnSpPr>
        <p:spPr>
          <a:xfrm flipV="1">
            <a:off x="4241907" y="1107232"/>
            <a:ext cx="204941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xmlns="" id="{265F0FEE-25C6-4194-BD40-415CD004283E}"/>
              </a:ext>
            </a:extLst>
          </p:cNvPr>
          <p:cNvCxnSpPr>
            <a:cxnSpLocks/>
          </p:cNvCxnSpPr>
          <p:nvPr/>
        </p:nvCxnSpPr>
        <p:spPr>
          <a:xfrm flipV="1">
            <a:off x="3903170" y="1648288"/>
            <a:ext cx="204941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xmlns="" id="{5CB6F0EF-F1B2-4880-8231-DAF7244800B3}"/>
              </a:ext>
            </a:extLst>
          </p:cNvPr>
          <p:cNvCxnSpPr>
            <a:cxnSpLocks/>
          </p:cNvCxnSpPr>
          <p:nvPr/>
        </p:nvCxnSpPr>
        <p:spPr>
          <a:xfrm flipV="1">
            <a:off x="4104929" y="1830096"/>
            <a:ext cx="204941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xmlns="" id="{8D916D69-C673-44A8-820E-F6729819EACD}"/>
              </a:ext>
            </a:extLst>
          </p:cNvPr>
          <p:cNvCxnSpPr>
            <a:cxnSpLocks/>
          </p:cNvCxnSpPr>
          <p:nvPr/>
        </p:nvCxnSpPr>
        <p:spPr>
          <a:xfrm flipV="1">
            <a:off x="3968710" y="1421622"/>
            <a:ext cx="204941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xmlns="" id="{F341BD15-58B9-4867-A903-1CE14D5A76F0}"/>
              </a:ext>
            </a:extLst>
          </p:cNvPr>
          <p:cNvCxnSpPr>
            <a:cxnSpLocks/>
          </p:cNvCxnSpPr>
          <p:nvPr/>
        </p:nvCxnSpPr>
        <p:spPr>
          <a:xfrm flipV="1">
            <a:off x="4485874" y="1313479"/>
            <a:ext cx="204941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xmlns="" id="{813653F6-5BB7-4AD3-86B6-273BCAEE869D}"/>
              </a:ext>
            </a:extLst>
          </p:cNvPr>
          <p:cNvCxnSpPr>
            <a:cxnSpLocks/>
          </p:cNvCxnSpPr>
          <p:nvPr/>
        </p:nvCxnSpPr>
        <p:spPr>
          <a:xfrm flipV="1">
            <a:off x="4573212" y="1035224"/>
            <a:ext cx="204941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xmlns="" id="{76463DFC-C389-4E9E-B472-6A80CE9AE62A}"/>
              </a:ext>
            </a:extLst>
          </p:cNvPr>
          <p:cNvCxnSpPr>
            <a:cxnSpLocks/>
          </p:cNvCxnSpPr>
          <p:nvPr/>
        </p:nvCxnSpPr>
        <p:spPr>
          <a:xfrm flipV="1">
            <a:off x="4368167" y="1584040"/>
            <a:ext cx="204941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45">
            <a:extLst>
              <a:ext uri="{FF2B5EF4-FFF2-40B4-BE49-F238E27FC236}">
                <a16:creationId xmlns:a16="http://schemas.microsoft.com/office/drawing/2014/main" xmlns="" id="{50472169-4C1B-4E7E-A5D1-6AB8C21B1692}"/>
              </a:ext>
            </a:extLst>
          </p:cNvPr>
          <p:cNvCxnSpPr>
            <a:cxnSpLocks/>
          </p:cNvCxnSpPr>
          <p:nvPr/>
        </p:nvCxnSpPr>
        <p:spPr>
          <a:xfrm flipV="1">
            <a:off x="3496910" y="1858404"/>
            <a:ext cx="204941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47">
            <a:extLst>
              <a:ext uri="{FF2B5EF4-FFF2-40B4-BE49-F238E27FC236}">
                <a16:creationId xmlns:a16="http://schemas.microsoft.com/office/drawing/2014/main" xmlns="" id="{B82A1205-D812-4445-BEE3-55B30D8D24F5}"/>
              </a:ext>
            </a:extLst>
          </p:cNvPr>
          <p:cNvCxnSpPr>
            <a:cxnSpLocks/>
          </p:cNvCxnSpPr>
          <p:nvPr/>
        </p:nvCxnSpPr>
        <p:spPr>
          <a:xfrm flipV="1">
            <a:off x="3227611" y="1872314"/>
            <a:ext cx="204941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xmlns="" id="{7069109B-6CBE-413C-9DC1-9720595D6095}"/>
              </a:ext>
            </a:extLst>
          </p:cNvPr>
          <p:cNvCxnSpPr>
            <a:cxnSpLocks/>
          </p:cNvCxnSpPr>
          <p:nvPr/>
        </p:nvCxnSpPr>
        <p:spPr>
          <a:xfrm flipV="1">
            <a:off x="3801710" y="2163204"/>
            <a:ext cx="204941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51">
            <a:extLst>
              <a:ext uri="{FF2B5EF4-FFF2-40B4-BE49-F238E27FC236}">
                <a16:creationId xmlns:a16="http://schemas.microsoft.com/office/drawing/2014/main" xmlns="" id="{CC933E12-6B4D-4E37-9861-6FF2F0AA0752}"/>
              </a:ext>
            </a:extLst>
          </p:cNvPr>
          <p:cNvCxnSpPr>
            <a:cxnSpLocks/>
          </p:cNvCxnSpPr>
          <p:nvPr/>
        </p:nvCxnSpPr>
        <p:spPr>
          <a:xfrm flipV="1">
            <a:off x="3649310" y="2010804"/>
            <a:ext cx="204941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53">
            <a:extLst>
              <a:ext uri="{FF2B5EF4-FFF2-40B4-BE49-F238E27FC236}">
                <a16:creationId xmlns:a16="http://schemas.microsoft.com/office/drawing/2014/main" xmlns="" id="{CC7A39A9-7BD8-4C8F-9A46-1998A93941BC}"/>
              </a:ext>
            </a:extLst>
          </p:cNvPr>
          <p:cNvCxnSpPr>
            <a:cxnSpLocks/>
          </p:cNvCxnSpPr>
          <p:nvPr/>
        </p:nvCxnSpPr>
        <p:spPr>
          <a:xfrm flipV="1">
            <a:off x="4413403" y="1833363"/>
            <a:ext cx="204941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cto 55">
            <a:extLst>
              <a:ext uri="{FF2B5EF4-FFF2-40B4-BE49-F238E27FC236}">
                <a16:creationId xmlns:a16="http://schemas.microsoft.com/office/drawing/2014/main" xmlns="" id="{A280B2F9-7E2C-4D1F-BE12-D62D0C748D06}"/>
              </a:ext>
            </a:extLst>
          </p:cNvPr>
          <p:cNvCxnSpPr>
            <a:cxnSpLocks/>
          </p:cNvCxnSpPr>
          <p:nvPr/>
        </p:nvCxnSpPr>
        <p:spPr>
          <a:xfrm flipV="1">
            <a:off x="3629727" y="2438276"/>
            <a:ext cx="204941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cto 57">
            <a:extLst>
              <a:ext uri="{FF2B5EF4-FFF2-40B4-BE49-F238E27FC236}">
                <a16:creationId xmlns:a16="http://schemas.microsoft.com/office/drawing/2014/main" xmlns="" id="{9676A8E9-4AED-4B59-A8F9-035E584524C8}"/>
              </a:ext>
            </a:extLst>
          </p:cNvPr>
          <p:cNvCxnSpPr>
            <a:cxnSpLocks/>
          </p:cNvCxnSpPr>
          <p:nvPr/>
        </p:nvCxnSpPr>
        <p:spPr>
          <a:xfrm flipV="1">
            <a:off x="4203533" y="2222578"/>
            <a:ext cx="204941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cto 59">
            <a:extLst>
              <a:ext uri="{FF2B5EF4-FFF2-40B4-BE49-F238E27FC236}">
                <a16:creationId xmlns:a16="http://schemas.microsoft.com/office/drawing/2014/main" xmlns="" id="{4C5DD2ED-B7DF-44D5-A7AB-1F8B727C93F5}"/>
              </a:ext>
            </a:extLst>
          </p:cNvPr>
          <p:cNvCxnSpPr>
            <a:cxnSpLocks/>
          </p:cNvCxnSpPr>
          <p:nvPr/>
        </p:nvCxnSpPr>
        <p:spPr>
          <a:xfrm flipV="1">
            <a:off x="3359697" y="2373547"/>
            <a:ext cx="204941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cto 61">
            <a:extLst>
              <a:ext uri="{FF2B5EF4-FFF2-40B4-BE49-F238E27FC236}">
                <a16:creationId xmlns:a16="http://schemas.microsoft.com/office/drawing/2014/main" xmlns="" id="{CB78A5BF-858C-473B-B1FB-F45FC3B38BC9}"/>
              </a:ext>
            </a:extLst>
          </p:cNvPr>
          <p:cNvCxnSpPr>
            <a:cxnSpLocks/>
          </p:cNvCxnSpPr>
          <p:nvPr/>
        </p:nvCxnSpPr>
        <p:spPr>
          <a:xfrm flipV="1">
            <a:off x="4436115" y="2307220"/>
            <a:ext cx="204941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xmlns="" id="{A35F441F-0731-4D7B-B356-DF5E6DD2CD2B}"/>
              </a:ext>
            </a:extLst>
          </p:cNvPr>
          <p:cNvCxnSpPr>
            <a:cxnSpLocks/>
          </p:cNvCxnSpPr>
          <p:nvPr/>
        </p:nvCxnSpPr>
        <p:spPr>
          <a:xfrm flipV="1">
            <a:off x="3784942" y="2704204"/>
            <a:ext cx="204941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cto 65">
            <a:extLst>
              <a:ext uri="{FF2B5EF4-FFF2-40B4-BE49-F238E27FC236}">
                <a16:creationId xmlns:a16="http://schemas.microsoft.com/office/drawing/2014/main" xmlns="" id="{AD9397B7-FFF6-4B55-9976-C6B0673234BD}"/>
              </a:ext>
            </a:extLst>
          </p:cNvPr>
          <p:cNvCxnSpPr>
            <a:cxnSpLocks/>
          </p:cNvCxnSpPr>
          <p:nvPr/>
        </p:nvCxnSpPr>
        <p:spPr>
          <a:xfrm flipV="1">
            <a:off x="4164296" y="2568132"/>
            <a:ext cx="204941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recto 67">
            <a:extLst>
              <a:ext uri="{FF2B5EF4-FFF2-40B4-BE49-F238E27FC236}">
                <a16:creationId xmlns:a16="http://schemas.microsoft.com/office/drawing/2014/main" xmlns="" id="{EDA201B6-A30C-4A42-A299-09535B6B8BEA}"/>
              </a:ext>
            </a:extLst>
          </p:cNvPr>
          <p:cNvCxnSpPr>
            <a:cxnSpLocks/>
          </p:cNvCxnSpPr>
          <p:nvPr/>
        </p:nvCxnSpPr>
        <p:spPr>
          <a:xfrm flipV="1">
            <a:off x="4071180" y="747192"/>
            <a:ext cx="204941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cto 69">
            <a:extLst>
              <a:ext uri="{FF2B5EF4-FFF2-40B4-BE49-F238E27FC236}">
                <a16:creationId xmlns:a16="http://schemas.microsoft.com/office/drawing/2014/main" xmlns="" id="{7DA5F320-47A4-48F3-BC05-CE113DC5CCF2}"/>
              </a:ext>
            </a:extLst>
          </p:cNvPr>
          <p:cNvCxnSpPr>
            <a:cxnSpLocks/>
          </p:cNvCxnSpPr>
          <p:nvPr/>
        </p:nvCxnSpPr>
        <p:spPr>
          <a:xfrm flipV="1">
            <a:off x="4588515" y="2459620"/>
            <a:ext cx="204941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cto 71">
            <a:extLst>
              <a:ext uri="{FF2B5EF4-FFF2-40B4-BE49-F238E27FC236}">
                <a16:creationId xmlns:a16="http://schemas.microsoft.com/office/drawing/2014/main" xmlns="" id="{81EB5BB6-629F-45BA-8FF8-570A5DB63DE5}"/>
              </a:ext>
            </a:extLst>
          </p:cNvPr>
          <p:cNvCxnSpPr>
            <a:cxnSpLocks/>
          </p:cNvCxnSpPr>
          <p:nvPr/>
        </p:nvCxnSpPr>
        <p:spPr>
          <a:xfrm flipH="1">
            <a:off x="4216758" y="2835988"/>
            <a:ext cx="157082" cy="1596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Grupo 91">
            <a:extLst>
              <a:ext uri="{FF2B5EF4-FFF2-40B4-BE49-F238E27FC236}">
                <a16:creationId xmlns:a16="http://schemas.microsoft.com/office/drawing/2014/main" xmlns="" id="{73D09438-1B3B-4FE0-9A52-35FBBE14E50A}"/>
              </a:ext>
            </a:extLst>
          </p:cNvPr>
          <p:cNvGrpSpPr/>
          <p:nvPr/>
        </p:nvGrpSpPr>
        <p:grpSpPr>
          <a:xfrm>
            <a:off x="5038208" y="473571"/>
            <a:ext cx="4691270" cy="1203300"/>
            <a:chOff x="3536037" y="391947"/>
            <a:chExt cx="4691270" cy="1203300"/>
          </a:xfrm>
        </p:grpSpPr>
        <p:cxnSp>
          <p:nvCxnSpPr>
            <p:cNvPr id="75" name="Conector recto de flecha 74">
              <a:extLst>
                <a:ext uri="{FF2B5EF4-FFF2-40B4-BE49-F238E27FC236}">
                  <a16:creationId xmlns:a16="http://schemas.microsoft.com/office/drawing/2014/main" xmlns="" id="{869EBE1D-9AC9-4126-BBD6-F3AC6F9C8516}"/>
                </a:ext>
              </a:extLst>
            </p:cNvPr>
            <p:cNvCxnSpPr/>
            <p:nvPr/>
          </p:nvCxnSpPr>
          <p:spPr>
            <a:xfrm flipV="1">
              <a:off x="4042639" y="391947"/>
              <a:ext cx="0" cy="58124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7" name="Conector recto de flecha 76">
              <a:extLst>
                <a:ext uri="{FF2B5EF4-FFF2-40B4-BE49-F238E27FC236}">
                  <a16:creationId xmlns:a16="http://schemas.microsoft.com/office/drawing/2014/main" xmlns="" id="{3238357A-6FED-4413-B5A9-272FB43DDBD0}"/>
                </a:ext>
              </a:extLst>
            </p:cNvPr>
            <p:cNvCxnSpPr>
              <a:cxnSpLocks/>
            </p:cNvCxnSpPr>
            <p:nvPr/>
          </p:nvCxnSpPr>
          <p:spPr>
            <a:xfrm>
              <a:off x="3898623" y="982238"/>
              <a:ext cx="0" cy="45339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ector recto de flecha 78">
              <a:extLst>
                <a:ext uri="{FF2B5EF4-FFF2-40B4-BE49-F238E27FC236}">
                  <a16:creationId xmlns:a16="http://schemas.microsoft.com/office/drawing/2014/main" xmlns="" id="{9B11D6C6-233B-48B3-8B89-BA0663342969}"/>
                </a:ext>
              </a:extLst>
            </p:cNvPr>
            <p:cNvCxnSpPr>
              <a:cxnSpLocks/>
            </p:cNvCxnSpPr>
            <p:nvPr/>
          </p:nvCxnSpPr>
          <p:spPr>
            <a:xfrm>
              <a:off x="4186655" y="982238"/>
              <a:ext cx="0" cy="61300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CuadroTexto 81">
              <a:extLst>
                <a:ext uri="{FF2B5EF4-FFF2-40B4-BE49-F238E27FC236}">
                  <a16:creationId xmlns:a16="http://schemas.microsoft.com/office/drawing/2014/main" xmlns="" id="{FE7286CF-FA9D-4A84-A95F-0610E2B786A9}"/>
                </a:ext>
              </a:extLst>
            </p:cNvPr>
            <p:cNvSpPr txBox="1"/>
            <p:nvPr/>
          </p:nvSpPr>
          <p:spPr>
            <a:xfrm>
              <a:off x="4186655" y="530055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E</a:t>
              </a:r>
            </a:p>
          </p:txBody>
        </p:sp>
        <p:sp>
          <p:nvSpPr>
            <p:cNvPr id="84" name="CuadroTexto 83">
              <a:extLst>
                <a:ext uri="{FF2B5EF4-FFF2-40B4-BE49-F238E27FC236}">
                  <a16:creationId xmlns:a16="http://schemas.microsoft.com/office/drawing/2014/main" xmlns="" id="{63CC4DFB-6156-4DC2-A0F6-1DD2AC4A053E}"/>
                </a:ext>
              </a:extLst>
            </p:cNvPr>
            <p:cNvSpPr txBox="1"/>
            <p:nvPr/>
          </p:nvSpPr>
          <p:spPr>
            <a:xfrm>
              <a:off x="4192687" y="1225915"/>
              <a:ext cx="303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P</a:t>
              </a:r>
            </a:p>
          </p:txBody>
        </p:sp>
        <p:sp>
          <p:nvSpPr>
            <p:cNvPr id="86" name="CuadroTexto 85">
              <a:extLst>
                <a:ext uri="{FF2B5EF4-FFF2-40B4-BE49-F238E27FC236}">
                  <a16:creationId xmlns:a16="http://schemas.microsoft.com/office/drawing/2014/main" xmlns="" id="{AB250189-9CFA-4C0D-8A23-E82846DF602B}"/>
                </a:ext>
              </a:extLst>
            </p:cNvPr>
            <p:cNvSpPr txBox="1"/>
            <p:nvPr/>
          </p:nvSpPr>
          <p:spPr>
            <a:xfrm>
              <a:off x="3536037" y="906834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T</a:t>
              </a:r>
            </a:p>
          </p:txBody>
        </p:sp>
        <p:sp>
          <p:nvSpPr>
            <p:cNvPr id="87" name="CuadroTexto 86">
              <a:extLst>
                <a:ext uri="{FF2B5EF4-FFF2-40B4-BE49-F238E27FC236}">
                  <a16:creationId xmlns:a16="http://schemas.microsoft.com/office/drawing/2014/main" xmlns="" id="{18D4CF7D-9F9A-43A2-851E-DEA15F3E4DA1}"/>
                </a:ext>
              </a:extLst>
            </p:cNvPr>
            <p:cNvSpPr txBox="1"/>
            <p:nvPr/>
          </p:nvSpPr>
          <p:spPr>
            <a:xfrm>
              <a:off x="4852729" y="891208"/>
              <a:ext cx="337457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/>
                <a:t>P   +   T =   E</a:t>
              </a:r>
            </a:p>
            <a:p>
              <a:r>
                <a:rPr lang="el-GR" dirty="0"/>
                <a:t>ρ</a:t>
              </a:r>
              <a:r>
                <a:rPr lang="es-AR" dirty="0"/>
                <a:t> </a:t>
              </a:r>
              <a:r>
                <a:rPr lang="es-AR" dirty="0" err="1"/>
                <a:t>esf</a:t>
              </a:r>
              <a:r>
                <a:rPr lang="es-AR" dirty="0"/>
                <a:t> . </a:t>
              </a:r>
              <a:r>
                <a:rPr lang="es-AR" dirty="0" err="1"/>
                <a:t>Vol</a:t>
              </a:r>
              <a:r>
                <a:rPr lang="es-AR" dirty="0"/>
                <a:t> </a:t>
              </a:r>
              <a:r>
                <a:rPr lang="es-AR" dirty="0" err="1"/>
                <a:t>esf</a:t>
              </a:r>
              <a:r>
                <a:rPr lang="es-AR" dirty="0"/>
                <a:t> = T + </a:t>
              </a:r>
              <a:r>
                <a:rPr lang="es-AR" dirty="0" err="1"/>
                <a:t>Vol</a:t>
              </a:r>
              <a:r>
                <a:rPr lang="es-AR" dirty="0"/>
                <a:t> </a:t>
              </a:r>
              <a:r>
                <a:rPr lang="es-AR" dirty="0" err="1"/>
                <a:t>Esf</a:t>
              </a:r>
              <a:r>
                <a:rPr lang="es-AR" dirty="0"/>
                <a:t> .</a:t>
              </a:r>
              <a:r>
                <a:rPr lang="el-GR" dirty="0"/>
                <a:t> ρ</a:t>
              </a:r>
              <a:r>
                <a:rPr lang="es-AR" dirty="0"/>
                <a:t> agua</a:t>
              </a:r>
            </a:p>
          </p:txBody>
        </p:sp>
      </p:grpSp>
      <p:sp>
        <p:nvSpPr>
          <p:cNvPr id="89" name="CuadroTexto 88">
            <a:extLst>
              <a:ext uri="{FF2B5EF4-FFF2-40B4-BE49-F238E27FC236}">
                <a16:creationId xmlns:a16="http://schemas.microsoft.com/office/drawing/2014/main" xmlns="" id="{85239580-AC01-4956-B591-E820F2E7D848}"/>
              </a:ext>
            </a:extLst>
          </p:cNvPr>
          <p:cNvSpPr txBox="1"/>
          <p:nvPr/>
        </p:nvSpPr>
        <p:spPr>
          <a:xfrm>
            <a:off x="6304975" y="1861200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dirty="0"/>
              <a:t>E= </a:t>
            </a:r>
            <a:r>
              <a:rPr lang="es-AR" dirty="0" err="1"/>
              <a:t>Vol</a:t>
            </a:r>
            <a:r>
              <a:rPr lang="es-AR" dirty="0"/>
              <a:t> </a:t>
            </a:r>
            <a:r>
              <a:rPr lang="es-AR" dirty="0" err="1"/>
              <a:t>Esf</a:t>
            </a:r>
            <a:r>
              <a:rPr lang="es-AR" dirty="0"/>
              <a:t> .</a:t>
            </a:r>
            <a:r>
              <a:rPr lang="el-GR" dirty="0"/>
              <a:t> ρ</a:t>
            </a:r>
            <a:r>
              <a:rPr lang="es-AR" dirty="0"/>
              <a:t> agua = 0,3 m3. 1000 kg/m3</a:t>
            </a:r>
          </a:p>
          <a:p>
            <a:r>
              <a:rPr lang="es-AR" b="1" dirty="0"/>
              <a:t>E</a:t>
            </a:r>
            <a:r>
              <a:rPr lang="es-AR" dirty="0"/>
              <a:t>= 300 </a:t>
            </a:r>
            <a:r>
              <a:rPr lang="es-AR" dirty="0" err="1"/>
              <a:t>kgf</a:t>
            </a:r>
            <a:r>
              <a:rPr lang="es-AR" dirty="0"/>
              <a:t> = </a:t>
            </a:r>
            <a:r>
              <a:rPr lang="es-AR" b="1" dirty="0"/>
              <a:t>2940 N</a:t>
            </a:r>
          </a:p>
        </p:txBody>
      </p:sp>
      <p:sp>
        <p:nvSpPr>
          <p:cNvPr id="91" name="CuadroTexto 90">
            <a:extLst>
              <a:ext uri="{FF2B5EF4-FFF2-40B4-BE49-F238E27FC236}">
                <a16:creationId xmlns:a16="http://schemas.microsoft.com/office/drawing/2014/main" xmlns="" id="{F6BC327D-1084-478D-AD30-1D5AC1BDB399}"/>
              </a:ext>
            </a:extLst>
          </p:cNvPr>
          <p:cNvSpPr txBox="1"/>
          <p:nvPr/>
        </p:nvSpPr>
        <p:spPr>
          <a:xfrm>
            <a:off x="6306120" y="2672439"/>
            <a:ext cx="28600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P   =  E - T </a:t>
            </a:r>
          </a:p>
          <a:p>
            <a:r>
              <a:rPr lang="es-AR" b="1" dirty="0"/>
              <a:t>P</a:t>
            </a:r>
            <a:r>
              <a:rPr lang="es-AR" dirty="0"/>
              <a:t> = 2940 N – 900 N = </a:t>
            </a:r>
            <a:r>
              <a:rPr lang="es-AR" b="1" dirty="0"/>
              <a:t>2040 N</a:t>
            </a:r>
          </a:p>
        </p:txBody>
      </p:sp>
      <p:sp>
        <p:nvSpPr>
          <p:cNvPr id="93" name="CuadroTexto 92">
            <a:extLst>
              <a:ext uri="{FF2B5EF4-FFF2-40B4-BE49-F238E27FC236}">
                <a16:creationId xmlns:a16="http://schemas.microsoft.com/office/drawing/2014/main" xmlns="" id="{2C4BE847-73C5-46D9-843A-F895BEA28C9C}"/>
              </a:ext>
            </a:extLst>
          </p:cNvPr>
          <p:cNvSpPr txBox="1"/>
          <p:nvPr/>
        </p:nvSpPr>
        <p:spPr>
          <a:xfrm>
            <a:off x="1580079" y="3719444"/>
            <a:ext cx="911393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P=E   </a:t>
            </a:r>
            <a:r>
              <a:rPr lang="es-AR" b="1" dirty="0"/>
              <a:t>si se corta la cuerda (T=0)</a:t>
            </a:r>
          </a:p>
          <a:p>
            <a:endParaRPr lang="es-AR" dirty="0"/>
          </a:p>
          <a:p>
            <a:r>
              <a:rPr lang="es-AR" dirty="0"/>
              <a:t>2040 N = </a:t>
            </a:r>
            <a:r>
              <a:rPr lang="es-AR" dirty="0" err="1"/>
              <a:t>Vol</a:t>
            </a:r>
            <a:r>
              <a:rPr lang="es-AR" dirty="0"/>
              <a:t> </a:t>
            </a:r>
            <a:r>
              <a:rPr lang="es-AR" dirty="0" err="1"/>
              <a:t>sumerg</a:t>
            </a:r>
            <a:r>
              <a:rPr lang="es-AR" dirty="0"/>
              <a:t> . </a:t>
            </a:r>
            <a:r>
              <a:rPr lang="el-GR" dirty="0"/>
              <a:t>ρ</a:t>
            </a:r>
            <a:r>
              <a:rPr lang="es-AR" dirty="0"/>
              <a:t> agua  </a:t>
            </a:r>
          </a:p>
          <a:p>
            <a:endParaRPr lang="es-AR" dirty="0"/>
          </a:p>
          <a:p>
            <a:r>
              <a:rPr lang="es-AR" dirty="0" err="1"/>
              <a:t>Vol</a:t>
            </a:r>
            <a:r>
              <a:rPr lang="es-AR" dirty="0"/>
              <a:t> </a:t>
            </a:r>
            <a:r>
              <a:rPr lang="es-AR" dirty="0" err="1"/>
              <a:t>sumerg</a:t>
            </a:r>
            <a:r>
              <a:rPr lang="es-AR" dirty="0"/>
              <a:t> = 2040 N / (1 (gr/cm3) . 10 m/s2) = 2040 N/(</a:t>
            </a:r>
            <a:r>
              <a:rPr lang="es-A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es-AR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-3</a:t>
            </a:r>
            <a:r>
              <a:rPr lang="es-AR" dirty="0"/>
              <a:t> kg/</a:t>
            </a:r>
            <a:r>
              <a:rPr lang="es-A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es-AR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-6</a:t>
            </a:r>
            <a:r>
              <a:rPr lang="es-A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</a:t>
            </a:r>
            <a:r>
              <a:rPr lang="es-AR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</a:t>
            </a:r>
            <a:r>
              <a:rPr lang="es-A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. 10 m/s2)= </a:t>
            </a:r>
          </a:p>
          <a:p>
            <a:r>
              <a:rPr lang="es-A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2040 N /( 10000 kg/m3. m/s2)  =</a:t>
            </a:r>
          </a:p>
          <a:p>
            <a:endParaRPr lang="es-AR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AR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</a:t>
            </a:r>
            <a:r>
              <a:rPr lang="es-A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sumergido = 0,204 </a:t>
            </a:r>
            <a:r>
              <a:rPr lang="es-AR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kg.m</a:t>
            </a:r>
            <a:r>
              <a:rPr lang="es-A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m</a:t>
            </a:r>
            <a:r>
              <a:rPr lang="es-AR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</a:t>
            </a:r>
            <a:r>
              <a:rPr lang="es-A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</a:t>
            </a:r>
            <a:r>
              <a:rPr lang="es-AR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</a:t>
            </a:r>
            <a:r>
              <a:rPr lang="es-A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=  0,204 m</a:t>
            </a:r>
            <a:r>
              <a:rPr lang="es-AR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</a:t>
            </a:r>
            <a:endParaRPr lang="es-AR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A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s</a:t>
            </a:r>
            <a:r>
              <a:rPr lang="es-AR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</a:t>
            </a:r>
            <a:r>
              <a:rPr lang="es-A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kg m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292975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  <p:bldP spid="9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2EE90932-E3BE-4C37-A470-88E54BBB5D9F}"/>
              </a:ext>
            </a:extLst>
          </p:cNvPr>
          <p:cNvSpPr txBox="1"/>
          <p:nvPr/>
        </p:nvSpPr>
        <p:spPr>
          <a:xfrm>
            <a:off x="1693577" y="116632"/>
            <a:ext cx="88048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290) Una tubería horizontal tiene un área de 10 cm2 en una región y 6 cm2 en la otra. </a:t>
            </a:r>
          </a:p>
          <a:p>
            <a:r>
              <a:rPr lang="es-AR" dirty="0"/>
              <a:t>La velocidad del agua en la primera es 5 m/s y  la presión es 2105 </a:t>
            </a:r>
            <a:r>
              <a:rPr lang="es-AR" dirty="0" err="1"/>
              <a:t>Pa</a:t>
            </a:r>
            <a:r>
              <a:rPr lang="es-AR" dirty="0"/>
              <a:t>. Calcular la velocidad y </a:t>
            </a:r>
          </a:p>
          <a:p>
            <a:r>
              <a:rPr lang="es-AR" dirty="0"/>
              <a:t>presión en la otra. La densidad del liquido es 1000 kg/m3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xmlns="" id="{90DA6537-FDFE-486B-9205-16997DF2B8D7}"/>
              </a:ext>
            </a:extLst>
          </p:cNvPr>
          <p:cNvSpPr/>
          <p:nvPr/>
        </p:nvSpPr>
        <p:spPr>
          <a:xfrm>
            <a:off x="3891888" y="1388154"/>
            <a:ext cx="216024" cy="12048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Forma libre: forma 7">
            <a:extLst>
              <a:ext uri="{FF2B5EF4-FFF2-40B4-BE49-F238E27FC236}">
                <a16:creationId xmlns:a16="http://schemas.microsoft.com/office/drawing/2014/main" xmlns="" id="{8D09F2EF-89D4-4EE9-B158-D9CD6CAB5F9B}"/>
              </a:ext>
            </a:extLst>
          </p:cNvPr>
          <p:cNvSpPr/>
          <p:nvPr/>
        </p:nvSpPr>
        <p:spPr>
          <a:xfrm>
            <a:off x="3971764" y="2092873"/>
            <a:ext cx="2268252" cy="524789"/>
          </a:xfrm>
          <a:custGeom>
            <a:avLst/>
            <a:gdLst>
              <a:gd name="connsiteX0" fmla="*/ 0 w 3713870"/>
              <a:gd name="connsiteY0" fmla="*/ 1209822 h 1273271"/>
              <a:gd name="connsiteX1" fmla="*/ 872197 w 3713870"/>
              <a:gd name="connsiteY1" fmla="*/ 1167619 h 1273271"/>
              <a:gd name="connsiteX2" fmla="*/ 2307101 w 3713870"/>
              <a:gd name="connsiteY2" fmla="*/ 225084 h 1273271"/>
              <a:gd name="connsiteX3" fmla="*/ 3713870 w 3713870"/>
              <a:gd name="connsiteY3" fmla="*/ 0 h 1273271"/>
              <a:gd name="connsiteX4" fmla="*/ 3713870 w 3713870"/>
              <a:gd name="connsiteY4" fmla="*/ 0 h 1273271"/>
              <a:gd name="connsiteX5" fmla="*/ 3713870 w 3713870"/>
              <a:gd name="connsiteY5" fmla="*/ 0 h 1273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13870" h="1273271">
                <a:moveTo>
                  <a:pt x="0" y="1209822"/>
                </a:moveTo>
                <a:cubicBezTo>
                  <a:pt x="243840" y="1270782"/>
                  <a:pt x="487680" y="1331742"/>
                  <a:pt x="872197" y="1167619"/>
                </a:cubicBezTo>
                <a:cubicBezTo>
                  <a:pt x="1256714" y="1003496"/>
                  <a:pt x="1833489" y="419687"/>
                  <a:pt x="2307101" y="225084"/>
                </a:cubicBezTo>
                <a:cubicBezTo>
                  <a:pt x="2780713" y="30481"/>
                  <a:pt x="3713870" y="0"/>
                  <a:pt x="3713870" y="0"/>
                </a:cubicBezTo>
                <a:lnTo>
                  <a:pt x="3713870" y="0"/>
                </a:lnTo>
                <a:lnTo>
                  <a:pt x="371387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Forma libre: forma 9">
            <a:extLst>
              <a:ext uri="{FF2B5EF4-FFF2-40B4-BE49-F238E27FC236}">
                <a16:creationId xmlns:a16="http://schemas.microsoft.com/office/drawing/2014/main" xmlns="" id="{75EF0F44-9FC7-46A0-B15B-8E9EBC5F9804}"/>
              </a:ext>
            </a:extLst>
          </p:cNvPr>
          <p:cNvSpPr/>
          <p:nvPr/>
        </p:nvSpPr>
        <p:spPr>
          <a:xfrm flipV="1">
            <a:off x="4025770" y="1360019"/>
            <a:ext cx="2214246" cy="412797"/>
          </a:xfrm>
          <a:custGeom>
            <a:avLst/>
            <a:gdLst>
              <a:gd name="connsiteX0" fmla="*/ 0 w 3713870"/>
              <a:gd name="connsiteY0" fmla="*/ 1209822 h 1273271"/>
              <a:gd name="connsiteX1" fmla="*/ 872197 w 3713870"/>
              <a:gd name="connsiteY1" fmla="*/ 1167619 h 1273271"/>
              <a:gd name="connsiteX2" fmla="*/ 2307101 w 3713870"/>
              <a:gd name="connsiteY2" fmla="*/ 225084 h 1273271"/>
              <a:gd name="connsiteX3" fmla="*/ 3713870 w 3713870"/>
              <a:gd name="connsiteY3" fmla="*/ 0 h 1273271"/>
              <a:gd name="connsiteX4" fmla="*/ 3713870 w 3713870"/>
              <a:gd name="connsiteY4" fmla="*/ 0 h 1273271"/>
              <a:gd name="connsiteX5" fmla="*/ 3713870 w 3713870"/>
              <a:gd name="connsiteY5" fmla="*/ 0 h 1273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13870" h="1273271">
                <a:moveTo>
                  <a:pt x="0" y="1209822"/>
                </a:moveTo>
                <a:cubicBezTo>
                  <a:pt x="243840" y="1270782"/>
                  <a:pt x="487680" y="1331742"/>
                  <a:pt x="872197" y="1167619"/>
                </a:cubicBezTo>
                <a:cubicBezTo>
                  <a:pt x="1256714" y="1003496"/>
                  <a:pt x="1833489" y="419687"/>
                  <a:pt x="2307101" y="225084"/>
                </a:cubicBezTo>
                <a:cubicBezTo>
                  <a:pt x="2780713" y="30481"/>
                  <a:pt x="3713870" y="0"/>
                  <a:pt x="3713870" y="0"/>
                </a:cubicBezTo>
                <a:lnTo>
                  <a:pt x="3713870" y="0"/>
                </a:lnTo>
                <a:lnTo>
                  <a:pt x="371387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xmlns="" id="{5024BBCF-4FC8-4845-BAA0-F5E1268CE749}"/>
              </a:ext>
            </a:extLst>
          </p:cNvPr>
          <p:cNvSpPr/>
          <p:nvPr/>
        </p:nvSpPr>
        <p:spPr>
          <a:xfrm>
            <a:off x="6197812" y="1772815"/>
            <a:ext cx="108012" cy="320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xmlns="" id="{85216760-549E-4859-9512-E5F1BF6A8AB4}"/>
              </a:ext>
            </a:extLst>
          </p:cNvPr>
          <p:cNvCxnSpPr/>
          <p:nvPr/>
        </p:nvCxnSpPr>
        <p:spPr>
          <a:xfrm>
            <a:off x="2567608" y="1916832"/>
            <a:ext cx="8640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9BE4D462-E696-49B5-9F59-D29CD14B1E09}"/>
              </a:ext>
            </a:extLst>
          </p:cNvPr>
          <p:cNvSpPr txBox="1"/>
          <p:nvPr/>
        </p:nvSpPr>
        <p:spPr>
          <a:xfrm>
            <a:off x="2397193" y="1360018"/>
            <a:ext cx="1130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V1= 5 m/s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B89AB416-C3E6-4ADE-BF66-21FCB1468F14}"/>
              </a:ext>
            </a:extLst>
          </p:cNvPr>
          <p:cNvSpPr txBox="1"/>
          <p:nvPr/>
        </p:nvSpPr>
        <p:spPr>
          <a:xfrm>
            <a:off x="4107913" y="1751675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A1= 10 cm2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xmlns="" id="{17CA379C-0F3C-47C9-9EF1-55CF61A80C14}"/>
              </a:ext>
            </a:extLst>
          </p:cNvPr>
          <p:cNvSpPr txBox="1"/>
          <p:nvPr/>
        </p:nvSpPr>
        <p:spPr>
          <a:xfrm>
            <a:off x="6096000" y="1360017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A2= 6 cm2</a:t>
            </a:r>
          </a:p>
        </p:txBody>
      </p:sp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xmlns="" id="{5001C945-C1BD-46C3-9DC3-4654EF0E4B8B}"/>
              </a:ext>
            </a:extLst>
          </p:cNvPr>
          <p:cNvCxnSpPr>
            <a:cxnSpLocks/>
          </p:cNvCxnSpPr>
          <p:nvPr/>
        </p:nvCxnSpPr>
        <p:spPr>
          <a:xfrm flipV="1">
            <a:off x="6404020" y="1916833"/>
            <a:ext cx="1924228" cy="160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CuadroTexto 21">
            <a:extLst>
              <a:ext uri="{FF2B5EF4-FFF2-40B4-BE49-F238E27FC236}">
                <a16:creationId xmlns:a16="http://schemas.microsoft.com/office/drawing/2014/main" xmlns="" id="{6CA9A89F-A1DE-4585-9AB9-224F53A024E6}"/>
              </a:ext>
            </a:extLst>
          </p:cNvPr>
          <p:cNvSpPr txBox="1"/>
          <p:nvPr/>
        </p:nvSpPr>
        <p:spPr>
          <a:xfrm>
            <a:off x="1919537" y="2924944"/>
            <a:ext cx="71983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Por la ecuación de CONTINUIDAD   Q = A.V = Constante</a:t>
            </a:r>
          </a:p>
          <a:p>
            <a:endParaRPr lang="es-AR" dirty="0"/>
          </a:p>
          <a:p>
            <a:r>
              <a:rPr lang="es-AR" dirty="0"/>
              <a:t>A1. V1= A2 . V2               </a:t>
            </a:r>
            <a:r>
              <a:rPr lang="es-AR" b="1" dirty="0" err="1"/>
              <a:t>V2</a:t>
            </a:r>
            <a:r>
              <a:rPr lang="es-AR" dirty="0"/>
              <a:t> = A1. V1/ A2  = 10 cm2. 5 m/s / 6 cm2 = </a:t>
            </a:r>
            <a:r>
              <a:rPr lang="es-AR" b="1" dirty="0"/>
              <a:t>8,3 m/s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xmlns="" id="{059BEC88-6760-4E59-AEBC-2F50B82052A0}"/>
              </a:ext>
            </a:extLst>
          </p:cNvPr>
          <p:cNvSpPr txBox="1"/>
          <p:nvPr/>
        </p:nvSpPr>
        <p:spPr>
          <a:xfrm>
            <a:off x="1919536" y="4357181"/>
            <a:ext cx="10657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Por la ecuación de </a:t>
            </a:r>
            <a:r>
              <a:rPr lang="es-AR" dirty="0" err="1"/>
              <a:t>Benoulli</a:t>
            </a:r>
            <a:r>
              <a:rPr lang="es-AR" dirty="0"/>
              <a:t>     P1 + ½ </a:t>
            </a:r>
            <a:r>
              <a:rPr lang="el-GR" dirty="0"/>
              <a:t>ρ</a:t>
            </a:r>
            <a:r>
              <a:rPr lang="es-AR" dirty="0"/>
              <a:t> . v1</a:t>
            </a:r>
            <a:r>
              <a:rPr lang="es-AR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</a:t>
            </a:r>
            <a:r>
              <a:rPr lang="es-AR" dirty="0"/>
              <a:t> + </a:t>
            </a:r>
            <a:r>
              <a:rPr lang="el-GR" dirty="0"/>
              <a:t>ρ</a:t>
            </a:r>
            <a:r>
              <a:rPr lang="es-AR" dirty="0"/>
              <a:t>. g .h1 = P2 + ½ </a:t>
            </a:r>
            <a:r>
              <a:rPr lang="el-GR" dirty="0"/>
              <a:t>ρ</a:t>
            </a:r>
            <a:r>
              <a:rPr lang="es-AR" dirty="0"/>
              <a:t> . v2</a:t>
            </a:r>
            <a:r>
              <a:rPr lang="es-AR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</a:t>
            </a:r>
            <a:r>
              <a:rPr lang="es-AR" dirty="0"/>
              <a:t> + </a:t>
            </a:r>
            <a:r>
              <a:rPr lang="el-GR" dirty="0"/>
              <a:t>ρ</a:t>
            </a:r>
            <a:r>
              <a:rPr lang="es-AR" dirty="0"/>
              <a:t>. g .h2   </a:t>
            </a:r>
            <a:endParaRPr lang="es-AR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xmlns="" id="{6EC95CFA-56C6-45C9-939A-0DF7E079E594}"/>
              </a:ext>
            </a:extLst>
          </p:cNvPr>
          <p:cNvSpPr txBox="1"/>
          <p:nvPr/>
        </p:nvSpPr>
        <p:spPr>
          <a:xfrm>
            <a:off x="2579410" y="5040758"/>
            <a:ext cx="73448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dirty="0"/>
              <a:t>P1 + ½ . 1000 kg/m</a:t>
            </a:r>
            <a:r>
              <a:rPr lang="es-AR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</a:t>
            </a:r>
            <a:r>
              <a:rPr lang="es-AR" dirty="0"/>
              <a:t>  . (5 m/s)</a:t>
            </a:r>
            <a:r>
              <a:rPr lang="es-AR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</a:t>
            </a:r>
            <a:r>
              <a:rPr lang="es-AR" dirty="0"/>
              <a:t>  = 2105 </a:t>
            </a:r>
            <a:r>
              <a:rPr lang="es-AR" dirty="0" err="1"/>
              <a:t>Pa</a:t>
            </a:r>
            <a:r>
              <a:rPr lang="es-AR" dirty="0"/>
              <a:t> + ½ (1000 kg/m</a:t>
            </a:r>
            <a:r>
              <a:rPr lang="es-AR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</a:t>
            </a:r>
            <a:r>
              <a:rPr lang="es-AR" dirty="0"/>
              <a:t>  . (8,3 m/s)</a:t>
            </a:r>
            <a:r>
              <a:rPr lang="es-AR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</a:t>
            </a:r>
            <a:endParaRPr lang="es-AR" dirty="0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xmlns="" id="{D5040659-5EF2-47CA-BB0A-7FF08ECAE9F7}"/>
              </a:ext>
            </a:extLst>
          </p:cNvPr>
          <p:cNvSpPr txBox="1"/>
          <p:nvPr/>
        </p:nvSpPr>
        <p:spPr>
          <a:xfrm>
            <a:off x="3452698" y="5763220"/>
            <a:ext cx="4946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/>
              <a:t>P1 = 2105 </a:t>
            </a:r>
            <a:r>
              <a:rPr lang="es-AR" b="1" dirty="0" err="1"/>
              <a:t>Pa</a:t>
            </a:r>
            <a:r>
              <a:rPr lang="es-AR" b="1" dirty="0"/>
              <a:t> + ½ 1000 kg/m (8,3</a:t>
            </a:r>
            <a:r>
              <a:rPr lang="es-AR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</a:t>
            </a:r>
            <a:r>
              <a:rPr lang="es-AR" b="1" dirty="0"/>
              <a:t> – 5</a:t>
            </a:r>
            <a:r>
              <a:rPr lang="es-AR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</a:t>
            </a:r>
            <a:r>
              <a:rPr lang="es-AR" b="1" dirty="0"/>
              <a:t> ) = 24,3 </a:t>
            </a:r>
            <a:r>
              <a:rPr lang="es-AR" b="1" dirty="0" err="1"/>
              <a:t>Pa</a:t>
            </a:r>
            <a:r>
              <a:rPr lang="es-AR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7837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476</Words>
  <Application>Microsoft Office PowerPoint</Application>
  <PresentationFormat>Personalizado</PresentationFormat>
  <Paragraphs>55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Gustavo Vega</dc:creator>
  <cp:lastModifiedBy>hugo</cp:lastModifiedBy>
  <cp:revision>1</cp:revision>
  <dcterms:created xsi:type="dcterms:W3CDTF">2020-11-04T00:58:28Z</dcterms:created>
  <dcterms:modified xsi:type="dcterms:W3CDTF">2020-11-04T13:54:08Z</dcterms:modified>
</cp:coreProperties>
</file>