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72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007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250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955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184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819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354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85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532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949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455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107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CD189-24F9-422A-828C-DF291BC6A2C3}" type="datetimeFigureOut">
              <a:rPr lang="es-AR" smtClean="0"/>
              <a:t>05/05/2020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1BDF-F70B-4D43-9E57-809AAD9004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412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xmlns="" id="{0B94C9D9-67A2-4DD2-A296-1B45FCEA7F5F}"/>
                  </a:ext>
                </a:extLst>
              </p:cNvPr>
              <p:cNvSpPr txBox="1"/>
              <p:nvPr/>
            </p:nvSpPr>
            <p:spPr>
              <a:xfrm>
                <a:off x="519781" y="445940"/>
                <a:ext cx="4383748" cy="2041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134 ) Datos:  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 m1= 5kg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 m2=3kg</a:t>
                </a:r>
              </a:p>
              <a:p>
                <a:r>
                  <a:rPr lang="es-AR" sz="1600" dirty="0"/>
                  <a:t>	 </a:t>
                </a:r>
                <a:r>
                  <a:rPr lang="es-AR" sz="1600" dirty="0" smtClean="0"/>
                  <a:t> d1=0cm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d2= 30cm</a:t>
                </a:r>
              </a:p>
              <a:p>
                <a:endParaRPr lang="es-AR" sz="1600" dirty="0"/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𝑋𝑐𝑚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𝑀𝑡</m:t>
                        </m:r>
                      </m:den>
                    </m:f>
                  </m:oMath>
                </a14:m>
                <a:r>
                  <a:rPr lang="es-AR" sz="2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num>
                      <m:den>
                        <m:d>
                          <m:d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5+3</m:t>
                            </m:r>
                          </m:e>
                        </m:d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</m:den>
                    </m:f>
                  </m:oMath>
                </a14:m>
                <a:r>
                  <a:rPr lang="es-AR" sz="2000" dirty="0" smtClean="0"/>
                  <a:t> = 11,25 cm </a:t>
                </a:r>
                <a:endParaRPr lang="es-AR" sz="2000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0B94C9D9-67A2-4DD2-A296-1B45FCEA7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81" y="445940"/>
                <a:ext cx="4383748" cy="2041841"/>
              </a:xfrm>
              <a:prstGeom prst="rect">
                <a:avLst/>
              </a:prstGeom>
              <a:blipFill>
                <a:blip r:embed="rId2"/>
                <a:stretch>
                  <a:fillRect l="-695" t="-896" b="-8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ángulo 24"/>
          <p:cNvSpPr/>
          <p:nvPr/>
        </p:nvSpPr>
        <p:spPr>
          <a:xfrm>
            <a:off x="1254275" y="4127867"/>
            <a:ext cx="749203" cy="554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Rectángulo 25"/>
          <p:cNvSpPr/>
          <p:nvPr/>
        </p:nvSpPr>
        <p:spPr>
          <a:xfrm>
            <a:off x="4138788" y="4217920"/>
            <a:ext cx="596803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CuadroTexto 26"/>
          <p:cNvSpPr txBox="1"/>
          <p:nvPr/>
        </p:nvSpPr>
        <p:spPr>
          <a:xfrm>
            <a:off x="1427985" y="4220292"/>
            <a:ext cx="57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m1</a:t>
            </a:r>
            <a:endParaRPr lang="es-AR" dirty="0"/>
          </a:p>
        </p:txBody>
      </p:sp>
      <p:sp>
        <p:nvSpPr>
          <p:cNvPr id="28" name="CuadroTexto 27"/>
          <p:cNvSpPr txBox="1"/>
          <p:nvPr/>
        </p:nvSpPr>
        <p:spPr>
          <a:xfrm>
            <a:off x="4174920" y="4247999"/>
            <a:ext cx="57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m2</a:t>
            </a:r>
            <a:endParaRPr lang="es-AR" dirty="0"/>
          </a:p>
        </p:txBody>
      </p:sp>
      <p:cxnSp>
        <p:nvCxnSpPr>
          <p:cNvPr id="30" name="Conector recto de flecha 29"/>
          <p:cNvCxnSpPr/>
          <p:nvPr/>
        </p:nvCxnSpPr>
        <p:spPr>
          <a:xfrm flipV="1">
            <a:off x="1628876" y="3546831"/>
            <a:ext cx="2808313" cy="74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4455739" y="3437238"/>
            <a:ext cx="13854" cy="74814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32"/>
          <p:cNvSpPr/>
          <p:nvPr/>
        </p:nvSpPr>
        <p:spPr>
          <a:xfrm>
            <a:off x="2528775" y="3252572"/>
            <a:ext cx="70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/>
              <a:t>30cm</a:t>
            </a:r>
          </a:p>
        </p:txBody>
      </p:sp>
      <p:grpSp>
        <p:nvGrpSpPr>
          <p:cNvPr id="47" name="Grupo 46"/>
          <p:cNvGrpSpPr/>
          <p:nvPr/>
        </p:nvGrpSpPr>
        <p:grpSpPr>
          <a:xfrm>
            <a:off x="1622561" y="2963679"/>
            <a:ext cx="5934147" cy="1683732"/>
            <a:chOff x="1622561" y="2963679"/>
            <a:chExt cx="5934147" cy="1683732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xmlns="" id="{45DF98DE-5AEA-4391-863E-4991A64C09CC}"/>
                </a:ext>
              </a:extLst>
            </p:cNvPr>
            <p:cNvGrpSpPr/>
            <p:nvPr/>
          </p:nvGrpSpPr>
          <p:grpSpPr>
            <a:xfrm>
              <a:off x="1628877" y="3061336"/>
              <a:ext cx="5622939" cy="1368152"/>
              <a:chOff x="1547664" y="2060848"/>
              <a:chExt cx="5622939" cy="1368152"/>
            </a:xfrm>
          </p:grpSpPr>
          <p:cxnSp>
            <p:nvCxnSpPr>
              <p:cNvPr id="12" name="Conector recto de flecha 11">
                <a:extLst>
                  <a:ext uri="{FF2B5EF4-FFF2-40B4-BE49-F238E27FC236}">
                    <a16:creationId xmlns:a16="http://schemas.microsoft.com/office/drawing/2014/main" xmlns="" id="{F33B6497-77AA-4E90-BCC7-FBEC6CE92E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47664" y="2060848"/>
                <a:ext cx="0" cy="13681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12">
                <a:extLst>
                  <a:ext uri="{FF2B5EF4-FFF2-40B4-BE49-F238E27FC236}">
                    <a16:creationId xmlns:a16="http://schemas.microsoft.com/office/drawing/2014/main" xmlns="" id="{DBA36CB5-7E05-4EDD-8C79-9648F8810E6F}"/>
                  </a:ext>
                </a:extLst>
              </p:cNvPr>
              <p:cNvCxnSpPr/>
              <p:nvPr/>
            </p:nvCxnSpPr>
            <p:spPr>
              <a:xfrm>
                <a:off x="1547664" y="3429000"/>
                <a:ext cx="5616624" cy="0"/>
              </a:xfrm>
              <a:prstGeom prst="line">
                <a:avLst/>
              </a:prstGeom>
              <a:ln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>
                <a:extLst>
                  <a:ext uri="{FF2B5EF4-FFF2-40B4-BE49-F238E27FC236}">
                    <a16:creationId xmlns:a16="http://schemas.microsoft.com/office/drawing/2014/main" xmlns="" id="{DBA36CB5-7E05-4EDD-8C79-9648F8810E6F}"/>
                  </a:ext>
                </a:extLst>
              </p:cNvPr>
              <p:cNvCxnSpPr/>
              <p:nvPr/>
            </p:nvCxnSpPr>
            <p:spPr>
              <a:xfrm>
                <a:off x="1553979" y="3429000"/>
                <a:ext cx="5616624" cy="0"/>
              </a:xfrm>
              <a:prstGeom prst="line">
                <a:avLst/>
              </a:prstGeom>
              <a:ln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1622561" y="2963679"/>
              <a:ext cx="307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Y</a:t>
              </a:r>
            </a:p>
          </p:txBody>
        </p:sp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7245501" y="4278079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X</a:t>
              </a: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1628876" y="2963679"/>
              <a:ext cx="307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Y</a:t>
              </a:r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7251816" y="4278079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X</a:t>
              </a:r>
            </a:p>
          </p:txBody>
        </p:sp>
      </p:grp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xmlns="" id="{F33B6497-77AA-4E90-BCC7-FBEC6CE92E71}"/>
              </a:ext>
            </a:extLst>
          </p:cNvPr>
          <p:cNvCxnSpPr>
            <a:cxnSpLocks/>
          </p:cNvCxnSpPr>
          <p:nvPr/>
        </p:nvCxnSpPr>
        <p:spPr>
          <a:xfrm flipV="1">
            <a:off x="1628876" y="3061336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xmlns="" id="{DBA36CB5-7E05-4EDD-8C79-9648F8810E6F}"/>
              </a:ext>
            </a:extLst>
          </p:cNvPr>
          <p:cNvCxnSpPr/>
          <p:nvPr/>
        </p:nvCxnSpPr>
        <p:spPr>
          <a:xfrm>
            <a:off x="1628876" y="4429488"/>
            <a:ext cx="5616624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xmlns="" id="{DBA36CB5-7E05-4EDD-8C79-9648F8810E6F}"/>
              </a:ext>
            </a:extLst>
          </p:cNvPr>
          <p:cNvCxnSpPr/>
          <p:nvPr/>
        </p:nvCxnSpPr>
        <p:spPr>
          <a:xfrm>
            <a:off x="1635191" y="4429488"/>
            <a:ext cx="5616624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>
            <a:off x="1628875" y="2963679"/>
            <a:ext cx="307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Y</a:t>
            </a:r>
          </a:p>
        </p:txBody>
      </p:sp>
      <p:grpSp>
        <p:nvGrpSpPr>
          <p:cNvPr id="60" name="Grupo 59"/>
          <p:cNvGrpSpPr/>
          <p:nvPr/>
        </p:nvGrpSpPr>
        <p:grpSpPr>
          <a:xfrm>
            <a:off x="1616246" y="2963679"/>
            <a:ext cx="5934147" cy="1683732"/>
            <a:chOff x="1616247" y="2963679"/>
            <a:chExt cx="5934147" cy="1683732"/>
          </a:xfrm>
        </p:grpSpPr>
        <p:grpSp>
          <p:nvGrpSpPr>
            <p:cNvPr id="48" name="Grupo 47"/>
            <p:cNvGrpSpPr/>
            <p:nvPr/>
          </p:nvGrpSpPr>
          <p:grpSpPr>
            <a:xfrm>
              <a:off x="1616247" y="2963679"/>
              <a:ext cx="5934147" cy="1683732"/>
              <a:chOff x="1622561" y="2963679"/>
              <a:chExt cx="5934147" cy="1683732"/>
            </a:xfrm>
          </p:grpSpPr>
          <p:grpSp>
            <p:nvGrpSpPr>
              <p:cNvPr id="49" name="Grupo 48">
                <a:extLst>
                  <a:ext uri="{FF2B5EF4-FFF2-40B4-BE49-F238E27FC236}">
                    <a16:creationId xmlns:a16="http://schemas.microsoft.com/office/drawing/2014/main" xmlns="" id="{45DF98DE-5AEA-4391-863E-4991A64C09CC}"/>
                  </a:ext>
                </a:extLst>
              </p:cNvPr>
              <p:cNvGrpSpPr/>
              <p:nvPr/>
            </p:nvGrpSpPr>
            <p:grpSpPr>
              <a:xfrm>
                <a:off x="1628877" y="3061336"/>
                <a:ext cx="5622939" cy="1368152"/>
                <a:chOff x="1547664" y="2060848"/>
                <a:chExt cx="5622939" cy="1368152"/>
              </a:xfrm>
            </p:grpSpPr>
            <p:cxnSp>
              <p:nvCxnSpPr>
                <p:cNvPr id="54" name="Conector recto de flecha 53">
                  <a:extLst>
                    <a:ext uri="{FF2B5EF4-FFF2-40B4-BE49-F238E27FC236}">
                      <a16:creationId xmlns:a16="http://schemas.microsoft.com/office/drawing/2014/main" xmlns="" id="{F33B6497-77AA-4E90-BCC7-FBEC6CE92E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47664" y="2060848"/>
                  <a:ext cx="0" cy="136815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>
                  <a:extLst>
                    <a:ext uri="{FF2B5EF4-FFF2-40B4-BE49-F238E27FC236}">
                      <a16:creationId xmlns:a16="http://schemas.microsoft.com/office/drawing/2014/main" xmlns="" id="{DBA36CB5-7E05-4EDD-8C79-9648F8810E6F}"/>
                    </a:ext>
                  </a:extLst>
                </p:cNvPr>
                <p:cNvCxnSpPr/>
                <p:nvPr/>
              </p:nvCxnSpPr>
              <p:spPr>
                <a:xfrm>
                  <a:off x="1547664" y="3429000"/>
                  <a:ext cx="5616624" cy="0"/>
                </a:xfrm>
                <a:prstGeom prst="line">
                  <a:avLst/>
                </a:prstGeom>
                <a:ln>
                  <a:tailEnd type="arrow"/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>
                  <a:extLst>
                    <a:ext uri="{FF2B5EF4-FFF2-40B4-BE49-F238E27FC236}">
                      <a16:creationId xmlns:a16="http://schemas.microsoft.com/office/drawing/2014/main" xmlns="" id="{DBA36CB5-7E05-4EDD-8C79-9648F8810E6F}"/>
                    </a:ext>
                  </a:extLst>
                </p:cNvPr>
                <p:cNvCxnSpPr/>
                <p:nvPr/>
              </p:nvCxnSpPr>
              <p:spPr>
                <a:xfrm>
                  <a:off x="1553979" y="3429000"/>
                  <a:ext cx="5616624" cy="0"/>
                </a:xfrm>
                <a:prstGeom prst="line">
                  <a:avLst/>
                </a:prstGeom>
                <a:ln>
                  <a:tailEnd type="arrow"/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1622561" y="2963679"/>
                <a:ext cx="307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Y</a:t>
                </a:r>
              </a:p>
            </p:txBody>
          </p:sp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7245501" y="4278079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X</a:t>
                </a:r>
              </a:p>
            </p:txBody>
          </p:sp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1628876" y="2963679"/>
                <a:ext cx="307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Y</a:t>
                </a:r>
              </a:p>
            </p:txBody>
          </p:sp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7251816" y="4278079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X</a:t>
                </a:r>
              </a:p>
            </p:txBody>
          </p:sp>
        </p:grpSp>
        <p:cxnSp>
          <p:nvCxnSpPr>
            <p:cNvPr id="57" name="Conector recto de flecha 56">
              <a:extLst>
                <a:ext uri="{FF2B5EF4-FFF2-40B4-BE49-F238E27FC236}">
                  <a16:creationId xmlns:a16="http://schemas.microsoft.com/office/drawing/2014/main" xmlns="" id="{F33B6497-77AA-4E90-BCC7-FBEC6CE92E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22562" y="3061336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>
              <a:extLst>
                <a:ext uri="{FF2B5EF4-FFF2-40B4-BE49-F238E27FC236}">
                  <a16:creationId xmlns:a16="http://schemas.microsoft.com/office/drawing/2014/main" xmlns="" id="{DBA36CB5-7E05-4EDD-8C79-9648F8810E6F}"/>
                </a:ext>
              </a:extLst>
            </p:cNvPr>
            <p:cNvCxnSpPr/>
            <p:nvPr/>
          </p:nvCxnSpPr>
          <p:spPr>
            <a:xfrm>
              <a:off x="1628877" y="4429488"/>
              <a:ext cx="5616624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1622561" y="2963679"/>
              <a:ext cx="307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Y</a:t>
              </a:r>
            </a:p>
          </p:txBody>
        </p:sp>
      </p:grpSp>
      <p:sp>
        <p:nvSpPr>
          <p:cNvPr id="63" name="Llamada de flecha hacia arriba 62"/>
          <p:cNvSpPr/>
          <p:nvPr/>
        </p:nvSpPr>
        <p:spPr>
          <a:xfrm>
            <a:off x="1770160" y="4497081"/>
            <a:ext cx="1547446" cy="758524"/>
          </a:xfrm>
          <a:prstGeom prst="up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Xcm=11,25cm</a:t>
            </a:r>
            <a:endParaRPr lang="es-A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3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B94C9D9-67A2-4DD2-A296-1B45FCEA7F5F}"/>
              </a:ext>
            </a:extLst>
          </p:cNvPr>
          <p:cNvSpPr txBox="1"/>
          <p:nvPr/>
        </p:nvSpPr>
        <p:spPr>
          <a:xfrm>
            <a:off x="341765" y="285912"/>
            <a:ext cx="73083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143 ) </a:t>
            </a:r>
          </a:p>
          <a:p>
            <a:r>
              <a:rPr lang="es-AR" sz="1600" dirty="0" smtClean="0"/>
              <a:t>Datos:  </a:t>
            </a:r>
          </a:p>
          <a:p>
            <a:r>
              <a:rPr lang="es-AR" sz="1600" dirty="0" smtClean="0"/>
              <a:t>d= 5,6cm;  r= 2,8cm</a:t>
            </a:r>
          </a:p>
          <a:p>
            <a:r>
              <a:rPr lang="es-AR" sz="1600" dirty="0"/>
              <a:t>m</a:t>
            </a:r>
            <a:r>
              <a:rPr lang="es-AR" sz="1600" dirty="0" smtClean="0"/>
              <a:t>1=m2= 850 gr</a:t>
            </a:r>
          </a:p>
          <a:p>
            <a:pPr marL="342900" indent="-342900">
              <a:buAutoNum type="alphaLcParenR" startAt="3"/>
            </a:pPr>
            <a:r>
              <a:rPr lang="es-AR" sz="1600" dirty="0" smtClean="0">
                <a:solidFill>
                  <a:prstClr val="black"/>
                </a:solidFill>
              </a:rPr>
              <a:t>m1=816 </a:t>
            </a:r>
            <a:r>
              <a:rPr lang="es-AR" sz="1600" dirty="0">
                <a:solidFill>
                  <a:prstClr val="black"/>
                </a:solidFill>
              </a:rPr>
              <a:t>gr; m2= 884 gr, se libera la </a:t>
            </a:r>
            <a:r>
              <a:rPr lang="es-AR" sz="1600" dirty="0" smtClean="0">
                <a:solidFill>
                  <a:prstClr val="black"/>
                </a:solidFill>
              </a:rPr>
              <a:t>polea</a:t>
            </a:r>
          </a:p>
          <a:p>
            <a:pPr marL="342900" indent="-342900">
              <a:buAutoNum type="alphaLcParenR" startAt="3"/>
            </a:pPr>
            <a:endParaRPr lang="es-AR" sz="1600" dirty="0">
              <a:solidFill>
                <a:prstClr val="black"/>
              </a:solidFill>
            </a:endParaRPr>
          </a:p>
          <a:p>
            <a:endParaRPr lang="es-AR" sz="1600" dirty="0">
              <a:solidFill>
                <a:prstClr val="black"/>
              </a:solidFill>
            </a:endParaRPr>
          </a:p>
          <a:p>
            <a:endParaRPr lang="es-AR" sz="2400" dirty="0" smtClean="0"/>
          </a:p>
          <a:p>
            <a:endParaRPr lang="es-AR" sz="2400" dirty="0" smtClean="0"/>
          </a:p>
          <a:p>
            <a:endParaRPr lang="es-AR" sz="2400" dirty="0" smtClean="0"/>
          </a:p>
          <a:p>
            <a:pPr lvl="0"/>
            <a:endParaRPr lang="es-AR" sz="1600" dirty="0" smtClean="0">
              <a:solidFill>
                <a:prstClr val="black"/>
              </a:solidFill>
            </a:endParaRPr>
          </a:p>
          <a:p>
            <a:pPr lvl="0"/>
            <a:endParaRPr lang="es-AR" sz="1600" dirty="0" smtClean="0">
              <a:solidFill>
                <a:prstClr val="black"/>
              </a:solidFill>
            </a:endParaRPr>
          </a:p>
          <a:p>
            <a:pPr lvl="0"/>
            <a:endParaRPr lang="es-AR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s-AR" sz="1600" dirty="0"/>
          </a:p>
          <a:p>
            <a:endParaRPr lang="es-AR" sz="1600" dirty="0" smtClean="0"/>
          </a:p>
          <a:p>
            <a:endParaRPr lang="es-AR" sz="1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1444" y="97414"/>
            <a:ext cx="4029075" cy="317182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H="1" flipV="1">
            <a:off x="10695711" y="76210"/>
            <a:ext cx="41884" cy="1479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9856209" y="1039092"/>
            <a:ext cx="184525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7862597" y="843742"/>
            <a:ext cx="184525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1444" y="78751"/>
            <a:ext cx="4029075" cy="3171825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 flipH="1">
            <a:off x="8705449" y="-83420"/>
            <a:ext cx="26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Y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 flipH="1">
            <a:off x="10818909" y="55006"/>
            <a:ext cx="26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Y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 flipH="1">
            <a:off x="11656229" y="709446"/>
            <a:ext cx="26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X</a:t>
            </a:r>
            <a:endParaRPr lang="es-AR" dirty="0"/>
          </a:p>
        </p:txBody>
      </p:sp>
      <p:cxnSp>
        <p:nvCxnSpPr>
          <p:cNvPr id="25" name="Conector recto de flecha 24"/>
          <p:cNvCxnSpPr/>
          <p:nvPr/>
        </p:nvCxnSpPr>
        <p:spPr>
          <a:xfrm>
            <a:off x="7255545" y="829889"/>
            <a:ext cx="27016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9857685" y="1011382"/>
            <a:ext cx="184525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 flipH="1">
            <a:off x="9591763" y="474410"/>
            <a:ext cx="26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X</a:t>
            </a:r>
            <a:endParaRPr lang="es-AR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>
            <a:off x="7078240" y="524780"/>
            <a:ext cx="5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-X</a:t>
            </a:r>
            <a:endParaRPr lang="es-AR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>
            <a:off x="8597142" y="4021993"/>
            <a:ext cx="5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-X</a:t>
            </a:r>
            <a:endParaRPr lang="es-AR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274374" y="1505787"/>
            <a:ext cx="4190571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endParaRPr kumimoji="0" lang="es-AR" altLang="es-AR" sz="1800" b="0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s-AR" altLang="es-AR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AR" altLang="es-AR" i="1" baseline="-30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0" lang="es-AR" altLang="es-AR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=m</a:t>
            </a:r>
            <a:r>
              <a:rPr kumimoji="0" lang="es-AR" altLang="es-AR" sz="1800" b="0" i="1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s-AR" altLang="es-AR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br>
              <a:rPr kumimoji="0" lang="es-AR" altLang="es-AR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s-AR" altLang="es-AR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T- m</a:t>
            </a:r>
            <a:r>
              <a:rPr kumimoji="0" lang="es-AR" altLang="es-AR" sz="1800" b="0" i="1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s-AR" altLang="es-AR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g= - m</a:t>
            </a:r>
            <a:r>
              <a:rPr kumimoji="0" lang="es-AR" altLang="es-AR" sz="1800" b="0" i="1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s-AR" altLang="es-AR" sz="1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lvl="0"/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Despejamos la aceleración</a:t>
            </a: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(T- 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g)/ 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(T- 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g)/(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</a:p>
          <a:p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(T- m</a:t>
            </a:r>
            <a:r>
              <a:rPr lang="es-AR" altLang="es-AR" i="1" baseline="-30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g)/ 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(T- m</a:t>
            </a:r>
            <a:r>
              <a:rPr lang="es-AR" altLang="es-AR" i="1" baseline="-30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g)/(- m</a:t>
            </a:r>
            <a:r>
              <a:rPr lang="es-AR" altLang="es-AR" i="1" baseline="-30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AR" altLang="es-AR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 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g).(- 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AR" altLang="es-AR" i="1" baseline="-30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(T- m</a:t>
            </a:r>
            <a:r>
              <a:rPr lang="es-AR" altLang="es-AR" i="1" baseline="-30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).(m</a:t>
            </a:r>
            <a:r>
              <a:rPr lang="es-AR" altLang="es-AR" i="1" baseline="-30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AR" altLang="es-AR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altLang="es-AR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.g= T.(m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AR" altLang="es-AR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.g</a:t>
            </a:r>
          </a:p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+m</a:t>
            </a:r>
            <a:r>
              <a:rPr lang="es-AR" altLang="es-AR" i="1" baseline="-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s-AR" altLang="es-AR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altLang="es-AR" i="1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AR" sz="1600" b="1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Reemplazo en alguna de las ecuaciones de  “a”</a:t>
            </a:r>
          </a:p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 m</a:t>
            </a:r>
            <a:r>
              <a:rPr lang="es-AR" altLang="es-AR" i="1" baseline="-30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g)/ m</a:t>
            </a:r>
            <a:r>
              <a:rPr lang="es-AR" altLang="es-AR" i="1" baseline="-30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</a:p>
          <a:p>
            <a:endParaRPr lang="es-AR" altLang="es-AR" i="1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es-AR" altLang="es-AR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AR" altLang="es-A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alt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3" name="Conector recto 32"/>
          <p:cNvCxnSpPr/>
          <p:nvPr/>
        </p:nvCxnSpPr>
        <p:spPr>
          <a:xfrm>
            <a:off x="341765" y="4902993"/>
            <a:ext cx="1043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1359387" y="4721221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s-AR" altLang="es-AR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2936172" y="4721221"/>
            <a:ext cx="215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2*816*884*10m/s2</a:t>
            </a:r>
            <a:endParaRPr lang="es-AR" altLang="es-AR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816+884</a:t>
            </a:r>
            <a:endParaRPr lang="es-AR" altLang="es-AR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>
            <a:off x="3014164" y="5044386"/>
            <a:ext cx="18802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ángulo 38"/>
          <p:cNvSpPr/>
          <p:nvPr/>
        </p:nvSpPr>
        <p:spPr>
          <a:xfrm>
            <a:off x="2545766" y="4896819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endParaRPr lang="es-AR" altLang="es-AR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5114364" y="4914335"/>
            <a:ext cx="2374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T=8486gr.m/s2= 8,5N </a:t>
            </a:r>
            <a:endParaRPr lang="es-AR" altLang="es-AR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4015672" y="6296485"/>
            <a:ext cx="306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altLang="es-AR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sz="2400" b="1" i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AR" altLang="es-AR" sz="2400" b="1" i="1" baseline="-300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s-AR" altLang="es-AR" sz="2400" b="1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- 0,016m/s2 j</a:t>
            </a:r>
            <a:endParaRPr lang="es-AR" altLang="es-AR" sz="2400" b="1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 flipV="1">
            <a:off x="8738905" y="44499"/>
            <a:ext cx="8318" cy="1301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/>
          <p:nvPr/>
        </p:nvCxnSpPr>
        <p:spPr>
          <a:xfrm flipH="1" flipV="1">
            <a:off x="10699859" y="155538"/>
            <a:ext cx="52026" cy="22412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upo 67"/>
          <p:cNvGrpSpPr/>
          <p:nvPr/>
        </p:nvGrpSpPr>
        <p:grpSpPr>
          <a:xfrm>
            <a:off x="8769928" y="3296948"/>
            <a:ext cx="2938944" cy="3492071"/>
            <a:chOff x="7890307" y="3365929"/>
            <a:chExt cx="2938944" cy="3492071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91055" y="3742113"/>
              <a:ext cx="2201573" cy="3115887"/>
            </a:xfrm>
            <a:prstGeom prst="rect">
              <a:avLst/>
            </a:prstGeom>
          </p:spPr>
        </p:pic>
        <p:cxnSp>
          <p:nvCxnSpPr>
            <p:cNvPr id="9" name="Conector recto de flecha 8"/>
            <p:cNvCxnSpPr/>
            <p:nvPr/>
          </p:nvCxnSpPr>
          <p:spPr>
            <a:xfrm>
              <a:off x="7890307" y="4433456"/>
              <a:ext cx="270163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 flipH="1">
              <a:off x="9170413" y="3365929"/>
              <a:ext cx="267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Y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 flipH="1">
              <a:off x="10562171" y="4090974"/>
              <a:ext cx="267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X</a:t>
              </a:r>
              <a:endParaRPr lang="es-AR" dirty="0"/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 flipH="1">
              <a:off x="8971615" y="5616508"/>
              <a:ext cx="385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-Y</a:t>
              </a:r>
              <a:endParaRPr lang="es-AR" dirty="0"/>
            </a:p>
          </p:txBody>
        </p:sp>
        <p:cxnSp>
          <p:nvCxnSpPr>
            <p:cNvPr id="56" name="Conector recto de flecha 55"/>
            <p:cNvCxnSpPr>
              <a:stCxn id="23" idx="3"/>
              <a:endCxn id="54" idx="0"/>
            </p:cNvCxnSpPr>
            <p:nvPr/>
          </p:nvCxnSpPr>
          <p:spPr>
            <a:xfrm flipH="1">
              <a:off x="9164134" y="3550595"/>
              <a:ext cx="6279" cy="206591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onector recto 57"/>
          <p:cNvCxnSpPr/>
          <p:nvPr/>
        </p:nvCxnSpPr>
        <p:spPr>
          <a:xfrm>
            <a:off x="671465" y="6340590"/>
            <a:ext cx="20682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" name="Grupo 69"/>
          <p:cNvGrpSpPr/>
          <p:nvPr/>
        </p:nvGrpSpPr>
        <p:grpSpPr>
          <a:xfrm>
            <a:off x="3913332" y="5547563"/>
            <a:ext cx="2062203" cy="674840"/>
            <a:chOff x="3924503" y="5727152"/>
            <a:chExt cx="2062203" cy="674840"/>
          </a:xfrm>
        </p:grpSpPr>
        <p:sp>
          <p:nvSpPr>
            <p:cNvPr id="41" name="Rectángulo 40"/>
            <p:cNvSpPr/>
            <p:nvPr/>
          </p:nvSpPr>
          <p:spPr>
            <a:xfrm>
              <a:off x="4666208" y="6032660"/>
              <a:ext cx="8579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altLang="es-AR" i="1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s-AR" altLang="es-AR" i="1" baseline="-300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s-AR" altLang="es-AR" i="1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+m</a:t>
              </a:r>
              <a:r>
                <a:rPr lang="es-AR" altLang="es-AR" i="1" baseline="-300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Conector recto 42"/>
            <p:cNvCxnSpPr/>
            <p:nvPr/>
          </p:nvCxnSpPr>
          <p:spPr>
            <a:xfrm>
              <a:off x="4606623" y="6103070"/>
              <a:ext cx="12842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CuadroTexto 58"/>
            <p:cNvSpPr txBox="1"/>
            <p:nvPr/>
          </p:nvSpPr>
          <p:spPr>
            <a:xfrm>
              <a:off x="3924503" y="5938631"/>
              <a:ext cx="812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altLang="es-AR" i="1" dirty="0" err="1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s-AR" altLang="es-AR" i="1" baseline="-30000" dirty="0" err="1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CM</a:t>
              </a:r>
              <a:r>
                <a:rPr lang="es-AR" altLang="es-AR" i="1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endParaRPr lang="es-AR" dirty="0"/>
            </a:p>
          </p:txBody>
        </p:sp>
        <p:sp>
          <p:nvSpPr>
            <p:cNvPr id="61" name="Rectángulo 60"/>
            <p:cNvSpPr/>
            <p:nvPr/>
          </p:nvSpPr>
          <p:spPr>
            <a:xfrm>
              <a:off x="4543682" y="5727152"/>
              <a:ext cx="14430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altLang="es-AR" i="1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s-AR" altLang="es-AR" i="1" baseline="-300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s-AR" altLang="es-AR" i="1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</a:t>
              </a:r>
              <a:r>
                <a:rPr lang="es-AR" altLang="es-AR" i="1" baseline="-300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s-AR" altLang="es-AR" i="1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m</a:t>
              </a:r>
              <a:r>
                <a:rPr lang="es-AR" altLang="es-AR" i="1" baseline="-300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s-AR" altLang="es-AR" i="1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</a:t>
              </a:r>
              <a:r>
                <a:rPr lang="es-AR" altLang="es-AR" i="1" baseline="-30000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4" name="Grupo 63"/>
          <p:cNvGrpSpPr/>
          <p:nvPr/>
        </p:nvGrpSpPr>
        <p:grpSpPr>
          <a:xfrm>
            <a:off x="5602492" y="5705420"/>
            <a:ext cx="2510384" cy="569333"/>
            <a:chOff x="5580671" y="5927153"/>
            <a:chExt cx="2510384" cy="569333"/>
          </a:xfrm>
        </p:grpSpPr>
        <p:sp>
          <p:nvSpPr>
            <p:cNvPr id="60" name="CuadroTexto 59"/>
            <p:cNvSpPr txBox="1"/>
            <p:nvPr/>
          </p:nvSpPr>
          <p:spPr>
            <a:xfrm>
              <a:off x="5580671" y="5927153"/>
              <a:ext cx="2510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altLang="es-AR" i="1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AR" altLang="es-AR" i="1" dirty="0" smtClean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=816*0,4+884*(</a:t>
              </a:r>
              <a:r>
                <a:rPr lang="es-AR" altLang="es-AR" b="1" i="1" dirty="0" smtClean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-0,4</a:t>
              </a:r>
              <a:r>
                <a:rPr lang="es-AR" altLang="es-AR" i="1" dirty="0" smtClean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s-AR" dirty="0"/>
            </a:p>
          </p:txBody>
        </p:sp>
        <p:sp>
          <p:nvSpPr>
            <p:cNvPr id="62" name="Rectángulo 61"/>
            <p:cNvSpPr/>
            <p:nvPr/>
          </p:nvSpPr>
          <p:spPr>
            <a:xfrm>
              <a:off x="6394093" y="6127154"/>
              <a:ext cx="10326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altLang="es-AR" i="1" dirty="0" smtClean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816+884</a:t>
              </a:r>
              <a:endParaRPr lang="es-AR" altLang="es-AR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3" name="Conector recto 62"/>
            <p:cNvCxnSpPr/>
            <p:nvPr/>
          </p:nvCxnSpPr>
          <p:spPr>
            <a:xfrm>
              <a:off x="6101722" y="6217326"/>
              <a:ext cx="188026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" name="Grupo 66"/>
          <p:cNvGrpSpPr/>
          <p:nvPr/>
        </p:nvGrpSpPr>
        <p:grpSpPr>
          <a:xfrm>
            <a:off x="146309" y="6076913"/>
            <a:ext cx="3752950" cy="567172"/>
            <a:chOff x="390386" y="6329476"/>
            <a:chExt cx="3752950" cy="567172"/>
          </a:xfrm>
        </p:grpSpPr>
        <p:sp>
          <p:nvSpPr>
            <p:cNvPr id="57" name="Rectángulo 56"/>
            <p:cNvSpPr/>
            <p:nvPr/>
          </p:nvSpPr>
          <p:spPr>
            <a:xfrm>
              <a:off x="1174164" y="6527316"/>
              <a:ext cx="9146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AR" altLang="es-AR" i="1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0,816N</a:t>
              </a:r>
              <a:endParaRPr lang="es-AR" dirty="0"/>
            </a:p>
          </p:txBody>
        </p:sp>
        <p:sp>
          <p:nvSpPr>
            <p:cNvPr id="65" name="Rectángulo 64"/>
            <p:cNvSpPr/>
            <p:nvPr/>
          </p:nvSpPr>
          <p:spPr>
            <a:xfrm>
              <a:off x="390386" y="6329476"/>
              <a:ext cx="37529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altLang="es-AR" i="1" dirty="0">
                  <a:solidFill>
                    <a:srgbClr val="33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a= 8,5N - (0,816N*10m/s2)= 0,4m/s2</a:t>
              </a:r>
              <a:endParaRPr lang="es-AR" dirty="0"/>
            </a:p>
          </p:txBody>
        </p:sp>
      </p:grpSp>
    </p:spTree>
    <p:extLst>
      <p:ext uri="{BB962C8B-B14F-4D97-AF65-F5344CB8AC3E}">
        <p14:creationId xmlns:p14="http://schemas.microsoft.com/office/powerpoint/2010/main" val="29881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xmlns="" id="{0B94C9D9-67A2-4DD2-A296-1B45FCEA7F5F}"/>
                  </a:ext>
                </a:extLst>
              </p:cNvPr>
              <p:cNvSpPr txBox="1"/>
              <p:nvPr/>
            </p:nvSpPr>
            <p:spPr>
              <a:xfrm>
                <a:off x="519780" y="339215"/>
                <a:ext cx="7189315" cy="3279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135 ) Datos:  </a:t>
                </a:r>
              </a:p>
              <a:p>
                <a:r>
                  <a:rPr lang="es-AR" sz="1600" dirty="0" smtClean="0"/>
                  <a:t>	  m1= 1kg               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 m2= 2kg	</a:t>
                </a:r>
              </a:p>
              <a:p>
                <a:r>
                  <a:rPr lang="es-AR" sz="1600" dirty="0" smtClean="0"/>
                  <a:t>	  m3= 5Kg </a:t>
                </a:r>
              </a:p>
              <a:p>
                <a:endParaRPr lang="es-AR" sz="1600" dirty="0" smtClean="0"/>
              </a:p>
              <a:p>
                <a:r>
                  <a:rPr lang="es-AR" sz="1600" dirty="0"/>
                  <a:t>	 </a:t>
                </a:r>
                <a:r>
                  <a:rPr lang="es-AR" sz="1600" dirty="0" smtClean="0"/>
                  <a:t> d1=1cm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d2= 1cm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d3= 7cm</a:t>
                </a:r>
              </a:p>
              <a:p>
                <a:r>
                  <a:rPr lang="es-AR" sz="1600" dirty="0" smtClean="0"/>
                  <a:t>	Mt= m1+m2+m3</a:t>
                </a:r>
              </a:p>
              <a:p>
                <a:endParaRPr lang="es-AR" sz="1600" dirty="0" smtClean="0"/>
              </a:p>
              <a:p>
                <a:endParaRPr lang="es-AR" sz="1600" dirty="0"/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𝑋𝑐𝑚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𝑀𝑡</m:t>
                        </m:r>
                      </m:den>
                    </m:f>
                  </m:oMath>
                </a14:m>
                <a:r>
                  <a:rPr lang="es-AR" sz="2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∗2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∗7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num>
                      <m:den>
                        <m:d>
                          <m:d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1+2+5</m:t>
                            </m:r>
                          </m:e>
                        </m:d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</m:den>
                    </m:f>
                  </m:oMath>
                </a14:m>
                <a:r>
                  <a:rPr lang="es-AR" sz="2000" dirty="0" smtClean="0"/>
                  <a:t> = 5cm</a:t>
                </a:r>
                <a:endParaRPr lang="es-AR" sz="20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B94C9D9-67A2-4DD2-A296-1B45FCEA7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80" y="339215"/>
                <a:ext cx="7189315" cy="3279167"/>
              </a:xfrm>
              <a:prstGeom prst="rect">
                <a:avLst/>
              </a:prstGeom>
              <a:blipFill>
                <a:blip r:embed="rId2"/>
                <a:stretch>
                  <a:fillRect l="-424" t="-55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o 6"/>
          <p:cNvGrpSpPr/>
          <p:nvPr/>
        </p:nvGrpSpPr>
        <p:grpSpPr>
          <a:xfrm>
            <a:off x="1559976" y="4586437"/>
            <a:ext cx="5934147" cy="1683732"/>
            <a:chOff x="1616247" y="2963679"/>
            <a:chExt cx="5934147" cy="1683732"/>
          </a:xfrm>
        </p:grpSpPr>
        <p:grpSp>
          <p:nvGrpSpPr>
            <p:cNvPr id="8" name="Grupo 7"/>
            <p:cNvGrpSpPr/>
            <p:nvPr/>
          </p:nvGrpSpPr>
          <p:grpSpPr>
            <a:xfrm>
              <a:off x="1616247" y="2963679"/>
              <a:ext cx="5934147" cy="1683732"/>
              <a:chOff x="1622561" y="2963679"/>
              <a:chExt cx="5934147" cy="1683732"/>
            </a:xfrm>
          </p:grpSpPr>
          <p:grpSp>
            <p:nvGrpSpPr>
              <p:cNvPr id="12" name="Grupo 11">
                <a:extLst>
                  <a:ext uri="{FF2B5EF4-FFF2-40B4-BE49-F238E27FC236}">
                    <a16:creationId xmlns:a16="http://schemas.microsoft.com/office/drawing/2014/main" xmlns="" id="{45DF98DE-5AEA-4391-863E-4991A64C09CC}"/>
                  </a:ext>
                </a:extLst>
              </p:cNvPr>
              <p:cNvGrpSpPr/>
              <p:nvPr/>
            </p:nvGrpSpPr>
            <p:grpSpPr>
              <a:xfrm>
                <a:off x="1628877" y="3061336"/>
                <a:ext cx="5622939" cy="1368152"/>
                <a:chOff x="1547664" y="2060848"/>
                <a:chExt cx="5622939" cy="1368152"/>
              </a:xfrm>
            </p:grpSpPr>
            <p:cxnSp>
              <p:nvCxnSpPr>
                <p:cNvPr id="17" name="Conector recto de flecha 16">
                  <a:extLst>
                    <a:ext uri="{FF2B5EF4-FFF2-40B4-BE49-F238E27FC236}">
                      <a16:creationId xmlns:a16="http://schemas.microsoft.com/office/drawing/2014/main" xmlns="" id="{F33B6497-77AA-4E90-BCC7-FBEC6CE92E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47664" y="2060848"/>
                  <a:ext cx="0" cy="136815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cto 17">
                  <a:extLst>
                    <a:ext uri="{FF2B5EF4-FFF2-40B4-BE49-F238E27FC236}">
                      <a16:creationId xmlns:a16="http://schemas.microsoft.com/office/drawing/2014/main" xmlns="" id="{DBA36CB5-7E05-4EDD-8C79-9648F8810E6F}"/>
                    </a:ext>
                  </a:extLst>
                </p:cNvPr>
                <p:cNvCxnSpPr/>
                <p:nvPr/>
              </p:nvCxnSpPr>
              <p:spPr>
                <a:xfrm>
                  <a:off x="1547664" y="3429000"/>
                  <a:ext cx="5616624" cy="0"/>
                </a:xfrm>
                <a:prstGeom prst="line">
                  <a:avLst/>
                </a:prstGeom>
                <a:ln>
                  <a:tailEnd type="arrow"/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cto 18">
                  <a:extLst>
                    <a:ext uri="{FF2B5EF4-FFF2-40B4-BE49-F238E27FC236}">
                      <a16:creationId xmlns:a16="http://schemas.microsoft.com/office/drawing/2014/main" xmlns="" id="{DBA36CB5-7E05-4EDD-8C79-9648F8810E6F}"/>
                    </a:ext>
                  </a:extLst>
                </p:cNvPr>
                <p:cNvCxnSpPr/>
                <p:nvPr/>
              </p:nvCxnSpPr>
              <p:spPr>
                <a:xfrm>
                  <a:off x="1553979" y="3429000"/>
                  <a:ext cx="5616624" cy="0"/>
                </a:xfrm>
                <a:prstGeom prst="line">
                  <a:avLst/>
                </a:prstGeom>
                <a:ln>
                  <a:tailEnd type="arrow"/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1622561" y="2963679"/>
                <a:ext cx="307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Y</a:t>
                </a:r>
              </a:p>
            </p:txBody>
          </p:sp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7245501" y="4278079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X</a:t>
                </a:r>
              </a:p>
            </p:txBody>
          </p:sp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1628876" y="2963679"/>
                <a:ext cx="307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Y</a:t>
                </a:r>
              </a:p>
            </p:txBody>
          </p:sp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7251816" y="4278079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X</a:t>
                </a:r>
              </a:p>
            </p:txBody>
          </p:sp>
        </p:grp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xmlns="" id="{DBA36CB5-7E05-4EDD-8C79-9648F8810E6F}"/>
                </a:ext>
              </a:extLst>
            </p:cNvPr>
            <p:cNvCxnSpPr/>
            <p:nvPr/>
          </p:nvCxnSpPr>
          <p:spPr>
            <a:xfrm>
              <a:off x="1628877" y="4429488"/>
              <a:ext cx="5616624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1622561" y="2963679"/>
              <a:ext cx="307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Y</a:t>
              </a: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1352065" y="5693249"/>
            <a:ext cx="5949710" cy="698677"/>
            <a:chOff x="1407693" y="4102073"/>
            <a:chExt cx="5949710" cy="698677"/>
          </a:xfrm>
        </p:grpSpPr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7693" y="4372125"/>
              <a:ext cx="5949710" cy="428625"/>
            </a:xfrm>
            <a:prstGeom prst="rect">
              <a:avLst/>
            </a:prstGeom>
          </p:spPr>
        </p:pic>
        <p:sp>
          <p:nvSpPr>
            <p:cNvPr id="21" name="CuadroTexto 20"/>
            <p:cNvSpPr txBox="1"/>
            <p:nvPr/>
          </p:nvSpPr>
          <p:spPr>
            <a:xfrm>
              <a:off x="1920876" y="4102073"/>
              <a:ext cx="57549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m1</a:t>
              </a:r>
              <a:endParaRPr lang="es-AR" dirty="0"/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2518195" y="4102073"/>
              <a:ext cx="575493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m2</a:t>
              </a:r>
              <a:endParaRPr lang="es-AR" dirty="0"/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5155549" y="4104263"/>
              <a:ext cx="575493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m3</a:t>
              </a:r>
              <a:endParaRPr lang="es-AR" dirty="0"/>
            </a:p>
          </p:txBody>
        </p:sp>
      </p:grpSp>
      <p:sp>
        <p:nvSpPr>
          <p:cNvPr id="26" name="Llamada de flecha hacia abajo 25"/>
          <p:cNvSpPr/>
          <p:nvPr/>
        </p:nvSpPr>
        <p:spPr>
          <a:xfrm>
            <a:off x="3841584" y="5065417"/>
            <a:ext cx="914400" cy="84450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Xcm</a:t>
            </a:r>
            <a:endParaRPr lang="es-A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76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05" y="1429482"/>
            <a:ext cx="10244578" cy="21672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53551" y="1097280"/>
            <a:ext cx="64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RT=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412362" y="1361376"/>
            <a:ext cx="1170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1"/>
                </a:solidFill>
                <a:sym typeface="Wingdings" panose="05000000000000000000" pitchFamily="2" charset="2"/>
              </a:rPr>
              <a:t></a:t>
            </a:r>
            <a:r>
              <a:rPr lang="es-AR" dirty="0">
                <a:solidFill>
                  <a:schemeClr val="bg1"/>
                </a:solidFill>
                <a:sym typeface="Wingdings" panose="05000000000000000000" pitchFamily="2" charset="2"/>
              </a:rPr>
              <a:t>6</a:t>
            </a:r>
            <a:r>
              <a:rPr lang="es-AR" dirty="0" smtClean="0">
                <a:solidFill>
                  <a:schemeClr val="bg1"/>
                </a:solidFill>
              </a:rPr>
              <a:t>0 RT</a:t>
            </a:r>
            <a:r>
              <a:rPr lang="es-AR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s-AR" dirty="0">
              <a:solidFill>
                <a:schemeClr val="bg1"/>
              </a:solidFill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1426963" y="657228"/>
            <a:ext cx="10531675" cy="2198727"/>
            <a:chOff x="1616247" y="2963679"/>
            <a:chExt cx="5934147" cy="1683732"/>
          </a:xfrm>
        </p:grpSpPr>
        <p:grpSp>
          <p:nvGrpSpPr>
            <p:cNvPr id="6" name="Grupo 5"/>
            <p:cNvGrpSpPr/>
            <p:nvPr/>
          </p:nvGrpSpPr>
          <p:grpSpPr>
            <a:xfrm>
              <a:off x="1616247" y="2963679"/>
              <a:ext cx="5934147" cy="1683732"/>
              <a:chOff x="1622561" y="2963679"/>
              <a:chExt cx="5934147" cy="1683732"/>
            </a:xfrm>
          </p:grpSpPr>
          <p:grpSp>
            <p:nvGrpSpPr>
              <p:cNvPr id="10" name="Grupo 9">
                <a:extLst>
                  <a:ext uri="{FF2B5EF4-FFF2-40B4-BE49-F238E27FC236}">
                    <a16:creationId xmlns:a16="http://schemas.microsoft.com/office/drawing/2014/main" xmlns="" id="{45DF98DE-5AEA-4391-863E-4991A64C09CC}"/>
                  </a:ext>
                </a:extLst>
              </p:cNvPr>
              <p:cNvGrpSpPr/>
              <p:nvPr/>
            </p:nvGrpSpPr>
            <p:grpSpPr>
              <a:xfrm>
                <a:off x="1628877" y="3061336"/>
                <a:ext cx="5622939" cy="1368152"/>
                <a:chOff x="1547664" y="2060848"/>
                <a:chExt cx="5622939" cy="1368152"/>
              </a:xfrm>
            </p:grpSpPr>
            <p:cxnSp>
              <p:nvCxnSpPr>
                <p:cNvPr id="15" name="Conector recto de flecha 14">
                  <a:extLst>
                    <a:ext uri="{FF2B5EF4-FFF2-40B4-BE49-F238E27FC236}">
                      <a16:creationId xmlns:a16="http://schemas.microsoft.com/office/drawing/2014/main" xmlns="" id="{F33B6497-77AA-4E90-BCC7-FBEC6CE92E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47664" y="2060848"/>
                  <a:ext cx="0" cy="136815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Conector recto 15">
                  <a:extLst>
                    <a:ext uri="{FF2B5EF4-FFF2-40B4-BE49-F238E27FC236}">
                      <a16:creationId xmlns:a16="http://schemas.microsoft.com/office/drawing/2014/main" xmlns="" id="{DBA36CB5-7E05-4EDD-8C79-9648F8810E6F}"/>
                    </a:ext>
                  </a:extLst>
                </p:cNvPr>
                <p:cNvCxnSpPr/>
                <p:nvPr/>
              </p:nvCxnSpPr>
              <p:spPr>
                <a:xfrm>
                  <a:off x="1547664" y="3429000"/>
                  <a:ext cx="5616624" cy="0"/>
                </a:xfrm>
                <a:prstGeom prst="line">
                  <a:avLst/>
                </a:prstGeom>
                <a:ln>
                  <a:tailEnd type="arrow"/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 recto 16">
                  <a:extLst>
                    <a:ext uri="{FF2B5EF4-FFF2-40B4-BE49-F238E27FC236}">
                      <a16:creationId xmlns:a16="http://schemas.microsoft.com/office/drawing/2014/main" xmlns="" id="{DBA36CB5-7E05-4EDD-8C79-9648F8810E6F}"/>
                    </a:ext>
                  </a:extLst>
                </p:cNvPr>
                <p:cNvCxnSpPr/>
                <p:nvPr/>
              </p:nvCxnSpPr>
              <p:spPr>
                <a:xfrm>
                  <a:off x="1553979" y="3429000"/>
                  <a:ext cx="5616624" cy="0"/>
                </a:xfrm>
                <a:prstGeom prst="line">
                  <a:avLst/>
                </a:prstGeom>
                <a:ln>
                  <a:tailEnd type="arrow"/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1622561" y="2963679"/>
                <a:ext cx="307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Y</a:t>
                </a:r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7245501" y="4278079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X</a:t>
                </a:r>
              </a:p>
            </p:txBody>
          </p:sp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1628876" y="2963679"/>
                <a:ext cx="307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Y</a:t>
                </a:r>
              </a:p>
            </p:txBody>
          </p:sp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7251816" y="4278079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X</a:t>
                </a:r>
              </a:p>
            </p:txBody>
          </p:sp>
        </p:grpSp>
        <p:cxnSp>
          <p:nvCxnSpPr>
            <p:cNvPr id="7" name="Conector recto de flecha 6">
              <a:extLst>
                <a:ext uri="{FF2B5EF4-FFF2-40B4-BE49-F238E27FC236}">
                  <a16:creationId xmlns:a16="http://schemas.microsoft.com/office/drawing/2014/main" xmlns="" id="{F33B6497-77AA-4E90-BCC7-FBEC6CE92E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22562" y="3061336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xmlns="" id="{DBA36CB5-7E05-4EDD-8C79-9648F8810E6F}"/>
                </a:ext>
              </a:extLst>
            </p:cNvPr>
            <p:cNvCxnSpPr/>
            <p:nvPr/>
          </p:nvCxnSpPr>
          <p:spPr>
            <a:xfrm>
              <a:off x="1628877" y="4429488"/>
              <a:ext cx="5616624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1622561" y="2963679"/>
              <a:ext cx="307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Y</a:t>
              </a:r>
            </a:p>
          </p:txBody>
        </p:sp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0B94C9D9-67A2-4DD2-A296-1B45FCEA7F5F}"/>
              </a:ext>
            </a:extLst>
          </p:cNvPr>
          <p:cNvSpPr txBox="1"/>
          <p:nvPr/>
        </p:nvSpPr>
        <p:spPr>
          <a:xfrm>
            <a:off x="519781" y="445940"/>
            <a:ext cx="4383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136 )</a:t>
            </a:r>
            <a:endParaRPr lang="es-A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xmlns="" id="{0B94C9D9-67A2-4DD2-A296-1B45FCEA7F5F}"/>
                  </a:ext>
                </a:extLst>
              </p:cNvPr>
              <p:cNvSpPr txBox="1"/>
              <p:nvPr/>
            </p:nvSpPr>
            <p:spPr>
              <a:xfrm>
                <a:off x="855293" y="4068094"/>
                <a:ext cx="7726732" cy="1865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Datos:  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 RT=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,3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7×</m:t>
                    </m:r>
                    <m:sSup>
                      <m:sSupPr>
                        <m:ctrlPr>
                          <a:rPr lang="es-A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AR" sz="1600" dirty="0" smtClean="0"/>
                  <a:t>m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 M tierra= 80*M luna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</a:t>
                </a:r>
                <a:r>
                  <a:rPr lang="es-AR" sz="1600" dirty="0" err="1" smtClean="0"/>
                  <a:t>Mtotal</a:t>
                </a:r>
                <a:r>
                  <a:rPr lang="es-AR" sz="1600" dirty="0" smtClean="0"/>
                  <a:t>= </a:t>
                </a:r>
                <a:r>
                  <a:rPr lang="es-AR" sz="1600" dirty="0" err="1" smtClean="0"/>
                  <a:t>Mtierra</a:t>
                </a:r>
                <a:r>
                  <a:rPr lang="es-AR" sz="1600" dirty="0" smtClean="0"/>
                  <a:t>+ </a:t>
                </a:r>
                <a:r>
                  <a:rPr lang="es-AR" sz="1600" dirty="0" err="1" smtClean="0"/>
                  <a:t>Mluna</a:t>
                </a:r>
                <a:endParaRPr lang="es-AR" sz="1600" dirty="0" smtClean="0"/>
              </a:p>
              <a:p>
                <a:r>
                  <a:rPr lang="es-AR" sz="1600" dirty="0"/>
                  <a:t>	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𝑋𝑐𝑚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𝑀𝑙𝑢𝑛𝑎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60 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𝑀𝑡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𝑜𝑡𝑎𝑙</m:t>
                        </m:r>
                      </m:den>
                    </m:f>
                  </m:oMath>
                </a14:m>
                <a:r>
                  <a:rPr lang="es-AR" sz="2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𝑙𝑢𝑛𝑎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60∗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d>
                          <m:d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80+1</m:t>
                            </m:r>
                          </m:e>
                        </m:d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𝑙𝑢𝑛𝑎</m:t>
                        </m:r>
                      </m:den>
                    </m:f>
                  </m:oMath>
                </a14:m>
                <a:r>
                  <a:rPr lang="es-AR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60∗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,3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7×</m:t>
                        </m:r>
                        <m:sSup>
                          <m:sSupPr>
                            <m:ctrlPr>
                              <a:rPr lang="es-AR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s-AR" dirty="0"/>
                          <m:t>m</m:t>
                        </m:r>
                        <m:r>
                          <m:rPr>
                            <m:nor/>
                          </m:rPr>
                          <a:rPr lang="es-AR" dirty="0"/>
                          <m:t> </m:t>
                        </m:r>
                      </m:num>
                      <m:den>
                        <m:d>
                          <m:d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81</m:t>
                            </m:r>
                          </m:e>
                        </m:d>
                      </m:den>
                    </m:f>
                  </m:oMath>
                </a14:m>
                <a:r>
                  <a:rPr lang="es-AR" sz="2000" dirty="0" smtClean="0"/>
                  <a:t>= 4718518m= 4718Km </a:t>
                </a:r>
                <a:endParaRPr lang="es-AR" sz="2000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0B94C9D9-67A2-4DD2-A296-1B45FCEA7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93" y="4068094"/>
                <a:ext cx="7726732" cy="1865126"/>
              </a:xfrm>
              <a:prstGeom prst="rect">
                <a:avLst/>
              </a:prstGeom>
              <a:blipFill>
                <a:blip r:embed="rId5"/>
                <a:stretch>
                  <a:fillRect l="-394" t="-980" r="-5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recto 30"/>
          <p:cNvCxnSpPr/>
          <p:nvPr/>
        </p:nvCxnSpPr>
        <p:spPr>
          <a:xfrm flipV="1">
            <a:off x="3457184" y="5343690"/>
            <a:ext cx="250520" cy="28809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V="1">
            <a:off x="3995803" y="5651384"/>
            <a:ext cx="237994" cy="29816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1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xmlns="" id="{0B94C9D9-67A2-4DD2-A296-1B45FCEA7F5F}"/>
                  </a:ext>
                </a:extLst>
              </p:cNvPr>
              <p:cNvSpPr txBox="1"/>
              <p:nvPr/>
            </p:nvSpPr>
            <p:spPr>
              <a:xfrm>
                <a:off x="446345" y="445940"/>
                <a:ext cx="10741119" cy="741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137 ) Datos:  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 m Hidrogeno= 1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 m Oxigeno= 16*m Hidrogeno</a:t>
                </a:r>
              </a:p>
              <a:p>
                <a:r>
                  <a:rPr lang="es-AR" sz="1600" dirty="0"/>
                  <a:t>	 </a:t>
                </a:r>
                <a:r>
                  <a:rPr lang="es-AR" sz="1600" dirty="0" smtClean="0"/>
                  <a:t> L1= 0, 1nm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 L2= 0,1nm</a:t>
                </a:r>
              </a:p>
              <a:p>
                <a:r>
                  <a:rPr lang="es-AR" sz="1600" dirty="0" smtClean="0"/>
                  <a:t>                      d1= L1*</a:t>
                </a:r>
                <a:r>
                  <a:rPr lang="es-AR" sz="1600" dirty="0" err="1" smtClean="0"/>
                  <a:t>cos</a:t>
                </a:r>
                <a:r>
                  <a:rPr lang="es-AR" sz="1600" dirty="0" smtClean="0"/>
                  <a:t>(53°)</a:t>
                </a:r>
              </a:p>
              <a:p>
                <a:r>
                  <a:rPr lang="es-AR" sz="1600" dirty="0" smtClean="0"/>
                  <a:t>	  d2= L2*</a:t>
                </a:r>
                <a:r>
                  <a:rPr lang="es-AR" sz="1600" dirty="0" err="1" smtClean="0"/>
                  <a:t>cos</a:t>
                </a:r>
                <a:r>
                  <a:rPr lang="es-AR" sz="1600" dirty="0" smtClean="0"/>
                  <a:t>(-53°)</a:t>
                </a:r>
              </a:p>
              <a:p>
                <a:r>
                  <a:rPr lang="es-AR" sz="1600" dirty="0" smtClean="0"/>
                  <a:t>	  d3= L1*</a:t>
                </a:r>
                <a:r>
                  <a:rPr lang="es-AR" sz="1600" dirty="0" err="1" smtClean="0"/>
                  <a:t>sen</a:t>
                </a:r>
                <a:r>
                  <a:rPr lang="es-AR" sz="1600" dirty="0" smtClean="0"/>
                  <a:t>(53°)</a:t>
                </a:r>
              </a:p>
              <a:p>
                <a:r>
                  <a:rPr lang="es-AR" sz="1600" dirty="0" smtClean="0"/>
                  <a:t>	  d4= L2*</a:t>
                </a:r>
                <a:r>
                  <a:rPr lang="es-AR" sz="1600" dirty="0" err="1" smtClean="0"/>
                  <a:t>sen</a:t>
                </a:r>
                <a:r>
                  <a:rPr lang="es-AR" sz="1600" dirty="0" smtClean="0"/>
                  <a:t>(-53°)</a:t>
                </a:r>
              </a:p>
              <a:p>
                <a:endParaRPr lang="es-AR" sz="1600" dirty="0" smtClean="0"/>
              </a:p>
              <a:p>
                <a:r>
                  <a:rPr lang="es-AR" sz="1600" dirty="0" smtClean="0"/>
                  <a:t>                    </a:t>
                </a:r>
                <a:r>
                  <a:rPr lang="es-AR" sz="1600" dirty="0" err="1" smtClean="0"/>
                  <a:t>Mtotal</a:t>
                </a:r>
                <a:r>
                  <a:rPr lang="es-AR" sz="1600" dirty="0" smtClean="0"/>
                  <a:t>= m oxigeno*+ 2*m hidrogeno</a:t>
                </a:r>
              </a:p>
              <a:p>
                <a:endParaRPr lang="es-AR" sz="1600" dirty="0" smtClean="0"/>
              </a:p>
              <a:p>
                <a:endParaRPr lang="es-AR" sz="1600" dirty="0"/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𝑋𝑐𝑚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𝑀𝑡</m:t>
                        </m:r>
                      </m:den>
                    </m:f>
                  </m:oMath>
                </a14:m>
                <a:r>
                  <a:rPr lang="es-AR" sz="2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h𝑖𝑑𝑟𝑜𝑔𝑒𝑛𝑜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∗[0,1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func>
                          <m:func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(53°)]+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h𝑖𝑑𝑟𝑜𝑔𝑒𝑛𝑜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∗[0,1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𝑛𝑚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func>
                              <m:funcPr>
                                <m:ctrlPr>
                                  <a:rPr lang="es-AR" sz="20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AR" sz="20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s-AR" sz="2000" b="0" i="1" smtClean="0">
                                    <a:latin typeface="Cambria Math" panose="02040503050406030204" pitchFamily="18" charset="0"/>
                                  </a:rPr>
                                  <m:t>(53°)] </m:t>
                                </m:r>
                              </m:e>
                            </m:func>
                          </m:e>
                        </m:func>
                      </m:num>
                      <m:den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(2+16)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𝐻𝑖𝑑𝑜𝑔𝑒𝑛𝑜</m:t>
                        </m:r>
                      </m:den>
                    </m:f>
                  </m:oMath>
                </a14:m>
                <a:r>
                  <a:rPr lang="es-AR" sz="2000" dirty="0" smtClean="0"/>
                  <a:t> =</a:t>
                </a:r>
              </a:p>
              <a:p>
                <a:endParaRPr lang="es-AR" sz="2000" dirty="0"/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𝑋𝑐𝑚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𝐻𝑖𝑑𝑟𝑜𝑔𝑒𝑛𝑜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∗[0,1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func>
                          <m:func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(53°)]</m:t>
                            </m:r>
                          </m:e>
                        </m:func>
                      </m:num>
                      <m:den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(18)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𝐻𝑖𝑑𝑟𝑜𝑔𝑒𝑛𝑜</m:t>
                        </m:r>
                      </m:den>
                    </m:f>
                  </m:oMath>
                </a14:m>
                <a:r>
                  <a:rPr lang="es-AR" sz="20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[0,1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func>
                          <m:func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(53°)]</m:t>
                            </m:r>
                          </m:e>
                        </m:func>
                      </m:num>
                      <m:den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s-AR" sz="2000" dirty="0" smtClean="0"/>
                  <a:t>= 6,67x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s-AR" sz="2000" dirty="0" smtClean="0"/>
                  <a:t>nm</a:t>
                </a:r>
              </a:p>
              <a:p>
                <a:endParaRPr lang="es-AR" sz="2000" dirty="0" smtClean="0"/>
              </a:p>
              <a:p>
                <a:endParaRPr lang="es-AR" sz="2000" dirty="0"/>
              </a:p>
              <a:p>
                <a:r>
                  <a:rPr lang="es-AR" sz="2000" i="1" dirty="0" err="1">
                    <a:latin typeface="Cambria Math" panose="02040503050406030204" pitchFamily="18" charset="0"/>
                  </a:rPr>
                  <a:t>Ycm</a:t>
                </a:r>
                <a:r>
                  <a:rPr lang="es-AR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𝑀𝑡</m:t>
                        </m:r>
                      </m:den>
                    </m:f>
                  </m:oMath>
                </a14:m>
                <a:r>
                  <a:rPr lang="es-AR" sz="2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h𝑖𝑑𝑟𝑜𝑔𝑒𝑛𝑜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∗[0,1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func>
                          <m:func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AR" sz="2000" b="0" i="0" smtClean="0">
                                <a:latin typeface="Cambria Math" panose="02040503050406030204" pitchFamily="18" charset="0"/>
                              </a:rPr>
                              <m:t>sen</m:t>
                            </m:r>
                          </m:fName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(53°)]+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h𝑖𝑑𝑟𝑜𝑔𝑒𝑛𝑜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∗[0,1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𝑛𝑚</m:t>
                            </m:r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func>
                              <m:funcPr>
                                <m:ctrlPr>
                                  <a:rPr lang="es-AR" sz="20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AR" sz="2000" b="0" i="0" smtClean="0">
                                    <a:latin typeface="Cambria Math" panose="02040503050406030204" pitchFamily="18" charset="0"/>
                                  </a:rPr>
                                  <m:t>sen</m:t>
                                </m:r>
                              </m:fName>
                              <m:e>
                                <m:r>
                                  <a:rPr lang="es-AR" sz="2000" b="0" i="1" smtClean="0">
                                    <a:latin typeface="Cambria Math" panose="02040503050406030204" pitchFamily="18" charset="0"/>
                                  </a:rPr>
                                  <m:t>(−53°)] </m:t>
                                </m:r>
                              </m:e>
                            </m:func>
                          </m:e>
                        </m:func>
                      </m:num>
                      <m:den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(2+16)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𝐻𝑖𝑑𝑜𝑔𝑒𝑛𝑜</m:t>
                        </m:r>
                      </m:den>
                    </m:f>
                  </m:oMath>
                </a14:m>
                <a:r>
                  <a:rPr lang="es-AR" sz="2000" dirty="0" smtClean="0"/>
                  <a:t>= 0</a:t>
                </a:r>
              </a:p>
              <a:p>
                <a:endParaRPr lang="es-AR" sz="2000" dirty="0" smtClean="0"/>
              </a:p>
              <a:p>
                <a:r>
                  <a:rPr lang="es-AR" sz="3200" i="1" dirty="0" err="1">
                    <a:latin typeface="Cambria Math" panose="02040503050406030204" pitchFamily="18" charset="0"/>
                  </a:rPr>
                  <a:t>r</a:t>
                </a:r>
                <a:r>
                  <a:rPr lang="es-AR" sz="2000" i="1" dirty="0" err="1" smtClean="0">
                    <a:latin typeface="Cambria Math" panose="02040503050406030204" pitchFamily="18" charset="0"/>
                  </a:rPr>
                  <a:t>cm</a:t>
                </a:r>
                <a:r>
                  <a:rPr lang="es-AR" sz="2000" dirty="0" smtClean="0"/>
                  <a:t>= (6,67x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s-AR" sz="2000" b="0" i="0" smtClean="0">
                        <a:latin typeface="Cambria Math" panose="02040503050406030204" pitchFamily="18" charset="0"/>
                      </a:rPr>
                      <m:t>;0)</m:t>
                    </m:r>
                  </m:oMath>
                </a14:m>
                <a:r>
                  <a:rPr lang="es-AR" sz="2000" dirty="0" smtClean="0"/>
                  <a:t> nm</a:t>
                </a:r>
              </a:p>
              <a:p>
                <a:endParaRPr lang="es-AR" sz="2000" dirty="0"/>
              </a:p>
              <a:p>
                <a:endParaRPr lang="es-AR" sz="2000" dirty="0" smtClean="0"/>
              </a:p>
              <a:p>
                <a:r>
                  <a:rPr lang="es-AR" sz="2000" dirty="0" smtClean="0"/>
                  <a:t> </a:t>
                </a:r>
                <a:endParaRPr lang="es-AR" sz="20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B94C9D9-67A2-4DD2-A296-1B45FCEA7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45" y="445940"/>
                <a:ext cx="10741119" cy="7412222"/>
              </a:xfrm>
              <a:prstGeom prst="rect">
                <a:avLst/>
              </a:prstGeom>
              <a:blipFill>
                <a:blip r:embed="rId5"/>
                <a:stretch>
                  <a:fillRect l="-1419" t="-2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6905" y="581221"/>
            <a:ext cx="18859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xmlns="" id="{0B94C9D9-67A2-4DD2-A296-1B45FCEA7F5F}"/>
                  </a:ext>
                </a:extLst>
              </p:cNvPr>
              <p:cNvSpPr txBox="1"/>
              <p:nvPr/>
            </p:nvSpPr>
            <p:spPr>
              <a:xfrm>
                <a:off x="557358" y="401845"/>
                <a:ext cx="11254686" cy="6309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139 ) Determinar el centro de masa de las partículas cuyas masas y coordenadas son: m1 = 2 kg(1;2;3), m2 = 1 kg (-2;1;0), </a:t>
                </a:r>
              </a:p>
              <a:p>
                <a:r>
                  <a:rPr lang="es-AR" sz="1600" dirty="0" smtClean="0"/>
                  <a:t>m3 = 3 kg (-3;-2;-1), m4 = 2,5 kg (0;0;-2). </a:t>
                </a:r>
              </a:p>
              <a:p>
                <a:r>
                  <a:rPr lang="es-AR" sz="1600" dirty="0" smtClean="0"/>
                  <a:t>[</a:t>
                </a:r>
                <a:r>
                  <a:rPr lang="es-AR" sz="2800" dirty="0" smtClean="0"/>
                  <a:t>𝑟</a:t>
                </a:r>
                <a:r>
                  <a:rPr lang="es-AR" sz="1600" dirty="0" smtClean="0"/>
                  <a:t>𝐶𝑀 = (−1,06 ; −0,12 ; −0,24)]</a:t>
                </a:r>
              </a:p>
              <a:p>
                <a:endParaRPr lang="es-AR" sz="1600" dirty="0" smtClean="0"/>
              </a:p>
              <a:p>
                <a:endParaRPr lang="es-AR" sz="1600" dirty="0"/>
              </a:p>
              <a:p>
                <a:r>
                  <a:rPr lang="en-US" sz="3600" dirty="0"/>
                  <a:t>X</a:t>
                </a:r>
                <a:r>
                  <a:rPr lang="en-US" sz="2000" dirty="0" smtClean="0"/>
                  <a:t>CM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𝑀𝑡</m:t>
                        </m:r>
                      </m:den>
                    </m:f>
                  </m:oMath>
                </a14:m>
                <a:r>
                  <a:rPr lang="es-AR" sz="2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1+1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∗(−2)+3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∗(−3)+2,5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∗0</m:t>
                        </m:r>
                      </m:num>
                      <m:den>
                        <m:d>
                          <m:d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2+1+3+2,5</m:t>
                            </m:r>
                          </m:e>
                        </m:d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</m:den>
                    </m:f>
                  </m:oMath>
                </a14:m>
                <a:r>
                  <a:rPr lang="es-AR" sz="2000" dirty="0" smtClean="0"/>
                  <a:t> = </a:t>
                </a:r>
                <a14:m>
                  <m:oMath xmlns:m="http://schemas.openxmlformats.org/officeDocument/2006/math">
                    <m:r>
                      <a:rPr lang="es-AR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1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, 06</m:t>
                    </m:r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AR" sz="2800" i="1" dirty="0" smtClean="0">
                  <a:latin typeface="Cambria Math" panose="02040503050406030204" pitchFamily="18" charset="0"/>
                </a:endParaRPr>
              </a:p>
              <a:p>
                <a:endParaRPr lang="es-AR" sz="2000" dirty="0"/>
              </a:p>
              <a:p>
                <a:r>
                  <a:rPr lang="en-US" sz="3600" dirty="0" smtClean="0"/>
                  <a:t>Y</a:t>
                </a:r>
                <a:r>
                  <a:rPr lang="en-US" sz="2000" dirty="0" smtClean="0"/>
                  <a:t>CM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𝑀𝑡</m:t>
                        </m:r>
                      </m:den>
                    </m:f>
                  </m:oMath>
                </a14:m>
                <a:r>
                  <a:rPr lang="es-AR" sz="2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2+1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∗1+3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∗(−2)+2,5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∗0</m:t>
                        </m:r>
                      </m:num>
                      <m:den>
                        <m:d>
                          <m:d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8,5</m:t>
                            </m:r>
                          </m:e>
                        </m:d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</m:den>
                    </m:f>
                  </m:oMath>
                </a14:m>
                <a:r>
                  <a:rPr lang="es-AR" sz="2000" dirty="0" smtClean="0"/>
                  <a:t> </a:t>
                </a:r>
                <a:r>
                  <a:rPr lang="es-AR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− 0,12 </m:t>
                    </m:r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s-AR" sz="2000" dirty="0" smtClean="0"/>
              </a:p>
              <a:p>
                <a:endParaRPr lang="es-AR" sz="2000" dirty="0" smtClean="0"/>
              </a:p>
              <a:p>
                <a:r>
                  <a:rPr lang="en-US" sz="3600" dirty="0"/>
                  <a:t>Z</a:t>
                </a:r>
                <a:r>
                  <a:rPr lang="en-US" sz="2000" dirty="0" smtClean="0"/>
                  <a:t>CM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𝑀𝑡</m:t>
                        </m:r>
                      </m:den>
                    </m:f>
                  </m:oMath>
                </a14:m>
                <a:r>
                  <a:rPr lang="es-AR" sz="2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3+1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∗0+3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∗(−1)+2,5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∗(−2)</m:t>
                        </m:r>
                      </m:num>
                      <m:den>
                        <m:d>
                          <m:dPr>
                            <m:ctrlPr>
                              <a:rPr lang="es-A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b="0" i="1" smtClean="0">
                                <a:latin typeface="Cambria Math" panose="02040503050406030204" pitchFamily="18" charset="0"/>
                              </a:rPr>
                              <m:t>8,5</m:t>
                            </m:r>
                          </m:e>
                        </m:d>
                        <m:r>
                          <a:rPr lang="es-AR" sz="2000" b="0" i="1" smtClean="0">
                            <a:latin typeface="Cambria Math" panose="02040503050406030204" pitchFamily="18" charset="0"/>
                          </a:rPr>
                          <m:t>𝐾𝑔</m:t>
                        </m:r>
                      </m:den>
                    </m:f>
                  </m:oMath>
                </a14:m>
                <a:r>
                  <a:rPr lang="es-AR" sz="2000" dirty="0" smtClean="0"/>
                  <a:t> = </a:t>
                </a:r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− 0,24 </m:t>
                    </m:r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s-AR" sz="2000" dirty="0" smtClean="0"/>
              </a:p>
              <a:p>
                <a:endParaRPr lang="es-AR" sz="2000" dirty="0"/>
              </a:p>
              <a:p>
                <a:endParaRPr lang="es-AR" sz="2000" dirty="0" smtClean="0"/>
              </a:p>
              <a:p>
                <a:r>
                  <a:rPr lang="en-US" sz="3600" dirty="0" err="1"/>
                  <a:t>r</a:t>
                </a:r>
                <a:r>
                  <a:rPr lang="en-US" sz="2000" dirty="0" err="1" smtClean="0"/>
                  <a:t>CM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2400" b="0" i="1" smtClean="0">
                        <a:latin typeface="Cambria Math" panose="02040503050406030204" pitchFamily="18" charset="0"/>
                      </a:rPr>
                      <m:t>(−1, 06 ;−0,12 ;−0,24)</m:t>
                    </m:r>
                  </m:oMath>
                </a14:m>
                <a:endParaRPr lang="es-AR" sz="2400" dirty="0" smtClean="0"/>
              </a:p>
              <a:p>
                <a:endParaRPr lang="es-AR" sz="2000" dirty="0" smtClean="0"/>
              </a:p>
              <a:p>
                <a:endParaRPr lang="es-AR" sz="2000" dirty="0" smtClean="0"/>
              </a:p>
              <a:p>
                <a:endParaRPr lang="es-AR" sz="2000" dirty="0"/>
              </a:p>
              <a:p>
                <a:endParaRPr lang="es-AR" sz="20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B94C9D9-67A2-4DD2-A296-1B45FCEA7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58" y="401845"/>
                <a:ext cx="11254686" cy="6309420"/>
              </a:xfrm>
              <a:prstGeom prst="rect">
                <a:avLst/>
              </a:prstGeom>
              <a:blipFill>
                <a:blip r:embed="rId6"/>
                <a:stretch>
                  <a:fillRect l="-1624" t="-29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7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/>
          <p:cNvSpPr/>
          <p:nvPr/>
        </p:nvSpPr>
        <p:spPr>
          <a:xfrm>
            <a:off x="7492748" y="457201"/>
            <a:ext cx="2884308" cy="27915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7833464" y="457201"/>
            <a:ext cx="2946937" cy="26739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V="1">
            <a:off x="7422810" y="3491345"/>
            <a:ext cx="2954246" cy="7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7217304" y="581891"/>
            <a:ext cx="15467" cy="27540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 rot="1980827">
            <a:off x="9002132" y="1331739"/>
            <a:ext cx="732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25cm</a:t>
            </a:r>
            <a:endParaRPr lang="es-AR" dirty="0"/>
          </a:p>
        </p:txBody>
      </p:sp>
      <p:sp>
        <p:nvSpPr>
          <p:cNvPr id="16" name="CuadroTexto 15"/>
          <p:cNvSpPr txBox="1"/>
          <p:nvPr/>
        </p:nvSpPr>
        <p:spPr>
          <a:xfrm>
            <a:off x="6359141" y="1914812"/>
            <a:ext cx="732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20cm</a:t>
            </a:r>
            <a:endParaRPr lang="es-AR" dirty="0"/>
          </a:p>
        </p:txBody>
      </p:sp>
      <p:sp>
        <p:nvSpPr>
          <p:cNvPr id="17" name="CuadroTexto 16"/>
          <p:cNvSpPr txBox="1"/>
          <p:nvPr/>
        </p:nvSpPr>
        <p:spPr>
          <a:xfrm>
            <a:off x="8746687" y="3679938"/>
            <a:ext cx="732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15cm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xmlns="" id="{0B94C9D9-67A2-4DD2-A296-1B45FCEA7F5F}"/>
                  </a:ext>
                </a:extLst>
              </p:cNvPr>
              <p:cNvSpPr txBox="1"/>
              <p:nvPr/>
            </p:nvSpPr>
            <p:spPr>
              <a:xfrm>
                <a:off x="519780" y="680904"/>
                <a:ext cx="6011155" cy="6973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140 ) Datos:  </a:t>
                </a:r>
              </a:p>
              <a:p>
                <a:r>
                  <a:rPr lang="es-AR" sz="1600" dirty="0" smtClean="0"/>
                  <a:t>	  </a:t>
                </a:r>
                <a:r>
                  <a:rPr lang="el-GR" sz="1600" dirty="0" smtClean="0"/>
                  <a:t>δ</a:t>
                </a:r>
                <a:r>
                  <a:rPr lang="es-AR" sz="1600" dirty="0" smtClean="0"/>
                  <a:t>= 6gr/cm3   	</a:t>
                </a:r>
              </a:p>
              <a:p>
                <a:r>
                  <a:rPr lang="es-AR" sz="1600" dirty="0"/>
                  <a:t> </a:t>
                </a:r>
                <a:r>
                  <a:rPr lang="es-AR" sz="1600" dirty="0" smtClean="0"/>
                  <a:t>   	 Espesor constante= 2cm</a:t>
                </a:r>
              </a:p>
              <a:p>
                <a:r>
                  <a:rPr lang="es-AR" sz="1600" dirty="0" smtClean="0"/>
                  <a:t>                     </a:t>
                </a:r>
                <a:r>
                  <a:rPr lang="el-GR" sz="1600" dirty="0" smtClean="0"/>
                  <a:t>δ </a:t>
                </a:r>
                <a:r>
                  <a:rPr lang="es-AR" sz="1600" dirty="0" smtClean="0"/>
                  <a:t>*V=m	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 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 V= e*A	</a:t>
                </a:r>
              </a:p>
              <a:p>
                <a:r>
                  <a:rPr lang="es-AR" sz="1600" dirty="0" smtClean="0"/>
                  <a:t>	  </a:t>
                </a:r>
              </a:p>
              <a:p>
                <a:r>
                  <a:rPr lang="pt-BR" sz="2800" dirty="0" smtClean="0"/>
                  <a:t>X</a:t>
                </a:r>
                <a:r>
                  <a:rPr lang="pt-BR" sz="1600" dirty="0" smtClean="0"/>
                  <a:t>CM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240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pt-BR" sz="2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sz="240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 dirty="0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s-AR" sz="24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lang="es-AR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AR" sz="2400" i="1" dirty="0">
                                    <a:latin typeface="Cambria Math" panose="02040503050406030204" pitchFamily="18" charset="0"/>
                                  </a:rPr>
                                  <m:t>𝑀𝑖</m:t>
                                </m:r>
                                <m:r>
                                  <a:rPr lang="es-AR" sz="2400" i="1" dirty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s-AR" sz="2400" i="1" dirty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</m:num>
                              <m:den>
                                <m:r>
                                  <a:rPr lang="es-AR" sz="2400" i="1" dirty="0">
                                    <a:latin typeface="Cambria Math" panose="02040503050406030204" pitchFamily="18" charset="0"/>
                                  </a:rPr>
                                  <m:t>𝑀𝑇</m:t>
                                </m:r>
                              </m:den>
                            </m:f>
                          </m:e>
                        </m:d>
                        <m:r>
                          <a:rPr lang="es-AR" sz="2400" b="0" i="1" dirty="0" smtClean="0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nary>
                    <m:nary>
                      <m:naryPr>
                        <m:chr m:val="∑"/>
                        <m:ctrlPr>
                          <a:rPr lang="pt-BR" sz="2400" i="1" dirty="0">
                            <a:latin typeface="Cambria Math"/>
                          </a:rPr>
                        </m:ctrlPr>
                      </m:naryPr>
                      <m:sub>
                        <m:r>
                          <a:rPr lang="pt-BR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sz="24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 dirty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s-AR" sz="2400" i="1" dirty="0">
                            <a:latin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lang="es-AR" sz="2400" i="1" dirty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s-AR" sz="2400" b="0" i="0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l-GR" sz="2400" dirty="0"/>
                                  <m:t>δ</m:t>
                                </m:r>
                                <m:r>
                                  <a:rPr lang="es-AR" sz="2400" b="0" i="1" dirty="0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s-AR" sz="2400" b="0" i="1" dirty="0" smtClean="0">
                                    <a:latin typeface="Cambria Math" panose="02040503050406030204" pitchFamily="18" charset="0"/>
                                  </a:rPr>
                                  <m:t>𝑉𝑖</m:t>
                                </m:r>
                                <m:r>
                                  <a:rPr lang="es-AR" sz="2400" b="0" i="1" dirty="0" smtClean="0">
                                    <a:latin typeface="Cambria Math" panose="02040503050406030204" pitchFamily="18" charset="0"/>
                                  </a:rPr>
                                  <m:t>)∗</m:t>
                                </m:r>
                                <m:r>
                                  <a:rPr lang="es-AR" sz="2400" i="1" dirty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l-GR" sz="2400" dirty="0"/>
                                  <m:t>δ</m:t>
                                </m:r>
                                <m:r>
                                  <a:rPr lang="es-AR" sz="2400" b="0" i="1" dirty="0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s-AR" sz="2400" b="0" i="1" dirty="0" smtClean="0">
                                    <a:latin typeface="Cambria Math" panose="02040503050406030204" pitchFamily="18" charset="0"/>
                                  </a:rPr>
                                  <m:t>𝑉𝑡</m:t>
                                </m:r>
                              </m:den>
                            </m:f>
                          </m:e>
                        </m:d>
                        <m:r>
                          <a:rPr lang="es-AR" sz="2400" i="1" dirty="0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nary>
                  </m:oMath>
                </a14:m>
                <a:endParaRPr lang="es-AR" sz="2400" dirty="0" smtClean="0"/>
              </a:p>
              <a:p>
                <a:r>
                  <a:rPr lang="es-AR" sz="1600" dirty="0"/>
                  <a:t>	 </a:t>
                </a:r>
                <a:endParaRPr lang="es-AR" sz="1600" dirty="0" smtClean="0"/>
              </a:p>
              <a:p>
                <a:r>
                  <a:rPr lang="es-AR" sz="1600" dirty="0" smtClean="0"/>
                  <a:t>Por ser un triángulo, el centro de masa se calcula:</a:t>
                </a:r>
              </a:p>
              <a:p>
                <a:endParaRPr lang="es-AR" sz="1600" dirty="0" smtClean="0"/>
              </a:p>
              <a:p>
                <a:r>
                  <a:rPr lang="es-AR" sz="1600" b="1" dirty="0" smtClean="0"/>
                  <a:t>Elijo X-Y para el plano y por ser un triángulo</a:t>
                </a:r>
              </a:p>
              <a:p>
                <a:r>
                  <a:rPr lang="es-AR" sz="2400" dirty="0" smtClean="0"/>
                  <a:t>X</a:t>
                </a:r>
                <a:r>
                  <a:rPr lang="es-AR" sz="1600" dirty="0" smtClean="0"/>
                  <a:t>CM=base/3= 15cm/3= </a:t>
                </a:r>
                <a:r>
                  <a:rPr lang="es-AR" sz="2400" b="1" dirty="0" smtClean="0"/>
                  <a:t>5cm</a:t>
                </a:r>
                <a:endParaRPr lang="es-AR" sz="2400" b="1" dirty="0"/>
              </a:p>
              <a:p>
                <a:r>
                  <a:rPr lang="es-AR" sz="2400" dirty="0"/>
                  <a:t>Y</a:t>
                </a:r>
                <a:r>
                  <a:rPr lang="es-AR" sz="1600" dirty="0" smtClean="0"/>
                  <a:t>CM=altura/3</a:t>
                </a:r>
                <a:r>
                  <a:rPr lang="es-AR" sz="1600" dirty="0"/>
                  <a:t>= </a:t>
                </a:r>
                <a:r>
                  <a:rPr lang="es-AR" sz="1600" dirty="0" smtClean="0"/>
                  <a:t>20cm/3</a:t>
                </a:r>
                <a:r>
                  <a:rPr lang="es-AR" sz="1600" dirty="0"/>
                  <a:t>= </a:t>
                </a:r>
                <a:r>
                  <a:rPr lang="es-AR" sz="2400" b="1" dirty="0"/>
                  <a:t>6,67cm</a:t>
                </a:r>
              </a:p>
              <a:p>
                <a:endParaRPr lang="es-AR" sz="1600" dirty="0" smtClean="0"/>
              </a:p>
              <a:p>
                <a:r>
                  <a:rPr lang="es-AR" sz="1600" b="1" dirty="0" smtClean="0"/>
                  <a:t>Elijo Z, para el espesor</a:t>
                </a:r>
              </a:p>
              <a:p>
                <a:r>
                  <a:rPr lang="es-AR" sz="2400" dirty="0" smtClean="0"/>
                  <a:t>Z</a:t>
                </a:r>
                <a:r>
                  <a:rPr lang="es-AR" sz="1600" dirty="0" smtClean="0"/>
                  <a:t>CM=espesor/2= 2cm/3</a:t>
                </a:r>
                <a:r>
                  <a:rPr lang="es-AR" sz="1600" dirty="0"/>
                  <a:t>= </a:t>
                </a:r>
                <a:r>
                  <a:rPr lang="es-AR" sz="2400" b="1" dirty="0" smtClean="0"/>
                  <a:t>1cm</a:t>
                </a:r>
              </a:p>
              <a:p>
                <a:endParaRPr lang="es-AR" sz="2400" b="1" dirty="0" smtClean="0"/>
              </a:p>
              <a:p>
                <a:r>
                  <a:rPr lang="en-US" sz="3600" dirty="0"/>
                  <a:t>r</a:t>
                </a:r>
                <a:r>
                  <a:rPr lang="en-US" sz="2000" dirty="0" err="1"/>
                  <a:t>CM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AR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s-AR" sz="2400" i="1">
                        <a:latin typeface="Cambria Math" panose="02040503050406030204" pitchFamily="18" charset="0"/>
                      </a:rPr>
                      <m:t> ;</m:t>
                    </m:r>
                    <m:r>
                      <a:rPr lang="es-AR" sz="2400" b="0" i="1" smtClean="0">
                        <a:latin typeface="Cambria Math" panose="02040503050406030204" pitchFamily="18" charset="0"/>
                      </a:rPr>
                      <m:t>6,67</m:t>
                    </m:r>
                    <m:r>
                      <a:rPr lang="es-AR" sz="2400" i="1">
                        <a:latin typeface="Cambria Math" panose="02040503050406030204" pitchFamily="18" charset="0"/>
                      </a:rPr>
                      <m:t> ;</m:t>
                    </m:r>
                    <m:r>
                      <a:rPr lang="es-AR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s-AR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2400" dirty="0" smtClean="0"/>
                  <a:t>cm</a:t>
                </a:r>
                <a:endParaRPr lang="es-AR" sz="2400" dirty="0"/>
              </a:p>
              <a:p>
                <a:endParaRPr lang="es-AR" sz="2400" b="1" dirty="0"/>
              </a:p>
              <a:p>
                <a:endParaRPr lang="es-AR" sz="2400" b="1" dirty="0"/>
              </a:p>
              <a:p>
                <a:endParaRPr lang="es-AR" sz="1600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0B94C9D9-67A2-4DD2-A296-1B45FCEA7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80" y="680904"/>
                <a:ext cx="6011155" cy="6973640"/>
              </a:xfrm>
              <a:prstGeom prst="rect">
                <a:avLst/>
              </a:prstGeom>
              <a:blipFill>
                <a:blip r:embed="rId2"/>
                <a:stretch>
                  <a:fillRect l="-3043" t="-26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upo 19"/>
          <p:cNvGrpSpPr/>
          <p:nvPr/>
        </p:nvGrpSpPr>
        <p:grpSpPr>
          <a:xfrm>
            <a:off x="7422810" y="2521897"/>
            <a:ext cx="725172" cy="865120"/>
            <a:chOff x="1616247" y="2963679"/>
            <a:chExt cx="5934147" cy="1683732"/>
          </a:xfrm>
        </p:grpSpPr>
        <p:grpSp>
          <p:nvGrpSpPr>
            <p:cNvPr id="21" name="Grupo 20"/>
            <p:cNvGrpSpPr/>
            <p:nvPr/>
          </p:nvGrpSpPr>
          <p:grpSpPr>
            <a:xfrm>
              <a:off x="1616247" y="2963679"/>
              <a:ext cx="5934147" cy="1683732"/>
              <a:chOff x="1622561" y="2963679"/>
              <a:chExt cx="5934147" cy="1683732"/>
            </a:xfrm>
          </p:grpSpPr>
          <p:grpSp>
            <p:nvGrpSpPr>
              <p:cNvPr id="25" name="Grupo 24">
                <a:extLst>
                  <a:ext uri="{FF2B5EF4-FFF2-40B4-BE49-F238E27FC236}">
                    <a16:creationId xmlns:a16="http://schemas.microsoft.com/office/drawing/2014/main" xmlns="" id="{45DF98DE-5AEA-4391-863E-4991A64C09CC}"/>
                  </a:ext>
                </a:extLst>
              </p:cNvPr>
              <p:cNvGrpSpPr/>
              <p:nvPr/>
            </p:nvGrpSpPr>
            <p:grpSpPr>
              <a:xfrm>
                <a:off x="1628877" y="3061336"/>
                <a:ext cx="5622939" cy="1368152"/>
                <a:chOff x="1547664" y="2060848"/>
                <a:chExt cx="5622939" cy="1368152"/>
              </a:xfrm>
            </p:grpSpPr>
            <p:cxnSp>
              <p:nvCxnSpPr>
                <p:cNvPr id="30" name="Conector recto de flecha 29">
                  <a:extLst>
                    <a:ext uri="{FF2B5EF4-FFF2-40B4-BE49-F238E27FC236}">
                      <a16:creationId xmlns:a16="http://schemas.microsoft.com/office/drawing/2014/main" xmlns="" id="{F33B6497-77AA-4E90-BCC7-FBEC6CE92E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547664" y="2060848"/>
                  <a:ext cx="0" cy="136815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>
                  <a:extLst>
                    <a:ext uri="{FF2B5EF4-FFF2-40B4-BE49-F238E27FC236}">
                      <a16:creationId xmlns:a16="http://schemas.microsoft.com/office/drawing/2014/main" xmlns="" id="{DBA36CB5-7E05-4EDD-8C79-9648F8810E6F}"/>
                    </a:ext>
                  </a:extLst>
                </p:cNvPr>
                <p:cNvCxnSpPr/>
                <p:nvPr/>
              </p:nvCxnSpPr>
              <p:spPr>
                <a:xfrm>
                  <a:off x="1547664" y="3429000"/>
                  <a:ext cx="5616624" cy="0"/>
                </a:xfrm>
                <a:prstGeom prst="line">
                  <a:avLst/>
                </a:prstGeom>
                <a:ln>
                  <a:tailEnd type="arrow"/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>
                  <a:extLst>
                    <a:ext uri="{FF2B5EF4-FFF2-40B4-BE49-F238E27FC236}">
                      <a16:creationId xmlns:a16="http://schemas.microsoft.com/office/drawing/2014/main" xmlns="" id="{DBA36CB5-7E05-4EDD-8C79-9648F8810E6F}"/>
                    </a:ext>
                  </a:extLst>
                </p:cNvPr>
                <p:cNvCxnSpPr/>
                <p:nvPr/>
              </p:nvCxnSpPr>
              <p:spPr>
                <a:xfrm>
                  <a:off x="1553979" y="3429000"/>
                  <a:ext cx="5616624" cy="0"/>
                </a:xfrm>
                <a:prstGeom prst="line">
                  <a:avLst/>
                </a:prstGeom>
                <a:ln>
                  <a:tailEnd type="arrow"/>
                </a:ln>
              </p:spPr>
              <p:style>
                <a:lnRef idx="1">
                  <a:schemeClr val="accent5"/>
                </a:lnRef>
                <a:fillRef idx="0">
                  <a:schemeClr val="accent5"/>
                </a:fillRef>
                <a:effectRef idx="0">
                  <a:schemeClr val="accent5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1622561" y="2963679"/>
                <a:ext cx="307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Y</a:t>
                </a:r>
              </a:p>
            </p:txBody>
          </p:sp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7245501" y="4278079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X</a:t>
                </a:r>
              </a:p>
            </p:txBody>
          </p:sp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1628876" y="2963679"/>
                <a:ext cx="307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Y</a:t>
                </a:r>
              </a:p>
            </p:txBody>
          </p:sp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>
                <a:off x="7251816" y="4278079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X</a:t>
                </a:r>
              </a:p>
            </p:txBody>
          </p:sp>
        </p:grp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xmlns="" id="{F33B6497-77AA-4E90-BCC7-FBEC6CE92E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22562" y="3061336"/>
              <a:ext cx="0" cy="1368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xmlns="" id="{DBA36CB5-7E05-4EDD-8C79-9648F8810E6F}"/>
                </a:ext>
              </a:extLst>
            </p:cNvPr>
            <p:cNvCxnSpPr/>
            <p:nvPr/>
          </p:nvCxnSpPr>
          <p:spPr>
            <a:xfrm>
              <a:off x="1628877" y="4429488"/>
              <a:ext cx="5616624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1622561" y="2963679"/>
              <a:ext cx="307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Y</a:t>
              </a: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 flipV="1">
            <a:off x="7492748" y="271763"/>
            <a:ext cx="346363" cy="1193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V="1">
            <a:off x="10357567" y="3070619"/>
            <a:ext cx="346363" cy="1193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 rot="20148639">
            <a:off x="10401065" y="3072278"/>
            <a:ext cx="732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2</a:t>
            </a:r>
            <a:r>
              <a:rPr lang="es-AR" dirty="0" smtClean="0"/>
              <a:t>cm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544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xmlns="" id="{0B94C9D9-67A2-4DD2-A296-1B45FCEA7F5F}"/>
                  </a:ext>
                </a:extLst>
              </p:cNvPr>
              <p:cNvSpPr txBox="1"/>
              <p:nvPr/>
            </p:nvSpPr>
            <p:spPr>
              <a:xfrm>
                <a:off x="451058" y="362250"/>
                <a:ext cx="6297468" cy="7771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141 ) Datos:  </a:t>
                </a:r>
              </a:p>
              <a:p>
                <a:r>
                  <a:rPr lang="es-AR" sz="1600" dirty="0" smtClean="0"/>
                  <a:t>	  lado a= 40cm   	</a:t>
                </a:r>
              </a:p>
              <a:p>
                <a:r>
                  <a:rPr lang="es-AR" sz="1600" dirty="0"/>
                  <a:t> </a:t>
                </a:r>
                <a:r>
                  <a:rPr lang="es-AR" sz="1600" dirty="0" smtClean="0"/>
                  <a:t>   	 Espesor constante</a:t>
                </a:r>
              </a:p>
              <a:p>
                <a:r>
                  <a:rPr lang="es-AR" sz="1600" dirty="0" smtClean="0"/>
                  <a:t>                     </a:t>
                </a:r>
                <a:r>
                  <a:rPr lang="el-GR" sz="1600" dirty="0" smtClean="0"/>
                  <a:t>δ </a:t>
                </a:r>
                <a:r>
                  <a:rPr lang="es-AR" sz="1600" dirty="0" smtClean="0"/>
                  <a:t>*V=m	</a:t>
                </a:r>
              </a:p>
              <a:p>
                <a:r>
                  <a:rPr lang="es-AR" sz="1600" dirty="0"/>
                  <a:t>	</a:t>
                </a:r>
                <a:r>
                  <a:rPr lang="es-AR" sz="1600" dirty="0" smtClean="0"/>
                  <a:t> V= e*A	</a:t>
                </a:r>
              </a:p>
              <a:p>
                <a:r>
                  <a:rPr lang="es-AR" sz="1600" dirty="0" smtClean="0"/>
                  <a:t>	  </a:t>
                </a:r>
              </a:p>
              <a:p>
                <a:r>
                  <a:rPr lang="pt-BR" sz="2800" dirty="0"/>
                  <a:t>Z</a:t>
                </a:r>
                <a:r>
                  <a:rPr lang="pt-BR" sz="1600" dirty="0" smtClean="0"/>
                  <a:t>CM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240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pt-BR" sz="2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sz="240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 dirty="0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s-AR" sz="24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lang="es-AR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AR" sz="2400" i="1" dirty="0">
                                    <a:latin typeface="Cambria Math" panose="02040503050406030204" pitchFamily="18" charset="0"/>
                                  </a:rPr>
                                  <m:t>𝑀𝑖</m:t>
                                </m:r>
                                <m:r>
                                  <a:rPr lang="es-AR" sz="2400" i="1" dirty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s-AR" sz="2400" i="1" dirty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</m:num>
                              <m:den>
                                <m:r>
                                  <a:rPr lang="es-AR" sz="2400" i="1" dirty="0">
                                    <a:latin typeface="Cambria Math" panose="02040503050406030204" pitchFamily="18" charset="0"/>
                                  </a:rPr>
                                  <m:t>𝑀𝑇</m:t>
                                </m:r>
                              </m:den>
                            </m:f>
                          </m:e>
                        </m:d>
                        <m:r>
                          <a:rPr lang="es-AR" sz="2400" b="0" i="1" dirty="0" smtClean="0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nary>
                    <m:nary>
                      <m:naryPr>
                        <m:chr m:val="∑"/>
                        <m:ctrlPr>
                          <a:rPr lang="pt-BR" sz="2400" i="1" dirty="0">
                            <a:latin typeface="Cambria Math"/>
                          </a:rPr>
                        </m:ctrlPr>
                      </m:naryPr>
                      <m:sub>
                        <m:r>
                          <a:rPr lang="pt-BR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sz="24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400" i="1" dirty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s-AR" sz="2400" i="1" dirty="0">
                            <a:latin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ctrlPr>
                              <a:rPr lang="es-AR" sz="2400" i="1" dirty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4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s-AR" sz="2400" b="0" i="0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l-GR" sz="2400" dirty="0"/>
                                  <m:t>δ</m:t>
                                </m:r>
                                <m:r>
                                  <a:rPr lang="es-AR" sz="2400" b="0" i="1" dirty="0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s-AR" sz="2400" b="0" i="1" dirty="0" smtClean="0">
                                    <a:latin typeface="Cambria Math" panose="02040503050406030204" pitchFamily="18" charset="0"/>
                                  </a:rPr>
                                  <m:t>𝑉𝑖</m:t>
                                </m:r>
                                <m:r>
                                  <a:rPr lang="es-AR" sz="2400" b="0" i="1" dirty="0" smtClean="0">
                                    <a:latin typeface="Cambria Math" panose="02040503050406030204" pitchFamily="18" charset="0"/>
                                  </a:rPr>
                                  <m:t>)∗</m:t>
                                </m:r>
                                <m:r>
                                  <a:rPr lang="es-AR" sz="2400" i="1" dirty="0">
                                    <a:latin typeface="Cambria Math" panose="02040503050406030204" pitchFamily="18" charset="0"/>
                                  </a:rPr>
                                  <m:t>𝑑𝑖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l-GR" sz="2400" dirty="0"/>
                                  <m:t>δ</m:t>
                                </m:r>
                                <m:r>
                                  <a:rPr lang="es-AR" sz="2400" b="0" i="1" dirty="0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s-AR" sz="2400" b="0" i="1" dirty="0" smtClean="0">
                                    <a:latin typeface="Cambria Math" panose="02040503050406030204" pitchFamily="18" charset="0"/>
                                  </a:rPr>
                                  <m:t>𝑉𝑡</m:t>
                                </m:r>
                              </m:den>
                            </m:f>
                          </m:e>
                        </m:d>
                        <m:r>
                          <a:rPr lang="es-AR" sz="2400" i="1" dirty="0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nary>
                  </m:oMath>
                </a14:m>
                <a:endParaRPr lang="es-AR" sz="2400" dirty="0" smtClean="0"/>
              </a:p>
              <a:p>
                <a:r>
                  <a:rPr lang="es-AR" sz="1600" dirty="0"/>
                  <a:t>	 </a:t>
                </a:r>
                <a:endParaRPr lang="es-AR" sz="1600" dirty="0" smtClean="0"/>
              </a:p>
              <a:p>
                <a:r>
                  <a:rPr lang="es-AR" sz="1600" dirty="0" smtClean="0"/>
                  <a:t>Por ser un cuadrado, el centro de masa se calcula:</a:t>
                </a:r>
              </a:p>
              <a:p>
                <a:endParaRPr lang="es-AR" sz="1600" dirty="0" smtClean="0"/>
              </a:p>
              <a:p>
                <a:r>
                  <a:rPr lang="es-AR" sz="1600" b="1" dirty="0" smtClean="0"/>
                  <a:t>Elijo X-Y para el plano</a:t>
                </a:r>
              </a:p>
              <a:p>
                <a:r>
                  <a:rPr lang="es-AR" sz="2400" dirty="0" smtClean="0"/>
                  <a:t>X</a:t>
                </a:r>
                <a:r>
                  <a:rPr lang="es-AR" sz="1600" dirty="0" smtClean="0"/>
                  <a:t>CM= lado/2= </a:t>
                </a:r>
                <a:r>
                  <a:rPr lang="es-AR" sz="2000" dirty="0"/>
                  <a:t>20cm</a:t>
                </a:r>
              </a:p>
              <a:p>
                <a:r>
                  <a:rPr lang="es-AR" sz="2400" dirty="0" smtClean="0"/>
                  <a:t>Y</a:t>
                </a:r>
                <a:r>
                  <a:rPr lang="es-AR" sz="1600" dirty="0" smtClean="0"/>
                  <a:t>CM= lado/2</a:t>
                </a:r>
                <a:r>
                  <a:rPr lang="es-AR" sz="1600" dirty="0"/>
                  <a:t>= </a:t>
                </a:r>
                <a:r>
                  <a:rPr lang="es-AR" sz="2000" dirty="0" smtClean="0"/>
                  <a:t>20cm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00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pt-BR" sz="20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sz="20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000" i="1" dirty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s-AR" sz="2000" i="1" dirty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s-AR" sz="2000" dirty="0"/>
              </a:p>
              <a:p>
                <a:endParaRPr lang="es-AR" sz="1600" dirty="0" smtClean="0"/>
              </a:p>
              <a:p>
                <a:r>
                  <a:rPr lang="es-AR" sz="1600" b="1" dirty="0" smtClean="0"/>
                  <a:t>Elijo Z, hay cuatro caras que tienen altura de las 5 que tiene la caja</a:t>
                </a:r>
              </a:p>
              <a:p>
                <a:endParaRPr lang="es-AR" sz="1600" b="1" dirty="0" smtClean="0"/>
              </a:p>
              <a:p>
                <a:r>
                  <a:rPr lang="es-AR" sz="2400" dirty="0" smtClean="0"/>
                  <a:t>Z</a:t>
                </a:r>
                <a:r>
                  <a:rPr lang="es-AR" sz="1600" dirty="0" smtClean="0"/>
                  <a:t>CM=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pt-BR" sz="2000" i="1" dirty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pt-BR" sz="20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2000" i="1" dirty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pt-BR" sz="2000" i="1" dirty="0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r>
                              <a:rPr lang="es-AR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  <m:r>
                          <a:rPr lang="es-AR" sz="2000" i="1" dirty="0">
                            <a:latin typeface="Cambria Math" panose="02040503050406030204" pitchFamily="18" charset="0"/>
                          </a:rPr>
                          <m:t>𝑀𝑖</m:t>
                        </m:r>
                        <m:r>
                          <a:rPr lang="es-AR" sz="2000" i="1" dirty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𝐴𝐿𝑡𝑢𝑟𝑎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𝑚𝑒𝑑𝑖𝑎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𝑙𝑎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𝑐𝑎𝑟𝑎</m:t>
                        </m:r>
                      </m:num>
                      <m:den>
                        <m:r>
                          <a:rPr lang="es-AR" sz="2000" i="1" dirty="0">
                            <a:latin typeface="Cambria Math" panose="02040503050406030204" pitchFamily="18" charset="0"/>
                          </a:rPr>
                          <m:t>𝑀𝑇</m:t>
                        </m:r>
                      </m:den>
                    </m:f>
                    <m:r>
                      <a:rPr lang="es-AR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4(40∗40)</m:t>
                        </m:r>
                        <m:r>
                          <a:rPr lang="es-AR" sz="2000" i="1" dirty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num>
                      <m:den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5∗</m:t>
                        </m:r>
                        <m:r>
                          <a:rPr lang="es-AR" sz="2000" i="1" dirty="0">
                            <a:latin typeface="Cambria Math" panose="02040503050406030204" pitchFamily="18" charset="0"/>
                          </a:rPr>
                          <m:t>(40∗40)</m:t>
                        </m:r>
                      </m:den>
                    </m:f>
                  </m:oMath>
                </a14:m>
                <a:r>
                  <a:rPr lang="es-AR" sz="2000" dirty="0" smtClean="0"/>
                  <a:t>= 16cm</a:t>
                </a:r>
                <a:endParaRPr lang="es-AR" sz="2000" dirty="0"/>
              </a:p>
              <a:p>
                <a:endParaRPr lang="en-US" sz="3600" dirty="0" smtClean="0"/>
              </a:p>
              <a:p>
                <a:r>
                  <a:rPr lang="en-US" sz="3600" dirty="0" err="1" smtClean="0"/>
                  <a:t>r</a:t>
                </a:r>
                <a:r>
                  <a:rPr lang="en-US" sz="1600" dirty="0" err="1" smtClean="0"/>
                  <a:t>CM</a:t>
                </a:r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s-A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</m:t>
                    </m:r>
                    <m:r>
                      <a:rPr lang="es-A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</m:t>
                    </m:r>
                    <m:r>
                      <a:rPr lang="es-A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</m:t>
                    </m:r>
                    <m:r>
                      <a:rPr lang="es-A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;1</m:t>
                    </m:r>
                    <m:r>
                      <a:rPr lang="es-A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s-A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cm</a:t>
                </a:r>
              </a:p>
              <a:p>
                <a:endParaRPr lang="es-AR" sz="1600" dirty="0" smtClean="0"/>
              </a:p>
              <a:p>
                <a:endParaRPr lang="es-AR" sz="1600" dirty="0"/>
              </a:p>
              <a:p>
                <a:endParaRPr lang="es-AR" sz="1600" dirty="0" smtClean="0"/>
              </a:p>
              <a:p>
                <a:endParaRPr lang="es-AR" sz="1600" dirty="0"/>
              </a:p>
              <a:p>
                <a:endParaRPr lang="es-AR" sz="1600" dirty="0" smtClean="0"/>
              </a:p>
              <a:p>
                <a:endParaRPr lang="es-AR" sz="16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B94C9D9-67A2-4DD2-A296-1B45FCEA7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58" y="362250"/>
                <a:ext cx="6297468" cy="7771743"/>
              </a:xfrm>
              <a:prstGeom prst="rect">
                <a:avLst/>
              </a:prstGeom>
              <a:blipFill>
                <a:blip r:embed="rId2"/>
                <a:stretch>
                  <a:fillRect l="-3001" t="-23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9655" y="693837"/>
            <a:ext cx="2371725" cy="1914525"/>
          </a:xfrm>
          <a:prstGeom prst="rect">
            <a:avLst/>
          </a:prstGeom>
        </p:spPr>
      </p:pic>
      <p:grpSp>
        <p:nvGrpSpPr>
          <p:cNvPr id="29" name="Grupo 28"/>
          <p:cNvGrpSpPr/>
          <p:nvPr/>
        </p:nvGrpSpPr>
        <p:grpSpPr>
          <a:xfrm>
            <a:off x="7001989" y="2789833"/>
            <a:ext cx="5362258" cy="3828009"/>
            <a:chOff x="6530935" y="2706706"/>
            <a:chExt cx="5362258" cy="3828009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30935" y="3069647"/>
              <a:ext cx="4562475" cy="2990850"/>
            </a:xfrm>
            <a:prstGeom prst="rect">
              <a:avLst/>
            </a:prstGeom>
          </p:spPr>
        </p:pic>
        <p:cxnSp>
          <p:nvCxnSpPr>
            <p:cNvPr id="7" name="Conector recto de flecha 6"/>
            <p:cNvCxnSpPr/>
            <p:nvPr/>
          </p:nvCxnSpPr>
          <p:spPr>
            <a:xfrm flipH="1" flipV="1">
              <a:off x="8382000" y="2798618"/>
              <a:ext cx="13856" cy="22860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7333392" y="6052417"/>
              <a:ext cx="546320" cy="482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Y</a:t>
              </a:r>
            </a:p>
          </p:txBody>
        </p:sp>
        <p:cxnSp>
          <p:nvCxnSpPr>
            <p:cNvPr id="15" name="Conector recto de flecha 14"/>
            <p:cNvCxnSpPr/>
            <p:nvPr/>
          </p:nvCxnSpPr>
          <p:spPr>
            <a:xfrm>
              <a:off x="8382000" y="5056912"/>
              <a:ext cx="3338944" cy="415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11346873" y="4801908"/>
              <a:ext cx="546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X</a:t>
              </a:r>
              <a:endParaRPr lang="es-AR" dirty="0"/>
            </a:p>
          </p:txBody>
        </p:sp>
        <p:cxnSp>
          <p:nvCxnSpPr>
            <p:cNvPr id="18" name="Conector recto de flecha 17"/>
            <p:cNvCxnSpPr/>
            <p:nvPr/>
          </p:nvCxnSpPr>
          <p:spPr>
            <a:xfrm flipH="1">
              <a:off x="7301347" y="5063838"/>
              <a:ext cx="1094509" cy="10565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>
              <a:off x="8395856" y="2706706"/>
              <a:ext cx="546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/>
                <a:t>Z</a:t>
              </a:r>
            </a:p>
          </p:txBody>
        </p:sp>
      </p:grpSp>
      <p:cxnSp>
        <p:nvCxnSpPr>
          <p:cNvPr id="22" name="Conector recto 21"/>
          <p:cNvCxnSpPr/>
          <p:nvPr/>
        </p:nvCxnSpPr>
        <p:spPr>
          <a:xfrm flipV="1">
            <a:off x="4612384" y="4955402"/>
            <a:ext cx="651904" cy="2285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V="1">
            <a:off x="4938336" y="5283763"/>
            <a:ext cx="651904" cy="2285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9541913" y="3152774"/>
            <a:ext cx="235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ym typeface="Wingdings" panose="05000000000000000000" pitchFamily="2" charset="2"/>
              </a:rPr>
              <a:t> Esta tapa no está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1526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5140645" y="611310"/>
            <a:ext cx="6581775" cy="2457450"/>
            <a:chOff x="5146530" y="652873"/>
            <a:chExt cx="6581775" cy="2457450"/>
          </a:xfrm>
        </p:grpSpPr>
        <p:grpSp>
          <p:nvGrpSpPr>
            <p:cNvPr id="9" name="Grupo 8"/>
            <p:cNvGrpSpPr/>
            <p:nvPr/>
          </p:nvGrpSpPr>
          <p:grpSpPr>
            <a:xfrm>
              <a:off x="5146530" y="652873"/>
              <a:ext cx="6581775" cy="2457450"/>
              <a:chOff x="5146530" y="652873"/>
              <a:chExt cx="6581775" cy="2457450"/>
            </a:xfrm>
          </p:grpSpPr>
          <p:pic>
            <p:nvPicPr>
              <p:cNvPr id="7" name="Imagen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146530" y="652873"/>
                <a:ext cx="6581775" cy="2457450"/>
              </a:xfrm>
              <a:prstGeom prst="rect">
                <a:avLst/>
              </a:prstGeom>
            </p:spPr>
          </p:pic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xmlns="" id="{DA255A76-44BF-4753-80A1-CB0759597ADD}"/>
                  </a:ext>
                </a:extLst>
              </p:cNvPr>
              <p:cNvSpPr txBox="1"/>
              <p:nvPr/>
            </p:nvSpPr>
            <p:spPr>
              <a:xfrm flipH="1" flipV="1">
                <a:off x="10557163" y="2625413"/>
                <a:ext cx="2632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/>
                  <a:t>X</a:t>
                </a:r>
              </a:p>
            </p:txBody>
          </p:sp>
        </p:grp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xmlns="" id="{DA255A76-44BF-4753-80A1-CB0759597ADD}"/>
                </a:ext>
              </a:extLst>
            </p:cNvPr>
            <p:cNvSpPr txBox="1"/>
            <p:nvPr/>
          </p:nvSpPr>
          <p:spPr>
            <a:xfrm rot="10800000" flipH="1" flipV="1">
              <a:off x="6123710" y="2056980"/>
              <a:ext cx="4433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/>
                <a:t>Y</a:t>
              </a:r>
              <a:endParaRPr lang="es-A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xmlns="" id="{0B94C9D9-67A2-4DD2-A296-1B45FCEA7F5F}"/>
                  </a:ext>
                </a:extLst>
              </p:cNvPr>
              <p:cNvSpPr txBox="1"/>
              <p:nvPr/>
            </p:nvSpPr>
            <p:spPr>
              <a:xfrm>
                <a:off x="299265" y="342459"/>
                <a:ext cx="7432179" cy="6617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142 ) Datos:  </a:t>
                </a:r>
              </a:p>
              <a:p>
                <a:r>
                  <a:rPr lang="es-AR" sz="1600" dirty="0" smtClean="0"/>
                  <a:t>	</a:t>
                </a:r>
              </a:p>
              <a:p>
                <a:endParaRPr lang="es-AR" sz="1600" dirty="0"/>
              </a:p>
              <a:p>
                <a:r>
                  <a:rPr lang="es-AR" sz="1600" dirty="0" smtClean="0"/>
                  <a:t> </a:t>
                </a:r>
                <a:r>
                  <a:rPr lang="es-AR" sz="2400" dirty="0" smtClean="0"/>
                  <a:t>P</a:t>
                </a:r>
                <a:r>
                  <a:rPr lang="es-AR" sz="1600" dirty="0" smtClean="0"/>
                  <a:t>A  +</a:t>
                </a:r>
                <a:r>
                  <a:rPr lang="es-AR" sz="2400" dirty="0" smtClean="0"/>
                  <a:t>P</a:t>
                </a:r>
                <a:r>
                  <a:rPr lang="es-AR" sz="1600" dirty="0" smtClean="0"/>
                  <a:t>B = </a:t>
                </a:r>
                <a:r>
                  <a:rPr lang="es-AR" sz="2400" dirty="0" err="1" smtClean="0"/>
                  <a:t>P</a:t>
                </a:r>
                <a:r>
                  <a:rPr lang="es-AR" sz="1600" dirty="0" err="1" smtClean="0"/>
                  <a:t>sistema</a:t>
                </a:r>
                <a:r>
                  <a:rPr lang="es-AR" sz="1600" dirty="0" smtClean="0"/>
                  <a:t>	</a:t>
                </a:r>
              </a:p>
              <a:p>
                <a:r>
                  <a:rPr lang="es-AR" sz="1600" dirty="0" smtClean="0"/>
                  <a:t>	  </a:t>
                </a:r>
              </a:p>
              <a:p>
                <a:r>
                  <a:rPr lang="pt-BR" sz="2800" dirty="0" smtClean="0"/>
                  <a:t>M</a:t>
                </a:r>
                <a:r>
                  <a:rPr lang="pt-BR" sz="1600" dirty="0" smtClean="0"/>
                  <a:t>T *</a:t>
                </a:r>
                <a:r>
                  <a:rPr lang="pt-BR" sz="2400" dirty="0" smtClean="0"/>
                  <a:t> V</a:t>
                </a:r>
                <a:r>
                  <a:rPr lang="pt-BR" sz="1400" dirty="0" smtClean="0"/>
                  <a:t>S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4000" dirty="0"/>
                  <a:t> </a:t>
                </a:r>
                <a:r>
                  <a:rPr lang="pt-BR" sz="2800" dirty="0" smtClean="0">
                    <a:solidFill>
                      <a:prstClr val="black"/>
                    </a:solidFill>
                  </a:rPr>
                  <a:t>M</a:t>
                </a:r>
                <a:r>
                  <a:rPr lang="pt-BR" sz="1600" dirty="0">
                    <a:solidFill>
                      <a:prstClr val="black"/>
                    </a:solidFill>
                  </a:rPr>
                  <a:t>A</a:t>
                </a:r>
                <a:r>
                  <a:rPr lang="pt-BR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pt-BR" sz="1600" dirty="0">
                    <a:solidFill>
                      <a:prstClr val="black"/>
                    </a:solidFill>
                  </a:rPr>
                  <a:t>*</a:t>
                </a:r>
                <a:r>
                  <a:rPr lang="pt-BR" sz="2400" dirty="0">
                    <a:solidFill>
                      <a:prstClr val="black"/>
                    </a:solidFill>
                  </a:rPr>
                  <a:t> </a:t>
                </a:r>
                <a:r>
                  <a:rPr lang="pt-BR" sz="2400" dirty="0" smtClean="0">
                    <a:solidFill>
                      <a:prstClr val="black"/>
                    </a:solidFill>
                  </a:rPr>
                  <a:t>V</a:t>
                </a:r>
                <a:r>
                  <a:rPr lang="pt-BR" sz="1400" dirty="0" smtClean="0">
                    <a:solidFill>
                      <a:prstClr val="black"/>
                    </a:solidFill>
                  </a:rPr>
                  <a:t>A </a:t>
                </a:r>
                <a:r>
                  <a:rPr lang="pt-BR" sz="2000" dirty="0" smtClean="0"/>
                  <a:t>+ </a:t>
                </a:r>
                <a:r>
                  <a:rPr lang="pt-BR" sz="2800" dirty="0" smtClean="0">
                    <a:solidFill>
                      <a:prstClr val="black"/>
                    </a:solidFill>
                  </a:rPr>
                  <a:t>M</a:t>
                </a:r>
                <a:r>
                  <a:rPr lang="pt-BR" sz="1600" dirty="0">
                    <a:solidFill>
                      <a:prstClr val="black"/>
                    </a:solidFill>
                  </a:rPr>
                  <a:t>B</a:t>
                </a:r>
                <a:r>
                  <a:rPr lang="pt-BR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pt-BR" sz="1600" dirty="0">
                    <a:solidFill>
                      <a:prstClr val="black"/>
                    </a:solidFill>
                  </a:rPr>
                  <a:t>*</a:t>
                </a:r>
                <a:r>
                  <a:rPr lang="pt-BR" sz="2400" dirty="0">
                    <a:solidFill>
                      <a:prstClr val="black"/>
                    </a:solidFill>
                  </a:rPr>
                  <a:t> </a:t>
                </a:r>
                <a:r>
                  <a:rPr lang="pt-BR" sz="2400" dirty="0" smtClean="0">
                    <a:solidFill>
                      <a:prstClr val="black"/>
                    </a:solidFill>
                  </a:rPr>
                  <a:t>V</a:t>
                </a:r>
                <a:r>
                  <a:rPr lang="pt-BR" sz="1400" dirty="0" smtClean="0">
                    <a:solidFill>
                      <a:prstClr val="black"/>
                    </a:solidFill>
                  </a:rPr>
                  <a:t>B </a:t>
                </a:r>
                <a:endParaRPr lang="es-AR" sz="2400" dirty="0" smtClean="0"/>
              </a:p>
              <a:p>
                <a:endParaRPr lang="es-AR" sz="1600" dirty="0" smtClean="0"/>
              </a:p>
              <a:p>
                <a:endParaRPr lang="es-AR" sz="1600" dirty="0"/>
              </a:p>
              <a:p>
                <a:r>
                  <a:rPr lang="pt-BR" sz="2400" dirty="0" smtClean="0">
                    <a:solidFill>
                      <a:prstClr val="black"/>
                    </a:solidFill>
                  </a:rPr>
                  <a:t>V</a:t>
                </a:r>
                <a:r>
                  <a:rPr lang="pt-BR" sz="1400" dirty="0" smtClean="0">
                    <a:solidFill>
                      <a:prstClr val="black"/>
                    </a:solidFill>
                  </a:rPr>
                  <a:t>S= </a:t>
                </a:r>
                <a:r>
                  <a:rPr lang="pt-BR" sz="2400" dirty="0" smtClean="0">
                    <a:solidFill>
                      <a:prstClr val="black"/>
                    </a:solidFill>
                  </a:rPr>
                  <a:t>V</a:t>
                </a:r>
                <a:r>
                  <a:rPr lang="pt-BR" sz="1400" dirty="0" smtClean="0">
                    <a:solidFill>
                      <a:prstClr val="black"/>
                    </a:solidFill>
                  </a:rPr>
                  <a:t>CM</a:t>
                </a:r>
                <a:endParaRPr lang="es-AR" sz="1600" dirty="0" smtClean="0"/>
              </a:p>
              <a:p>
                <a:endParaRPr lang="es-AR" sz="1600" dirty="0"/>
              </a:p>
              <a:p>
                <a:r>
                  <a:rPr lang="es-AR" sz="1600" dirty="0"/>
                  <a:t>	 </a:t>
                </a:r>
                <a:endParaRPr lang="es-AR" sz="1600" dirty="0" smtClean="0"/>
              </a:p>
              <a:p>
                <a:r>
                  <a:rPr lang="es-AR" sz="2400" dirty="0" smtClean="0"/>
                  <a:t>V</a:t>
                </a:r>
                <a:r>
                  <a:rPr lang="es-AR" sz="1600" dirty="0" smtClean="0"/>
                  <a:t>CM=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pt-BR" sz="2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2400" dirty="0">
                            <a:solidFill>
                              <a:prstClr val="black"/>
                            </a:solidFill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pt-BR" sz="1400" dirty="0">
                            <a:solidFill>
                              <a:prstClr val="black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pt-BR" sz="1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2000" dirty="0">
                            <a:solidFill>
                              <a:prstClr val="black"/>
                            </a:solidFill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pt-BR" sz="2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2400" dirty="0">
                            <a:solidFill>
                              <a:prstClr val="black"/>
                            </a:solidFill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pt-BR" sz="1400" dirty="0">
                            <a:solidFill>
                              <a:prstClr val="black"/>
                            </a:solidFill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T</m:t>
                        </m:r>
                      </m:den>
                    </m:f>
                    <m:r>
                      <a:rPr lang="es-AR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s-AR" sz="20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sz="2000" b="0" i="1" dirty="0" smtClean="0">
                                <a:latin typeface="Cambria Math" panose="02040503050406030204" pitchFamily="18" charset="0"/>
                              </a:rPr>
                              <m:t>105</m:t>
                            </m:r>
                            <m:r>
                              <a:rPr lang="es-AR" sz="2000" b="0" i="1" dirty="0" smtClean="0">
                                <a:latin typeface="Cambria Math" panose="02040503050406030204" pitchFamily="18" charset="0"/>
                              </a:rPr>
                              <m:t>𝑘𝑚</m:t>
                            </m:r>
                          </m:num>
                          <m:den>
                            <m:r>
                              <a:rPr lang="es-AR" sz="2000" b="0" i="1" dirty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∗2210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𝐾𝑔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s-AR" sz="20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sz="2000" b="0" i="1" dirty="0" smtClean="0">
                                <a:latin typeface="Cambria Math" panose="02040503050406030204" pitchFamily="18" charset="0"/>
                              </a:rPr>
                              <m:t>43,5</m:t>
                            </m:r>
                            <m:r>
                              <a:rPr lang="es-AR" sz="2000" b="0" i="1" dirty="0" smtClean="0">
                                <a:latin typeface="Cambria Math" panose="02040503050406030204" pitchFamily="18" charset="0"/>
                              </a:rPr>
                              <m:t>𝑘𝑚</m:t>
                            </m:r>
                          </m:num>
                          <m:den>
                            <m:r>
                              <a:rPr lang="es-AR" sz="2000" b="0" i="1" dirty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∗2080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d>
                          <m:dPr>
                            <m:ctrlPr>
                              <a:rPr lang="es-AR" sz="2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b="0" i="1" dirty="0" smtClean="0">
                                <a:latin typeface="Cambria Math" panose="02040503050406030204" pitchFamily="18" charset="0"/>
                              </a:rPr>
                              <m:t>221</m:t>
                            </m:r>
                            <m:r>
                              <a:rPr lang="es-AR" sz="2000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s-AR" sz="2000" b="0" i="1" dirty="0" smtClean="0">
                                <a:latin typeface="Cambria Math" panose="02040503050406030204" pitchFamily="18" charset="0"/>
                              </a:rPr>
                              <m:t>+2080</m:t>
                            </m:r>
                          </m:e>
                        </m:d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𝐾𝑔</m:t>
                        </m:r>
                      </m:den>
                    </m:f>
                  </m:oMath>
                </a14:m>
                <a:r>
                  <a:rPr lang="es-AR" sz="2000" dirty="0" smtClean="0"/>
                  <a:t>= 75,18km/h</a:t>
                </a:r>
                <a:endParaRPr lang="es-AR" sz="2000" dirty="0"/>
              </a:p>
              <a:p>
                <a:endParaRPr lang="en-US" sz="3600" dirty="0" smtClean="0"/>
              </a:p>
              <a:p>
                <a:r>
                  <a:rPr lang="en-US" sz="3600" dirty="0"/>
                  <a:t>V</a:t>
                </a:r>
                <a:r>
                  <a:rPr lang="en-US" sz="1600" dirty="0" smtClean="0"/>
                  <a:t>CM</a:t>
                </a:r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s-AR" sz="2400" dirty="0"/>
                      <m:t>75,18</m:t>
                    </m:r>
                    <m:r>
                      <m:rPr>
                        <m:nor/>
                      </m:rPr>
                      <a:rPr lang="es-AR" sz="2400" dirty="0"/>
                      <m:t>km</m:t>
                    </m:r>
                    <m:r>
                      <m:rPr>
                        <m:nor/>
                      </m:rPr>
                      <a:rPr lang="es-AR" sz="2400" dirty="0"/>
                      <m:t>/</m:t>
                    </m:r>
                    <m:r>
                      <m:rPr>
                        <m:nor/>
                      </m:rPr>
                      <a:rPr lang="es-AR" sz="2400" dirty="0"/>
                      <m:t>h</m:t>
                    </m:r>
                  </m:oMath>
                </a14:m>
                <a:endParaRPr lang="es-AR" sz="2400" dirty="0"/>
              </a:p>
              <a:p>
                <a:endParaRPr lang="es-AR" sz="1600" dirty="0" smtClean="0"/>
              </a:p>
              <a:p>
                <a:endParaRPr lang="es-AR" sz="1600" dirty="0"/>
              </a:p>
              <a:p>
                <a:endParaRPr lang="es-AR" sz="1600" dirty="0" smtClean="0"/>
              </a:p>
              <a:p>
                <a:endParaRPr lang="es-AR" sz="1600" dirty="0"/>
              </a:p>
              <a:p>
                <a:endParaRPr lang="es-AR" sz="1600" dirty="0" smtClean="0"/>
              </a:p>
              <a:p>
                <a:endParaRPr lang="es-AR" sz="160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B94C9D9-67A2-4DD2-A296-1B45FCEA7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65" y="342459"/>
                <a:ext cx="7432179" cy="6617068"/>
              </a:xfrm>
              <a:prstGeom prst="rect">
                <a:avLst/>
              </a:prstGeom>
              <a:blipFill>
                <a:blip r:embed="rId3"/>
                <a:stretch>
                  <a:fillRect l="-2461" t="-27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6567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785" y="1339561"/>
            <a:ext cx="1704975" cy="19621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xmlns="" id="{0B94C9D9-67A2-4DD2-A296-1B45FCEA7F5F}"/>
                  </a:ext>
                </a:extLst>
              </p:cNvPr>
              <p:cNvSpPr txBox="1"/>
              <p:nvPr/>
            </p:nvSpPr>
            <p:spPr>
              <a:xfrm>
                <a:off x="299265" y="342459"/>
                <a:ext cx="7432179" cy="7046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dirty="0" smtClean="0"/>
                  <a:t>143 ) </a:t>
                </a:r>
              </a:p>
              <a:p>
                <a:r>
                  <a:rPr lang="es-AR" sz="1600" dirty="0" smtClean="0"/>
                  <a:t>Datos:  </a:t>
                </a:r>
              </a:p>
              <a:p>
                <a:r>
                  <a:rPr lang="es-AR" sz="1600" dirty="0" smtClean="0"/>
                  <a:t>d= 5,6cm;  r= 2,8cm</a:t>
                </a:r>
              </a:p>
              <a:p>
                <a:r>
                  <a:rPr lang="es-AR" sz="1600" dirty="0"/>
                  <a:t>m</a:t>
                </a:r>
                <a:r>
                  <a:rPr lang="es-AR" sz="1600" dirty="0" smtClean="0"/>
                  <a:t>1=m2= 850 gr</a:t>
                </a:r>
              </a:p>
              <a:p>
                <a:r>
                  <a:rPr lang="es-AR" sz="1600" dirty="0" smtClean="0"/>
                  <a:t>	</a:t>
                </a:r>
              </a:p>
              <a:p>
                <a:r>
                  <a:rPr lang="es-AR" sz="1600" dirty="0" smtClean="0"/>
                  <a:t>a) En este caso como el problema tiene simetría en el eje X.</a:t>
                </a:r>
                <a:endParaRPr lang="es-AR" sz="1600" dirty="0"/>
              </a:p>
              <a:p>
                <a:r>
                  <a:rPr lang="es-AR" sz="1600" dirty="0" smtClean="0"/>
                  <a:t> </a:t>
                </a:r>
                <a:r>
                  <a:rPr lang="es-AR" sz="2400" dirty="0" smtClean="0"/>
                  <a:t>X</a:t>
                </a:r>
                <a:r>
                  <a:rPr lang="es-AR" sz="1600" dirty="0" smtClean="0"/>
                  <a:t>CM=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s-AR" sz="1600" b="0" i="0" dirty="0" smtClean="0">
                            <a:solidFill>
                              <a:prstClr val="black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pt-BR" sz="2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AR" sz="2400" b="0" i="0" dirty="0" smtClean="0">
                            <a:solidFill>
                              <a:prstClr val="black"/>
                            </a:solidFill>
                          </a:rPr>
                          <m:t>(−</m:t>
                        </m:r>
                        <m:r>
                          <m:rPr>
                            <m:nor/>
                          </m:rPr>
                          <a:rPr lang="es-AR" sz="2400" b="0" i="0" dirty="0" smtClean="0">
                            <a:solidFill>
                              <a:prstClr val="black"/>
                            </a:solidFill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s-AR" sz="2400" b="0" i="0" dirty="0" smtClean="0">
                            <a:solidFill>
                              <a:prstClr val="black"/>
                            </a:solidFill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pt-BR" sz="1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2000" dirty="0">
                            <a:solidFill>
                              <a:prstClr val="black"/>
                            </a:solidFill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s-AR" sz="1600" b="0" i="0" dirty="0" smtClean="0">
                            <a:solidFill>
                              <a:prstClr val="black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pt-BR" sz="2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AR" sz="2400" b="0" i="0" dirty="0" smtClean="0">
                            <a:solidFill>
                              <a:prstClr val="black"/>
                            </a:solidFill>
                          </a:rPr>
                          <m:t>r</m:t>
                        </m:r>
                      </m:num>
                      <m:den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T</m:t>
                        </m:r>
                      </m:den>
                    </m:f>
                    <m:r>
                      <a:rPr lang="es-AR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850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𝑔𝑟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∗(−2,8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)+850</m:t>
                        </m:r>
                        <m:r>
                          <a:rPr lang="es-AR" sz="2000" i="1" dirty="0">
                            <a:latin typeface="Cambria Math" panose="02040503050406030204" pitchFamily="18" charset="0"/>
                          </a:rPr>
                          <m:t>𝑔𝑟</m:t>
                        </m:r>
                        <m:r>
                          <a:rPr lang="es-AR" sz="2000" i="1" dirty="0">
                            <a:latin typeface="Cambria Math" panose="02040503050406030204" pitchFamily="18" charset="0"/>
                          </a:rPr>
                          <m:t>∗(2,8</m:t>
                        </m:r>
                        <m:r>
                          <a:rPr lang="es-AR" sz="2000" i="1" dirty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s-AR" sz="2000" i="1" dirty="0">
                            <a:latin typeface="Cambria Math" panose="02040503050406030204" pitchFamily="18" charset="0"/>
                          </a:rPr>
                          <m:t>)+</m:t>
                        </m:r>
                      </m:num>
                      <m:den>
                        <m:d>
                          <m:dPr>
                            <m:ctrlPr>
                              <a:rPr lang="es-AR" sz="2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b="0" i="1" dirty="0" smtClean="0">
                                <a:latin typeface="Cambria Math" panose="02040503050406030204" pitchFamily="18" charset="0"/>
                              </a:rPr>
                              <m:t>850+850</m:t>
                            </m:r>
                          </m:e>
                        </m:d>
                        <m:r>
                          <a:rPr lang="es-AR" sz="2000" b="0" i="1" dirty="0" smtClean="0">
                            <a:latin typeface="Cambria Math" panose="02040503050406030204" pitchFamily="18" charset="0"/>
                          </a:rPr>
                          <m:t>𝑔𝑟</m:t>
                        </m:r>
                      </m:den>
                    </m:f>
                  </m:oMath>
                </a14:m>
                <a:r>
                  <a:rPr lang="es-AR" sz="2000" dirty="0" smtClean="0"/>
                  <a:t>= 0</a:t>
                </a:r>
              </a:p>
              <a:p>
                <a:endParaRPr lang="es-AR" sz="1600" dirty="0"/>
              </a:p>
              <a:p>
                <a:pPr lvl="0"/>
                <a:r>
                  <a:rPr lang="es-AR" sz="2400" dirty="0" smtClean="0">
                    <a:solidFill>
                      <a:prstClr val="black"/>
                    </a:solidFill>
                  </a:rPr>
                  <a:t>Y</a:t>
                </a:r>
                <a:r>
                  <a:rPr lang="es-AR" sz="1600" dirty="0" smtClean="0">
                    <a:solidFill>
                      <a:prstClr val="black"/>
                    </a:solidFill>
                  </a:rPr>
                  <a:t>CM</a:t>
                </a:r>
                <a:r>
                  <a:rPr lang="es-AR" sz="1600" dirty="0">
                    <a:solidFill>
                      <a:prstClr val="black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s-AR" sz="1600" dirty="0">
                            <a:solidFill>
                              <a:prstClr val="black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pt-BR" sz="2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AR" sz="2400" b="0" i="0" dirty="0" smtClean="0">
                            <a:solidFill>
                              <a:prstClr val="black"/>
                            </a:solidFill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pt-BR" sz="1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2000" dirty="0">
                            <a:solidFill>
                              <a:prstClr val="black"/>
                            </a:solidFill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s-AR" sz="1600" dirty="0">
                            <a:solidFill>
                              <a:prstClr val="black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es-AR" sz="2400" dirty="0">
                            <a:solidFill>
                              <a:prstClr val="black"/>
                            </a:solidFill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T</m:t>
                        </m:r>
                      </m:den>
                    </m:f>
                    <m:r>
                      <a:rPr lang="es-AR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2000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850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𝑔𝑟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∗(</m:t>
                        </m:r>
                        <m:r>
                          <a:rPr lang="es-AR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)+850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𝑔𝑟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∗(</m:t>
                        </m:r>
                        <m:r>
                          <a:rPr lang="es-AR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s-AR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850+850</m:t>
                            </m:r>
                          </m:e>
                        </m:d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𝑔𝑟</m:t>
                        </m:r>
                      </m:den>
                    </m:f>
                  </m:oMath>
                </a14:m>
                <a:r>
                  <a:rPr lang="es-AR" sz="2000" dirty="0" smtClean="0">
                    <a:solidFill>
                      <a:prstClr val="black"/>
                    </a:solidFill>
                  </a:rPr>
                  <a:t>=  L</a:t>
                </a:r>
                <a:endParaRPr lang="es-AR" sz="20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sz="3600" dirty="0" err="1" smtClean="0">
                    <a:solidFill>
                      <a:prstClr val="black"/>
                    </a:solidFill>
                  </a:rPr>
                  <a:t>r</a:t>
                </a:r>
                <a:r>
                  <a:rPr lang="en-US" sz="1600" dirty="0" err="1" smtClean="0">
                    <a:solidFill>
                      <a:prstClr val="black"/>
                    </a:solidFill>
                  </a:rPr>
                  <a:t>CM</a:t>
                </a:r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 ;</m:t>
                    </m:r>
                    <m:r>
                      <a:rPr lang="es-AR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s-AR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24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cm</a:t>
                </a:r>
              </a:p>
              <a:p>
                <a:endParaRPr lang="es-AR" sz="1600" dirty="0" smtClean="0"/>
              </a:p>
              <a:p>
                <a:pPr lvl="0"/>
                <a:r>
                  <a:rPr lang="es-AR" sz="1600" dirty="0">
                    <a:solidFill>
                      <a:prstClr val="black"/>
                    </a:solidFill>
                  </a:rPr>
                  <a:t>b)  m1=816 gr; m2= 884 </a:t>
                </a:r>
                <a:r>
                  <a:rPr lang="es-AR" sz="1600" dirty="0" smtClean="0">
                    <a:solidFill>
                      <a:prstClr val="black"/>
                    </a:solidFill>
                  </a:rPr>
                  <a:t>gr, con la polea detenida</a:t>
                </a:r>
              </a:p>
              <a:p>
                <a:pPr lvl="0"/>
                <a:endParaRPr lang="es-AR" sz="1600" dirty="0">
                  <a:solidFill>
                    <a:prstClr val="black"/>
                  </a:solidFill>
                </a:endParaRPr>
              </a:p>
              <a:p>
                <a:r>
                  <a:rPr lang="es-AR" sz="2400" dirty="0" smtClean="0">
                    <a:solidFill>
                      <a:prstClr val="black"/>
                    </a:solidFill>
                  </a:rPr>
                  <a:t>X</a:t>
                </a:r>
                <a:r>
                  <a:rPr lang="es-AR" sz="1600" dirty="0" smtClean="0">
                    <a:solidFill>
                      <a:prstClr val="black"/>
                    </a:solidFill>
                  </a:rPr>
                  <a:t>CM</a:t>
                </a:r>
                <a:r>
                  <a:rPr lang="es-AR" sz="1600" dirty="0">
                    <a:solidFill>
                      <a:prstClr val="black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s-AR" sz="1600" dirty="0">
                            <a:solidFill>
                              <a:prstClr val="black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pt-BR" sz="2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AR" sz="2400" dirty="0">
                            <a:solidFill>
                              <a:prstClr val="black"/>
                            </a:solidFill>
                          </a:rPr>
                          <m:t>(−</m:t>
                        </m:r>
                        <m:r>
                          <m:rPr>
                            <m:nor/>
                          </m:rPr>
                          <a:rPr lang="es-AR" sz="2400" dirty="0">
                            <a:solidFill>
                              <a:prstClr val="black"/>
                            </a:solidFill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s-AR" sz="2400" dirty="0">
                            <a:solidFill>
                              <a:prstClr val="black"/>
                            </a:solidFill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pt-BR" sz="1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2000" dirty="0">
                            <a:solidFill>
                              <a:prstClr val="black"/>
                            </a:solidFill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s-AR" sz="1600" dirty="0">
                            <a:solidFill>
                              <a:prstClr val="black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pt-BR" sz="2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AR" sz="2400" dirty="0">
                            <a:solidFill>
                              <a:prstClr val="black"/>
                            </a:solidFill>
                          </a:rPr>
                          <m:t>r</m:t>
                        </m:r>
                      </m:num>
                      <m:den>
                        <m:r>
                          <m:rPr>
                            <m:nor/>
                          </m:rPr>
                          <a:rPr lang="pt-BR" sz="2800" dirty="0">
                            <a:solidFill>
                              <a:prstClr val="black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pt-BR" sz="1600" dirty="0">
                            <a:solidFill>
                              <a:prstClr val="black"/>
                            </a:solidFill>
                          </a:rPr>
                          <m:t>T</m:t>
                        </m:r>
                      </m:den>
                    </m:f>
                    <m:r>
                      <a:rPr lang="es-AR" sz="2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2000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s-AR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𝑔𝑟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∗(−2,8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)+884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𝑔𝑟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∗(2,8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)+</m:t>
                        </m:r>
                      </m:num>
                      <m:den>
                        <m:d>
                          <m:dPr>
                            <m:ctrlPr>
                              <a:rPr lang="es-AR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AR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s-AR" sz="20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  <m:r>
                              <a:rPr lang="es-AR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+8</m:t>
                            </m:r>
                            <m:r>
                              <a:rPr lang="es-AR" sz="20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84</m:t>
                            </m:r>
                          </m:e>
                        </m:d>
                        <m:r>
                          <a:rPr lang="es-AR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𝑔𝑟</m:t>
                        </m:r>
                      </m:den>
                    </m:f>
                  </m:oMath>
                </a14:m>
                <a:r>
                  <a:rPr lang="es-AR" sz="2000" dirty="0" smtClean="0">
                    <a:solidFill>
                      <a:prstClr val="black"/>
                    </a:solidFill>
                  </a:rPr>
                  <a:t>=  0,112cm</a:t>
                </a:r>
                <a:endParaRPr lang="es-AR" sz="1600" dirty="0"/>
              </a:p>
              <a:p>
                <a:pPr lvl="0"/>
                <a:r>
                  <a:rPr lang="en-US" sz="3600" dirty="0">
                    <a:solidFill>
                      <a:prstClr val="black"/>
                    </a:solidFill>
                  </a:rPr>
                  <a:t>r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CM</a:t>
                </a:r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</m:t>
                    </m:r>
                    <m:r>
                      <a:rPr lang="es-AR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,112</m:t>
                    </m:r>
                    <m:r>
                      <a:rPr lang="es-AR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</m:t>
                    </m:r>
                    <m:r>
                      <a:rPr lang="es-AR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s-AR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240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cm</a:t>
                </a:r>
              </a:p>
              <a:p>
                <a:pPr lvl="0"/>
                <a:endParaRPr lang="es-AR" sz="16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es-AR" sz="1600" dirty="0" smtClean="0">
                    <a:solidFill>
                      <a:prstClr val="black"/>
                    </a:solidFill>
                  </a:rPr>
                  <a:t>c)  </a:t>
                </a:r>
                <a:r>
                  <a:rPr lang="es-AR" sz="1600" dirty="0">
                    <a:solidFill>
                      <a:prstClr val="black"/>
                    </a:solidFill>
                  </a:rPr>
                  <a:t>m1=816 gr; m2= 884 </a:t>
                </a:r>
                <a:r>
                  <a:rPr lang="es-AR" sz="1600" dirty="0" smtClean="0">
                    <a:solidFill>
                      <a:prstClr val="black"/>
                    </a:solidFill>
                  </a:rPr>
                  <a:t>gr, se libera la polea</a:t>
                </a:r>
                <a:endParaRPr lang="es-AR" sz="1600" dirty="0">
                  <a:solidFill>
                    <a:prstClr val="black"/>
                  </a:solidFill>
                </a:endParaRPr>
              </a:p>
              <a:p>
                <a:pPr lvl="0"/>
                <a:endParaRPr lang="es-AR" sz="24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s-AR" sz="1600" dirty="0"/>
              </a:p>
              <a:p>
                <a:endParaRPr lang="es-AR" sz="1600" dirty="0" smtClean="0"/>
              </a:p>
              <a:p>
                <a:endParaRPr lang="es-AR" sz="1600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0B94C9D9-67A2-4DD2-A296-1B45FCEA7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65" y="342459"/>
                <a:ext cx="7432179" cy="7046160"/>
              </a:xfrm>
              <a:prstGeom prst="rect">
                <a:avLst/>
              </a:prstGeom>
              <a:blipFill>
                <a:blip r:embed="rId3"/>
                <a:stretch>
                  <a:fillRect l="-2461" t="-26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de flecha 4"/>
          <p:cNvCxnSpPr/>
          <p:nvPr/>
        </p:nvCxnSpPr>
        <p:spPr>
          <a:xfrm flipH="1" flipV="1">
            <a:off x="9130147" y="623455"/>
            <a:ext cx="41884" cy="2382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7862454" y="1925783"/>
            <a:ext cx="27016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>
            <a:off x="10561962" y="1741117"/>
            <a:ext cx="5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X</a:t>
            </a:r>
            <a:endParaRPr lang="es-AR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>
            <a:off x="7523789" y="1741117"/>
            <a:ext cx="5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-X</a:t>
            </a:r>
            <a:endParaRPr lang="es-AR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 flipH="1">
            <a:off x="9070884" y="415636"/>
            <a:ext cx="26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Y</a:t>
            </a:r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8575668" y="1182605"/>
            <a:ext cx="11089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 flipH="1">
            <a:off x="8630014" y="847930"/>
            <a:ext cx="1166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d</a:t>
            </a:r>
            <a:r>
              <a:rPr lang="es-AR" dirty="0" smtClean="0"/>
              <a:t>= 5,6cm</a:t>
            </a:r>
            <a:endParaRPr lang="es-AR" dirty="0"/>
          </a:p>
        </p:txBody>
      </p:sp>
      <p:cxnSp>
        <p:nvCxnSpPr>
          <p:cNvPr id="21" name="Conector recto de flecha 20"/>
          <p:cNvCxnSpPr/>
          <p:nvPr/>
        </p:nvCxnSpPr>
        <p:spPr>
          <a:xfrm>
            <a:off x="10065760" y="1925783"/>
            <a:ext cx="0" cy="12607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DA255A76-44BF-4753-80A1-CB0759597ADD}"/>
              </a:ext>
            </a:extLst>
          </p:cNvPr>
          <p:cNvSpPr txBox="1"/>
          <p:nvPr/>
        </p:nvSpPr>
        <p:spPr>
          <a:xfrm flipH="1">
            <a:off x="10065760" y="2429080"/>
            <a:ext cx="1166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178527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419</Words>
  <Application>Microsoft Office PowerPoint</Application>
  <PresentationFormat>Personalizado</PresentationFormat>
  <Paragraphs>250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TGT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 Alberto Sebastian</dc:creator>
  <cp:lastModifiedBy>hugo</cp:lastModifiedBy>
  <cp:revision>56</cp:revision>
  <dcterms:created xsi:type="dcterms:W3CDTF">2020-05-03T17:18:22Z</dcterms:created>
  <dcterms:modified xsi:type="dcterms:W3CDTF">2020-05-05T16:00:16Z</dcterms:modified>
</cp:coreProperties>
</file>