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03"/>
  </p:notesMasterIdLst>
  <p:handoutMasterIdLst>
    <p:handoutMasterId r:id="rId104"/>
  </p:handoutMasterIdLst>
  <p:sldIdLst>
    <p:sldId id="256" r:id="rId2"/>
    <p:sldId id="506" r:id="rId3"/>
    <p:sldId id="492" r:id="rId4"/>
    <p:sldId id="493" r:id="rId5"/>
    <p:sldId id="494" r:id="rId6"/>
    <p:sldId id="495" r:id="rId7"/>
    <p:sldId id="496" r:id="rId8"/>
    <p:sldId id="497" r:id="rId9"/>
    <p:sldId id="498" r:id="rId10"/>
    <p:sldId id="499" r:id="rId11"/>
    <p:sldId id="500" r:id="rId12"/>
    <p:sldId id="501" r:id="rId13"/>
    <p:sldId id="502" r:id="rId14"/>
    <p:sldId id="503" r:id="rId15"/>
    <p:sldId id="504" r:id="rId16"/>
    <p:sldId id="505" r:id="rId17"/>
    <p:sldId id="491" r:id="rId18"/>
    <p:sldId id="311" r:id="rId19"/>
    <p:sldId id="381" r:id="rId20"/>
    <p:sldId id="382" r:id="rId21"/>
    <p:sldId id="358" r:id="rId22"/>
    <p:sldId id="321" r:id="rId23"/>
    <p:sldId id="390" r:id="rId24"/>
    <p:sldId id="359" r:id="rId25"/>
    <p:sldId id="312" r:id="rId26"/>
    <p:sldId id="378" r:id="rId27"/>
    <p:sldId id="383" r:id="rId28"/>
    <p:sldId id="377" r:id="rId29"/>
    <p:sldId id="360" r:id="rId30"/>
    <p:sldId id="363" r:id="rId31"/>
    <p:sldId id="364" r:id="rId32"/>
    <p:sldId id="263" r:id="rId33"/>
    <p:sldId id="365" r:id="rId34"/>
    <p:sldId id="393" r:id="rId35"/>
    <p:sldId id="394" r:id="rId36"/>
    <p:sldId id="395" r:id="rId37"/>
    <p:sldId id="396" r:id="rId38"/>
    <p:sldId id="397" r:id="rId39"/>
    <p:sldId id="398" r:id="rId40"/>
    <p:sldId id="262" r:id="rId41"/>
    <p:sldId id="265" r:id="rId42"/>
    <p:sldId id="286" r:id="rId43"/>
    <p:sldId id="419" r:id="rId44"/>
    <p:sldId id="387" r:id="rId45"/>
    <p:sldId id="297" r:id="rId46"/>
    <p:sldId id="314" r:id="rId47"/>
    <p:sldId id="423" r:id="rId48"/>
    <p:sldId id="422" r:id="rId49"/>
    <p:sldId id="420" r:id="rId50"/>
    <p:sldId id="424" r:id="rId51"/>
    <p:sldId id="425" r:id="rId52"/>
    <p:sldId id="426" r:id="rId53"/>
    <p:sldId id="427" r:id="rId54"/>
    <p:sldId id="428" r:id="rId55"/>
    <p:sldId id="429" r:id="rId56"/>
    <p:sldId id="430" r:id="rId57"/>
    <p:sldId id="431" r:id="rId58"/>
    <p:sldId id="432" r:id="rId59"/>
    <p:sldId id="433" r:id="rId60"/>
    <p:sldId id="434" r:id="rId61"/>
    <p:sldId id="435" r:id="rId62"/>
    <p:sldId id="436" r:id="rId63"/>
    <p:sldId id="437" r:id="rId64"/>
    <p:sldId id="438" r:id="rId65"/>
    <p:sldId id="439" r:id="rId66"/>
    <p:sldId id="440" r:id="rId67"/>
    <p:sldId id="441" r:id="rId68"/>
    <p:sldId id="442" r:id="rId69"/>
    <p:sldId id="444" r:id="rId70"/>
    <p:sldId id="445" r:id="rId71"/>
    <p:sldId id="446" r:id="rId72"/>
    <p:sldId id="447" r:id="rId73"/>
    <p:sldId id="448" r:id="rId74"/>
    <p:sldId id="449" r:id="rId75"/>
    <p:sldId id="450" r:id="rId76"/>
    <p:sldId id="451" r:id="rId77"/>
    <p:sldId id="452" r:id="rId78"/>
    <p:sldId id="453" r:id="rId79"/>
    <p:sldId id="454" r:id="rId80"/>
    <p:sldId id="455" r:id="rId81"/>
    <p:sldId id="456" r:id="rId82"/>
    <p:sldId id="457" r:id="rId83"/>
    <p:sldId id="458" r:id="rId84"/>
    <p:sldId id="459" r:id="rId85"/>
    <p:sldId id="460" r:id="rId86"/>
    <p:sldId id="461" r:id="rId87"/>
    <p:sldId id="462" r:id="rId88"/>
    <p:sldId id="463" r:id="rId89"/>
    <p:sldId id="464" r:id="rId90"/>
    <p:sldId id="465" r:id="rId91"/>
    <p:sldId id="466" r:id="rId92"/>
    <p:sldId id="467" r:id="rId93"/>
    <p:sldId id="468" r:id="rId94"/>
    <p:sldId id="469" r:id="rId95"/>
    <p:sldId id="470" r:id="rId96"/>
    <p:sldId id="471" r:id="rId97"/>
    <p:sldId id="472" r:id="rId98"/>
    <p:sldId id="473" r:id="rId99"/>
    <p:sldId id="474" r:id="rId100"/>
    <p:sldId id="475" r:id="rId101"/>
    <p:sldId id="476"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94FF"/>
    <a:srgbClr val="CC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7898" autoAdjust="0"/>
    <p:restoredTop sz="94622" autoAdjust="0"/>
  </p:normalViewPr>
  <p:slideViewPr>
    <p:cSldViewPr>
      <p:cViewPr varScale="1">
        <p:scale>
          <a:sx n="77" d="100"/>
          <a:sy n="77" d="100"/>
        </p:scale>
        <p:origin x="516" y="54"/>
      </p:cViewPr>
      <p:guideLst>
        <p:guide orient="horz" pos="2160"/>
        <p:guide pos="2880"/>
      </p:guideLst>
    </p:cSldViewPr>
  </p:slideViewPr>
  <p:outlineViewPr>
    <p:cViewPr>
      <p:scale>
        <a:sx n="33" d="100"/>
        <a:sy n="33" d="100"/>
      </p:scale>
      <p:origin x="0" y="17941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E7AC53-289C-4D3C-A3DE-25F88F715E10}" type="datetimeFigureOut">
              <a:rPr lang="es-AR" smtClean="0"/>
              <a:pPr/>
              <a:t>8/10/2020</a:t>
            </a:fld>
            <a:endParaRPr lang="es-AR"/>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753618C-D037-45FE-BDBF-8ED456E62AF6}" type="slidenum">
              <a:rPr lang="es-AR" smtClean="0"/>
              <a:pPr/>
              <a:t>‹Nº›</a:t>
            </a:fld>
            <a:endParaRPr lang="es-AR"/>
          </a:p>
        </p:txBody>
      </p:sp>
    </p:spTree>
    <p:extLst>
      <p:ext uri="{BB962C8B-B14F-4D97-AF65-F5344CB8AC3E}">
        <p14:creationId xmlns:p14="http://schemas.microsoft.com/office/powerpoint/2010/main" val="327773020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D7D666-7234-42FF-A6B9-1BA02DB3E15A}" type="datetimeFigureOut">
              <a:rPr lang="es-ES" smtClean="0"/>
              <a:pPr/>
              <a:t>08/10/2020</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ACB401-8D5A-494D-914F-AED7384DE829}" type="slidenum">
              <a:rPr lang="es-ES" smtClean="0"/>
              <a:pPr/>
              <a:t>‹Nº›</a:t>
            </a:fld>
            <a:endParaRPr lang="es-ES"/>
          </a:p>
        </p:txBody>
      </p:sp>
    </p:spTree>
    <p:extLst>
      <p:ext uri="{BB962C8B-B14F-4D97-AF65-F5344CB8AC3E}">
        <p14:creationId xmlns:p14="http://schemas.microsoft.com/office/powerpoint/2010/main" val="173458332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4440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3 Marcador de fecha"/>
          <p:cNvSpPr>
            <a:spLocks noGrp="1"/>
          </p:cNvSpPr>
          <p:nvPr>
            <p:ph type="dt" sz="half" idx="10"/>
          </p:nvPr>
        </p:nvSpPr>
        <p:spPr/>
        <p:txBody>
          <a:bodyPr/>
          <a:lstStyle/>
          <a:p>
            <a:fld id="{60C5EB39-BF47-4B54-A680-6086B70D0638}" type="datetime1">
              <a:rPr lang="en-US" smtClean="0"/>
              <a:pPr/>
              <a:t>10/8/2020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3753187424"/>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05F44072-EBCC-4E34-83DC-5007B55F1DDC}" type="datetime1">
              <a:rPr lang="en-US" smtClean="0"/>
              <a:pPr/>
              <a:t>10/8/2020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2213999684"/>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903F9B50-F542-45C1-BA64-529D37CE5F50}" type="datetime1">
              <a:rPr lang="en-US" smtClean="0"/>
              <a:pPr/>
              <a:t>10/8/2020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4024170408"/>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47E56DE9-C1B8-4D67-8A9A-2ED43E26F74D}"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p:txBody>
          <a:bodyPr/>
          <a:lstStyle/>
          <a:p>
            <a:fld id="{59AD47FF-F549-4378-A7F1-C23486024B6D}" type="datetime1">
              <a:rPr lang="en-US" smtClean="0"/>
              <a:pPr/>
              <a:t>10/8/2020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787214127"/>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62A1DD-1CA3-4BC3-A360-CB61C97F3DD5}" type="datetime1">
              <a:rPr lang="en-US" smtClean="0"/>
              <a:pPr/>
              <a:t>10/8/2020</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3565762908"/>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fecha"/>
          <p:cNvSpPr>
            <a:spLocks noGrp="1"/>
          </p:cNvSpPr>
          <p:nvPr>
            <p:ph type="dt" sz="half" idx="10"/>
          </p:nvPr>
        </p:nvSpPr>
        <p:spPr/>
        <p:txBody>
          <a:bodyPr/>
          <a:lstStyle/>
          <a:p>
            <a:fld id="{E3C1AEF0-7AD2-4B50-83AC-D1A218980E09}" type="datetime1">
              <a:rPr lang="en-US" smtClean="0"/>
              <a:pPr/>
              <a:t>10/8/2020</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2592526306"/>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6 Marcador de fecha"/>
          <p:cNvSpPr>
            <a:spLocks noGrp="1"/>
          </p:cNvSpPr>
          <p:nvPr>
            <p:ph type="dt" sz="half" idx="10"/>
          </p:nvPr>
        </p:nvSpPr>
        <p:spPr/>
        <p:txBody>
          <a:bodyPr/>
          <a:lstStyle/>
          <a:p>
            <a:fld id="{EE9E3457-ECFE-4D8A-A1EC-03AC10077D1F}" type="datetime1">
              <a:rPr lang="en-US" smtClean="0"/>
              <a:pPr/>
              <a:t>10/8/2020</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234073076"/>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fecha"/>
          <p:cNvSpPr>
            <a:spLocks noGrp="1"/>
          </p:cNvSpPr>
          <p:nvPr>
            <p:ph type="dt" sz="half" idx="10"/>
          </p:nvPr>
        </p:nvSpPr>
        <p:spPr/>
        <p:txBody>
          <a:bodyPr/>
          <a:lstStyle/>
          <a:p>
            <a:fld id="{58C0717E-314F-44D1-B654-411ECE7481A7}" type="datetime1">
              <a:rPr lang="en-US" smtClean="0"/>
              <a:pPr/>
              <a:t>10/8/2020</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3387904779"/>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3243381-7DDB-4DF4-A883-8D2FAA343987}" type="datetime1">
              <a:rPr lang="en-US" smtClean="0"/>
              <a:pPr/>
              <a:t>10/8/2020</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1495940709"/>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5D888CE8-1923-4856-8C3C-9CAE63250CE3}" type="datetime1">
              <a:rPr lang="en-US" smtClean="0"/>
              <a:pPr/>
              <a:t>10/8/2020</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2890800693"/>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178947C-AD29-4F6E-9B7E-B0010A7B508B}" type="datetime1">
              <a:rPr lang="en-US" smtClean="0"/>
              <a:pPr/>
              <a:t>10/8/2020</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60893433"/>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635FC-5F2E-4EB7-8244-6F7DDACE7348}" type="datetime1">
              <a:rPr lang="en-US" smtClean="0"/>
              <a:pPr/>
              <a:t>10/8/2020</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603189-723F-4940-BD85-CFB57A344D8C}" type="slidenum">
              <a:rPr lang="en-US" smtClean="0"/>
              <a:pPr/>
              <a:t>‹Nº›</a:t>
            </a:fld>
            <a:endParaRPr lang="en-US"/>
          </a:p>
        </p:txBody>
      </p:sp>
    </p:spTree>
    <p:extLst>
      <p:ext uri="{BB962C8B-B14F-4D97-AF65-F5344CB8AC3E}">
        <p14:creationId xmlns:p14="http://schemas.microsoft.com/office/powerpoint/2010/main" val="681780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dissolv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36.png"/></Relationships>
</file>

<file path=ppt/slides/_rels/slide10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quimorg5.blogspot.com.ar/2009/01/usos-y-aplicaciones-del-nylon.html"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quimorg5.blogspot.com.ar/2009/01/usos-y-aplicaciones-del-nylon.html"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es.wikipedia.org/wiki/Hidr%C3%B3geno" TargetMode="External"/><Relationship Id="rId13" Type="http://schemas.openxmlformats.org/officeDocument/2006/relationships/hyperlink" Target="http://es.wikipedia.org/wiki/Magnitud_f%C3%ADsica" TargetMode="External"/><Relationship Id="rId3" Type="http://schemas.openxmlformats.org/officeDocument/2006/relationships/hyperlink" Target="http://es.wikipedia.org/wiki/Elemento_qu%C3%ADmico" TargetMode="External"/><Relationship Id="rId7" Type="http://schemas.openxmlformats.org/officeDocument/2006/relationships/hyperlink" Target="http://es.wikipedia.org/wiki/Unidad_de_masa_at%C3%B3mica" TargetMode="External"/><Relationship Id="rId12" Type="http://schemas.openxmlformats.org/officeDocument/2006/relationships/hyperlink" Target="http://es.wikipedia.org/wiki/Dimension" TargetMode="External"/><Relationship Id="rId2" Type="http://schemas.openxmlformats.org/officeDocument/2006/relationships/hyperlink" Target="http://es.wikipedia.org/wiki/%C3%81tomo" TargetMode="External"/><Relationship Id="rId1" Type="http://schemas.openxmlformats.org/officeDocument/2006/relationships/slideLayout" Target="../slideLayouts/slideLayout2.xml"/><Relationship Id="rId6" Type="http://schemas.openxmlformats.org/officeDocument/2006/relationships/hyperlink" Target="http://es.wikipedia.org/wiki/Masa_molecular" TargetMode="External"/><Relationship Id="rId11" Type="http://schemas.openxmlformats.org/officeDocument/2006/relationships/hyperlink" Target="http://es.wikipedia.org/wiki/Hierro" TargetMode="External"/><Relationship Id="rId5" Type="http://schemas.openxmlformats.org/officeDocument/2006/relationships/hyperlink" Target="http://es.wikipedia.org/wiki/Constante_de_masa_molar" TargetMode="External"/><Relationship Id="rId10" Type="http://schemas.openxmlformats.org/officeDocument/2006/relationships/hyperlink" Target="http://es.wikipedia.org/wiki/Cloro" TargetMode="External"/><Relationship Id="rId4" Type="http://schemas.openxmlformats.org/officeDocument/2006/relationships/hyperlink" Target="http://es.wikipedia.org/wiki/Peso_at%C3%B3mico" TargetMode="External"/><Relationship Id="rId9" Type="http://schemas.openxmlformats.org/officeDocument/2006/relationships/hyperlink" Target="http://es.wikipedia.org/wiki/Azufre"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es.wikipedia.org/wiki/Dimensi%C3%B3n" TargetMode="External"/><Relationship Id="rId3" Type="http://schemas.openxmlformats.org/officeDocument/2006/relationships/hyperlink" Target="http://es.wikipedia.org/wiki/Helio" TargetMode="External"/><Relationship Id="rId7" Type="http://schemas.openxmlformats.org/officeDocument/2006/relationships/hyperlink" Target="http://es.wikipedia.org/wiki/Espacio_tridimensional" TargetMode="External"/><Relationship Id="rId2" Type="http://schemas.openxmlformats.org/officeDocument/2006/relationships/hyperlink" Target="http://es.wikipedia.org/wiki/Monoat%C3%B3mico" TargetMode="External"/><Relationship Id="rId1" Type="http://schemas.openxmlformats.org/officeDocument/2006/relationships/slideLayout" Target="../slideLayouts/slideLayout2.xml"/><Relationship Id="rId6" Type="http://schemas.openxmlformats.org/officeDocument/2006/relationships/hyperlink" Target="http://es.wikipedia.org/wiki/Energ%C3%ADa_interna" TargetMode="External"/><Relationship Id="rId5" Type="http://schemas.openxmlformats.org/officeDocument/2006/relationships/hyperlink" Target="http://es.wikipedia.org/wiki/Dihidr%C3%B3geno" TargetMode="External"/><Relationship Id="rId4" Type="http://schemas.openxmlformats.org/officeDocument/2006/relationships/hyperlink" Target="http://es.wikipedia.org/wiki/Diat%C3%B3mico" TargetMode="External"/><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hyperlink" Target="http://es.wikipedia.org/wiki/Diat%C3%B3mica" TargetMode="External"/><Relationship Id="rId2" Type="http://schemas.openxmlformats.org/officeDocument/2006/relationships/hyperlink" Target="http://es.wikipedia.org/wiki/Nitr%C3%B3geno" TargetMode="External"/><Relationship Id="rId1" Type="http://schemas.openxmlformats.org/officeDocument/2006/relationships/slideLayout" Target="../slideLayouts/slideLayout2.xml"/><Relationship Id="rId4" Type="http://schemas.openxmlformats.org/officeDocument/2006/relationships/hyperlink" Target="http://es.wikipedia.org/wiki/Constante_Universal_de_los_gases_ideales"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es.wikipedia.org/wiki/Hidr%C3%B3geno"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http://www.sc.ehu.es/sbweb/fisica/estadistica/termo/estados.gif" TargetMode="External"/><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sc.ehu.es/sbweb/fisica/estadistica/gasIdeal/gasIdeal.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acer.forestales.upm.es/basicas/udfisica/asignaturas/fisica/termo1p/trabajo.html" TargetMode="External"/><Relationship Id="rId7" Type="http://schemas.openxmlformats.org/officeDocument/2006/relationships/image" Target="../media/image14.png"/><Relationship Id="rId2" Type="http://schemas.openxmlformats.org/officeDocument/2006/relationships/hyperlink" Target="http://acer.forestales.upm.es/basicas/udfisica/asignaturas/fisica/termo1p/sistema.html" TargetMode="External"/><Relationship Id="rId1" Type="http://schemas.openxmlformats.org/officeDocument/2006/relationships/slideLayout" Target="../slideLayouts/slideLayout2.xml"/><Relationship Id="rId6" Type="http://schemas.openxmlformats.org/officeDocument/2006/relationships/hyperlink" Target="http://acer.forestales.upm.es/basicas/udfisica/asignaturas/fisica/dinamsist/energiasist.html" TargetMode="External"/><Relationship Id="rId5" Type="http://schemas.openxmlformats.org/officeDocument/2006/relationships/hyperlink" Target="http://acer.forestales.upm.es/basicas/udfisica/asignaturas/fisica/termo1p/energiaint.html" TargetMode="External"/><Relationship Id="rId4" Type="http://schemas.openxmlformats.org/officeDocument/2006/relationships/hyperlink" Target="http://acer.forestales.upm.es/basicas/udfisica/asignaturas/fisica/termo1p/calor.html"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acer.forestales.upm.es/basicas/udfisica/asignaturas/fisica/termo1p/trabajo.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es.wikipedia.org/wiki/Compuestos_org%C3%A1nicos" TargetMode="External"/><Relationship Id="rId13" Type="http://schemas.openxmlformats.org/officeDocument/2006/relationships/hyperlink" Target="http://es.wikipedia.org/wiki/Enlace_qu%C3%ADmico" TargetMode="External"/><Relationship Id="rId3" Type="http://schemas.openxmlformats.org/officeDocument/2006/relationships/hyperlink" Target="http://es.wikipedia.org/wiki/Mol%C3%A9cula" TargetMode="External"/><Relationship Id="rId7" Type="http://schemas.openxmlformats.org/officeDocument/2006/relationships/hyperlink" Target="http://es.wikipedia.org/wiki/Hetero%C3%A1tomo" TargetMode="External"/><Relationship Id="rId12" Type="http://schemas.openxmlformats.org/officeDocument/2006/relationships/hyperlink" Target="http://es.wikipedia.org/wiki/Regla_del_octeto" TargetMode="External"/><Relationship Id="rId2" Type="http://schemas.openxmlformats.org/officeDocument/2006/relationships/hyperlink" Target="http://es.wikipedia.org/wiki/Qu%C3%ADmica" TargetMode="External"/><Relationship Id="rId1" Type="http://schemas.openxmlformats.org/officeDocument/2006/relationships/slideLayout" Target="../slideLayouts/slideLayout2.xml"/><Relationship Id="rId6" Type="http://schemas.openxmlformats.org/officeDocument/2006/relationships/hyperlink" Target="http://es.wikipedia.org/wiki/Enlace_carbono-hidr%C3%B3geno" TargetMode="External"/><Relationship Id="rId11" Type="http://schemas.openxmlformats.org/officeDocument/2006/relationships/hyperlink" Target="http://es.wikipedia.org/wiki/Valencia_at%C3%B3mica" TargetMode="External"/><Relationship Id="rId5" Type="http://schemas.openxmlformats.org/officeDocument/2006/relationships/hyperlink" Target="http://es.wikipedia.org/wiki/Enlace_carbono-carbono" TargetMode="External"/><Relationship Id="rId15" Type="http://schemas.openxmlformats.org/officeDocument/2006/relationships/hyperlink" Target="http://es.wikipedia.org/wiki/Enlaces_covalentes" TargetMode="External"/><Relationship Id="rId10" Type="http://schemas.openxmlformats.org/officeDocument/2006/relationships/hyperlink" Target="http://es.wikipedia.org/wiki/Electr%C3%B3n" TargetMode="External"/><Relationship Id="rId4" Type="http://schemas.openxmlformats.org/officeDocument/2006/relationships/hyperlink" Target="http://es.wikipedia.org/wiki/Carbono" TargetMode="External"/><Relationship Id="rId9" Type="http://schemas.openxmlformats.org/officeDocument/2006/relationships/hyperlink" Target="http://es.wikipedia.org/wiki/%C3%81tomo" TargetMode="External"/><Relationship Id="rId14" Type="http://schemas.openxmlformats.org/officeDocument/2006/relationships/hyperlink" Target="http://es.wikipedia.org/wiki/Metano"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es.wikipedia.org/wiki/Glucosa" TargetMode="External"/><Relationship Id="rId13" Type="http://schemas.openxmlformats.org/officeDocument/2006/relationships/hyperlink" Target="http://es.wikipedia.org/wiki/Maltotriosa" TargetMode="External"/><Relationship Id="rId3" Type="http://schemas.openxmlformats.org/officeDocument/2006/relationships/hyperlink" Target="http://es.wikipedia.org/wiki/Fructosa" TargetMode="External"/><Relationship Id="rId7" Type="http://schemas.openxmlformats.org/officeDocument/2006/relationships/hyperlink" Target="http://es.wikipedia.org/wiki/Gluc%C3%B3geno" TargetMode="External"/><Relationship Id="rId12" Type="http://schemas.openxmlformats.org/officeDocument/2006/relationships/hyperlink" Target="http://es.wikipedia.org/wiki/Lactosa" TargetMode="External"/><Relationship Id="rId2" Type="http://schemas.openxmlformats.org/officeDocument/2006/relationships/hyperlink" Target="http://es.wikipedia.org/wiki/Carbohidrato" TargetMode="External"/><Relationship Id="rId1" Type="http://schemas.openxmlformats.org/officeDocument/2006/relationships/slideLayout" Target="../slideLayouts/slideLayout2.xml"/><Relationship Id="rId6" Type="http://schemas.openxmlformats.org/officeDocument/2006/relationships/hyperlink" Target="http://es.wikipedia.org/wiki/Alginato" TargetMode="External"/><Relationship Id="rId11" Type="http://schemas.openxmlformats.org/officeDocument/2006/relationships/hyperlink" Target="http://es.wikipedia.org/wiki/Sacarosa" TargetMode="External"/><Relationship Id="rId5" Type="http://schemas.openxmlformats.org/officeDocument/2006/relationships/hyperlink" Target="http://es.wikipedia.org/wiki/Almid%C3%B3n" TargetMode="External"/><Relationship Id="rId15" Type="http://schemas.openxmlformats.org/officeDocument/2006/relationships/hyperlink" Target="http://es.wikipedia.org/wiki/Polisac%C3%A1ridos" TargetMode="External"/><Relationship Id="rId10" Type="http://schemas.openxmlformats.org/officeDocument/2006/relationships/hyperlink" Target="http://es.wikipedia.org/wiki/Disac%C3%A1ridos" TargetMode="External"/><Relationship Id="rId4" Type="http://schemas.openxmlformats.org/officeDocument/2006/relationships/hyperlink" Target="http://es.wikipedia.org/wiki/Celulosa" TargetMode="External"/><Relationship Id="rId9" Type="http://schemas.openxmlformats.org/officeDocument/2006/relationships/hyperlink" Target="http://es.wikipedia.org/wiki/Monosac%C3%A1ridos" TargetMode="External"/><Relationship Id="rId14" Type="http://schemas.openxmlformats.org/officeDocument/2006/relationships/hyperlink" Target="http://es.wikipedia.org/wiki/Rafinosa" TargetMode="External"/></Relationships>
</file>

<file path=ppt/slides/_rels/slide42.xml.rels><?xml version="1.0" encoding="UTF-8" standalone="yes"?>
<Relationships xmlns="http://schemas.openxmlformats.org/package/2006/relationships"><Relationship Id="rId13" Type="http://schemas.openxmlformats.org/officeDocument/2006/relationships/hyperlink" Target="http://es.wikipedia.org/wiki/Disolvente" TargetMode="External"/><Relationship Id="rId18" Type="http://schemas.openxmlformats.org/officeDocument/2006/relationships/hyperlink" Target="http://es.wikipedia.org/wiki/Seres_vivos" TargetMode="External"/><Relationship Id="rId26" Type="http://schemas.openxmlformats.org/officeDocument/2006/relationships/hyperlink" Target="http://es.wikipedia.org/wiki/P%C3%A9ptidos" TargetMode="External"/><Relationship Id="rId39" Type="http://schemas.openxmlformats.org/officeDocument/2006/relationships/hyperlink" Target="http://es.wikipedia.org/wiki/Fosfato" TargetMode="External"/><Relationship Id="rId21" Type="http://schemas.openxmlformats.org/officeDocument/2006/relationships/hyperlink" Target="http://es.wikipedia.org/wiki/Bicapa_lip%C3%ADdica" TargetMode="External"/><Relationship Id="rId34" Type="http://schemas.openxmlformats.org/officeDocument/2006/relationships/hyperlink" Target="http://es.wikipedia.org/wiki/%C3%81cidos_nucleicos" TargetMode="External"/><Relationship Id="rId42" Type="http://schemas.openxmlformats.org/officeDocument/2006/relationships/hyperlink" Target="http://es.wikipedia.org/wiki/ARN" TargetMode="External"/><Relationship Id="rId7" Type="http://schemas.openxmlformats.org/officeDocument/2006/relationships/hyperlink" Target="http://es.wikipedia.org/wiki/Ox%C3%ADgeno" TargetMode="External"/><Relationship Id="rId2" Type="http://schemas.openxmlformats.org/officeDocument/2006/relationships/hyperlink" Target="http://es.wikipedia.org/wiki/L%C3%ADpidos" TargetMode="External"/><Relationship Id="rId16" Type="http://schemas.openxmlformats.org/officeDocument/2006/relationships/hyperlink" Target="http://es.wikipedia.org/wiki/Cloroformo" TargetMode="External"/><Relationship Id="rId20" Type="http://schemas.openxmlformats.org/officeDocument/2006/relationships/hyperlink" Target="http://es.wikipedia.org/wiki/Fosfol%C3%ADpido" TargetMode="External"/><Relationship Id="rId29" Type="http://schemas.openxmlformats.org/officeDocument/2006/relationships/hyperlink" Target="http://es.wikipedia.org/wiki/Amida" TargetMode="External"/><Relationship Id="rId41" Type="http://schemas.openxmlformats.org/officeDocument/2006/relationships/hyperlink" Target="http://es.wikipedia.org/wiki/ADN" TargetMode="External"/><Relationship Id="rId1" Type="http://schemas.openxmlformats.org/officeDocument/2006/relationships/slideLayout" Target="../slideLayouts/slideLayout2.xml"/><Relationship Id="rId6" Type="http://schemas.openxmlformats.org/officeDocument/2006/relationships/hyperlink" Target="http://es.wikipedia.org/wiki/Hidr%C3%B3geno" TargetMode="External"/><Relationship Id="rId11" Type="http://schemas.openxmlformats.org/officeDocument/2006/relationships/hyperlink" Target="http://es.wikipedia.org/wiki/Hidr%C3%B3fobo" TargetMode="External"/><Relationship Id="rId24" Type="http://schemas.openxmlformats.org/officeDocument/2006/relationships/hyperlink" Target="http://es.wikipedia.org/wiki/L%C3%ADpido" TargetMode="External"/><Relationship Id="rId32" Type="http://schemas.openxmlformats.org/officeDocument/2006/relationships/hyperlink" Target="http://es.wikipedia.org/wiki/Fibro%C3%ADna" TargetMode="External"/><Relationship Id="rId37" Type="http://schemas.openxmlformats.org/officeDocument/2006/relationships/hyperlink" Target="http://es.wikipedia.org/wiki/Nucle%C3%B3tido" TargetMode="External"/><Relationship Id="rId40" Type="http://schemas.openxmlformats.org/officeDocument/2006/relationships/hyperlink" Target="http://es.wikipedia.org/wiki/Ser_vivo" TargetMode="External"/><Relationship Id="rId5" Type="http://schemas.openxmlformats.org/officeDocument/2006/relationships/hyperlink" Target="http://es.wikipedia.org/wiki/Carbono" TargetMode="External"/><Relationship Id="rId15" Type="http://schemas.openxmlformats.org/officeDocument/2006/relationships/hyperlink" Target="http://es.wikipedia.org/wiki/Benceno" TargetMode="External"/><Relationship Id="rId23" Type="http://schemas.openxmlformats.org/officeDocument/2006/relationships/hyperlink" Target="http://es.wikipedia.org/wiki/Esteroide" TargetMode="External"/><Relationship Id="rId28" Type="http://schemas.openxmlformats.org/officeDocument/2006/relationships/hyperlink" Target="http://es.wikipedia.org/wiki/Enlace_pept%C3%ADdico" TargetMode="External"/><Relationship Id="rId36" Type="http://schemas.openxmlformats.org/officeDocument/2006/relationships/hyperlink" Target="http://es.wikipedia.org/wiki/Mon%C3%B3mero" TargetMode="External"/><Relationship Id="rId10" Type="http://schemas.openxmlformats.org/officeDocument/2006/relationships/hyperlink" Target="http://es.wikipedia.org/wiki/Nitr%C3%B3geno" TargetMode="External"/><Relationship Id="rId19" Type="http://schemas.openxmlformats.org/officeDocument/2006/relationships/hyperlink" Target="http://es.wikipedia.org/wiki/Triglic%C3%A9rido" TargetMode="External"/><Relationship Id="rId31" Type="http://schemas.openxmlformats.org/officeDocument/2006/relationships/hyperlink" Target="http://es.wikipedia.org/wiki/Col%C3%A1geno" TargetMode="External"/><Relationship Id="rId4" Type="http://schemas.openxmlformats.org/officeDocument/2006/relationships/hyperlink" Target="http://es.wikipedia.org/wiki/Biomol%C3%A9cula" TargetMode="External"/><Relationship Id="rId9" Type="http://schemas.openxmlformats.org/officeDocument/2006/relationships/hyperlink" Target="http://es.wikipedia.org/wiki/Azufre" TargetMode="External"/><Relationship Id="rId14" Type="http://schemas.openxmlformats.org/officeDocument/2006/relationships/hyperlink" Target="http://es.wikipedia.org/wiki/%C3%89ter_de_petr%C3%B3leo" TargetMode="External"/><Relationship Id="rId22" Type="http://schemas.openxmlformats.org/officeDocument/2006/relationships/hyperlink" Target="http://es.wikipedia.org/wiki/Hormona" TargetMode="External"/><Relationship Id="rId27" Type="http://schemas.openxmlformats.org/officeDocument/2006/relationships/hyperlink" Target="http://es.wikipedia.org/wiki/Amino%C3%A1cidos" TargetMode="External"/><Relationship Id="rId30" Type="http://schemas.openxmlformats.org/officeDocument/2006/relationships/hyperlink" Target="http://es.wikipedia.org/wiki/Reino_animal" TargetMode="External"/><Relationship Id="rId35" Type="http://schemas.openxmlformats.org/officeDocument/2006/relationships/hyperlink" Target="http://es.wikipedia.org/wiki/Pol%C3%ADmero" TargetMode="External"/><Relationship Id="rId43" Type="http://schemas.openxmlformats.org/officeDocument/2006/relationships/hyperlink" Target="http://es.wikipedia.org/wiki/Testosterona" TargetMode="External"/><Relationship Id="rId8" Type="http://schemas.openxmlformats.org/officeDocument/2006/relationships/hyperlink" Target="http://es.wikipedia.org/wiki/F%C3%B3sforo_(elemento)" TargetMode="External"/><Relationship Id="rId3" Type="http://schemas.openxmlformats.org/officeDocument/2006/relationships/hyperlink" Target="http://es.wikipedia.org/wiki/Mol%C3%A9cula_org%C3%A1nica" TargetMode="External"/><Relationship Id="rId12" Type="http://schemas.openxmlformats.org/officeDocument/2006/relationships/hyperlink" Target="http://es.wikipedia.org/wiki/Agua" TargetMode="External"/><Relationship Id="rId17" Type="http://schemas.openxmlformats.org/officeDocument/2006/relationships/hyperlink" Target="http://es.wikipedia.org/wiki/Animal" TargetMode="External"/><Relationship Id="rId25" Type="http://schemas.openxmlformats.org/officeDocument/2006/relationships/hyperlink" Target="http://es.wikipedia.org/wiki/Prote%C3%ADnas" TargetMode="External"/><Relationship Id="rId33" Type="http://schemas.openxmlformats.org/officeDocument/2006/relationships/hyperlink" Target="http://es.wikipedia.org/wiki/Seda_de_ara%C3%B1a" TargetMode="External"/><Relationship Id="rId38" Type="http://schemas.openxmlformats.org/officeDocument/2006/relationships/hyperlink" Target="http://es.wikipedia.org/wiki/Enlace_fosfodi%C3%A9ster"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es.wikipedia.org/wiki/Pol%C3%ADmero" TargetMode="External"/><Relationship Id="rId13" Type="http://schemas.openxmlformats.org/officeDocument/2006/relationships/hyperlink" Target="http://es.wikipedia.org/wiki/Detergentes" TargetMode="External"/><Relationship Id="rId3" Type="http://schemas.openxmlformats.org/officeDocument/2006/relationships/hyperlink" Target="http://es.wikipedia.org/wiki/Estr%C3%B3geno" TargetMode="External"/><Relationship Id="rId7" Type="http://schemas.openxmlformats.org/officeDocument/2006/relationships/hyperlink" Target="http://es.wikipedia.org/wiki/Mon%C3%B3meros" TargetMode="External"/><Relationship Id="rId12" Type="http://schemas.openxmlformats.org/officeDocument/2006/relationships/hyperlink" Target="http://es.wikipedia.org/wiki/F%C3%A1rmacos" TargetMode="External"/><Relationship Id="rId17" Type="http://schemas.openxmlformats.org/officeDocument/2006/relationships/hyperlink" Target="http://es.wikipedia.org/wiki/Colorantes" TargetMode="External"/><Relationship Id="rId2" Type="http://schemas.openxmlformats.org/officeDocument/2006/relationships/hyperlink" Target="http://es.wikipedia.org/wiki/Testosterona" TargetMode="External"/><Relationship Id="rId16" Type="http://schemas.openxmlformats.org/officeDocument/2006/relationships/hyperlink" Target="http://es.wikipedia.org/wiki/Pol%C3%ADmeros" TargetMode="External"/><Relationship Id="rId1" Type="http://schemas.openxmlformats.org/officeDocument/2006/relationships/slideLayout" Target="../slideLayouts/slideLayout2.xml"/><Relationship Id="rId6" Type="http://schemas.openxmlformats.org/officeDocument/2006/relationships/hyperlink" Target="http://es.wikipedia.org/wiki/Benceno" TargetMode="External"/><Relationship Id="rId11" Type="http://schemas.openxmlformats.org/officeDocument/2006/relationships/hyperlink" Target="http://es.wikipedia.org/wiki/Urea" TargetMode="External"/><Relationship Id="rId5" Type="http://schemas.openxmlformats.org/officeDocument/2006/relationships/hyperlink" Target="http://es.wikipedia.org/wiki/Petr%C3%B3leo" TargetMode="External"/><Relationship Id="rId15" Type="http://schemas.openxmlformats.org/officeDocument/2006/relationships/hyperlink" Target="http://es.wikipedia.org/wiki/Fibra_textil" TargetMode="External"/><Relationship Id="rId10" Type="http://schemas.openxmlformats.org/officeDocument/2006/relationships/hyperlink" Target="http://es.wikipedia.org/wiki/S%C3%ADntesis_de_W%C3%B6hler" TargetMode="External"/><Relationship Id="rId4" Type="http://schemas.openxmlformats.org/officeDocument/2006/relationships/hyperlink" Target="http://es.wikipedia.org/wiki/Alcaloides" TargetMode="External"/><Relationship Id="rId9" Type="http://schemas.openxmlformats.org/officeDocument/2006/relationships/hyperlink" Target="http://es.wikipedia.org/wiki/%C3%81cido_f%C3%B3rmico" TargetMode="External"/><Relationship Id="rId14" Type="http://schemas.openxmlformats.org/officeDocument/2006/relationships/hyperlink" Target="http://es.wikipedia.org/wiki/Jabones"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es.wikipedia.org/wiki/Cetonas" TargetMode="External"/><Relationship Id="rId3" Type="http://schemas.openxmlformats.org/officeDocument/2006/relationships/hyperlink" Target="http://es.wikipedia.org/wiki/Alcohol" TargetMode="External"/><Relationship Id="rId7" Type="http://schemas.openxmlformats.org/officeDocument/2006/relationships/hyperlink" Target="http://es.wikipedia.org/wiki/Aldeh%C3%ADdo" TargetMode="External"/><Relationship Id="rId12" Type="http://schemas.openxmlformats.org/officeDocument/2006/relationships/hyperlink" Target="http://es.wikipedia.org/wiki/Sulf%C3%B3xido" TargetMode="External"/><Relationship Id="rId2" Type="http://schemas.openxmlformats.org/officeDocument/2006/relationships/hyperlink" Target="http://es.wikipedia.org/wiki/Grupo_funcional" TargetMode="External"/><Relationship Id="rId1" Type="http://schemas.openxmlformats.org/officeDocument/2006/relationships/slideLayout" Target="../slideLayouts/slideLayout2.xml"/><Relationship Id="rId6" Type="http://schemas.openxmlformats.org/officeDocument/2006/relationships/hyperlink" Target="http://es.wikipedia.org/wiki/%C3%89steres" TargetMode="External"/><Relationship Id="rId11" Type="http://schemas.openxmlformats.org/officeDocument/2006/relationships/hyperlink" Target="http://es.wikipedia.org/wiki/Grupo_nitro" TargetMode="External"/><Relationship Id="rId5" Type="http://schemas.openxmlformats.org/officeDocument/2006/relationships/hyperlink" Target="http://es.wikipedia.org/wiki/%C3%89teres" TargetMode="External"/><Relationship Id="rId10" Type="http://schemas.openxmlformats.org/officeDocument/2006/relationships/hyperlink" Target="http://es.wikipedia.org/wiki/Azoderivado" TargetMode="External"/><Relationship Id="rId4" Type="http://schemas.openxmlformats.org/officeDocument/2006/relationships/hyperlink" Target="http://es.wikipedia.org/wiki/Alqueno" TargetMode="External"/><Relationship Id="rId9" Type="http://schemas.openxmlformats.org/officeDocument/2006/relationships/hyperlink" Target="http://es.wikipedia.org/wiki/%C3%81cido_carbox%C3%ADlico"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2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4" Type="http://schemas.openxmlformats.org/officeDocument/2006/relationships/image" Target="../media/image30.png"/></Relationships>
</file>

<file path=ppt/slides/_rels/slide8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3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558523619"/>
              </p:ext>
            </p:extLst>
          </p:nvPr>
        </p:nvGraphicFramePr>
        <p:xfrm>
          <a:off x="35496" y="0"/>
          <a:ext cx="9109521" cy="7465759"/>
        </p:xfrm>
        <a:graphic>
          <a:graphicData uri="http://schemas.openxmlformats.org/drawingml/2006/table">
            <a:tbl>
              <a:tblPr/>
              <a:tblGrid>
                <a:gridCol w="9109521">
                  <a:extLst>
                    <a:ext uri="{9D8B030D-6E8A-4147-A177-3AD203B41FA5}">
                      <a16:colId xmlns:a16="http://schemas.microsoft.com/office/drawing/2014/main" val="20000"/>
                    </a:ext>
                  </a:extLst>
                </a:gridCol>
              </a:tblGrid>
              <a:tr h="6929462">
                <a:tc>
                  <a:txBody>
                    <a:bodyPr/>
                    <a:lstStyle/>
                    <a:p>
                      <a:pPr algn="ctr"/>
                      <a:r>
                        <a:rPr lang="es-ES" sz="4000" b="1" dirty="0">
                          <a:latin typeface="+mn-lt"/>
                        </a:rPr>
                        <a:t>UTN</a:t>
                      </a:r>
                    </a:p>
                    <a:p>
                      <a:pPr algn="ctr"/>
                      <a:endParaRPr lang="es-ES" sz="2000" b="1" baseline="0" dirty="0">
                        <a:solidFill>
                          <a:schemeClr val="accent1"/>
                        </a:solidFill>
                        <a:latin typeface="+mn-lt"/>
                      </a:endParaRPr>
                    </a:p>
                    <a:p>
                      <a:pPr algn="ctr"/>
                      <a:r>
                        <a:rPr lang="es-ES" sz="4400" b="1" baseline="0" dirty="0">
                          <a:solidFill>
                            <a:schemeClr val="accent1"/>
                          </a:solidFill>
                          <a:latin typeface="+mn-lt"/>
                        </a:rPr>
                        <a:t>PROCESOS de la Química Orgánica</a:t>
                      </a:r>
                    </a:p>
                    <a:p>
                      <a:pPr algn="ctr"/>
                      <a:r>
                        <a:rPr lang="es-ES" sz="2000" b="1" baseline="0" dirty="0">
                          <a:solidFill>
                            <a:schemeClr val="accent1"/>
                          </a:solidFill>
                          <a:latin typeface="+mn-lt"/>
                        </a:rPr>
                        <a:t>Docente: Ing. José H. SuchoWiercha</a:t>
                      </a:r>
                    </a:p>
                    <a:p>
                      <a:pPr algn="ctr"/>
                      <a:endParaRPr lang="es-ES" sz="2000" b="1" baseline="0" dirty="0">
                        <a:solidFill>
                          <a:schemeClr val="accent1"/>
                        </a:solidFill>
                        <a:latin typeface="+mn-lt"/>
                      </a:endParaRPr>
                    </a:p>
                  </a:txBody>
                  <a:tcPr marL="52311" marR="52311" marT="52311" marB="52311" anchor="ctr">
                    <a:lnL>
                      <a:noFill/>
                    </a:lnL>
                    <a:lnR>
                      <a:noFill/>
                    </a:lnR>
                    <a:lnT>
                      <a:noFill/>
                    </a:lnT>
                    <a:lnB>
                      <a:noFill/>
                    </a:lnB>
                    <a:solidFill>
                      <a:srgbClr val="F0F0F0"/>
                    </a:solidFill>
                  </a:tcPr>
                </a:tc>
                <a:extLst>
                  <a:ext uri="{0D108BD9-81ED-4DB2-BD59-A6C34878D82A}">
                    <a16:rowId xmlns:a16="http://schemas.microsoft.com/office/drawing/2014/main" val="10000"/>
                  </a:ext>
                </a:extLst>
              </a:tr>
              <a:tr h="536297">
                <a:tc>
                  <a:txBody>
                    <a:bodyPr/>
                    <a:lstStyle/>
                    <a:p>
                      <a:pPr algn="just"/>
                      <a:endParaRPr lang="es-ES" sz="1000" dirty="0"/>
                    </a:p>
                  </a:txBody>
                  <a:tcPr marL="26156" marR="26156" marT="26156" marB="26156" anchor="ctr">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13" name="Rectangle 10"/>
          <p:cNvSpPr>
            <a:spLocks noChangeArrowheads="1"/>
          </p:cNvSpPr>
          <p:nvPr/>
        </p:nvSpPr>
        <p:spPr bwMode="auto">
          <a:xfrm>
            <a:off x="3001963" y="157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800" b="0" i="0" u="none" strike="noStrike" cap="none" normalizeH="0" baseline="0">
                <a:ln>
                  <a:noFill/>
                </a:ln>
                <a:solidFill>
                  <a:schemeClr val="tx1"/>
                </a:solidFill>
                <a:effectLst/>
                <a:latin typeface="Arial" pitchFamily="34" charset="0"/>
                <a:cs typeface="Arial" pitchFamily="34"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1</a:t>
            </a:fld>
            <a:endParaRPr lang="en-US"/>
          </a:p>
        </p:txBody>
      </p:sp>
    </p:spTree>
    <p:extLst>
      <p:ext uri="{BB962C8B-B14F-4D97-AF65-F5344CB8AC3E}">
        <p14:creationId xmlns:p14="http://schemas.microsoft.com/office/powerpoint/2010/main" val="404826024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107950" y="3860800"/>
            <a:ext cx="8928100" cy="2974975"/>
          </a:xfrm>
          <a:prstGeom prst="rect">
            <a:avLst/>
          </a:prstGeom>
          <a:noFill/>
          <a:ln w="9525">
            <a:noFill/>
            <a:miter lim="800000"/>
            <a:headEnd/>
            <a:tailEnd/>
          </a:ln>
        </p:spPr>
      </p:pic>
      <p:sp>
        <p:nvSpPr>
          <p:cNvPr id="10243" name="1 Marcador de número de diapositiva"/>
          <p:cNvSpPr>
            <a:spLocks noGrp="1"/>
          </p:cNvSpPr>
          <p:nvPr>
            <p:ph type="sldNum" sz="quarter" idx="12"/>
          </p:nvPr>
        </p:nvSpPr>
        <p:spPr>
          <a:noFill/>
          <a:ln>
            <a:miter lim="800000"/>
            <a:headEnd/>
            <a:tailEnd/>
          </a:ln>
        </p:spPr>
        <p:txBody>
          <a:bodyPr/>
          <a:lstStyle/>
          <a:p>
            <a:fld id="{F11C913A-BD21-47AE-8B1A-EED900B3EA84}" type="slidenum">
              <a:rPr lang="es-ES" altLang="es-AR" smtClean="0"/>
              <a:pPr/>
              <a:t>10</a:t>
            </a:fld>
            <a:endParaRPr lang="es-ES" altLang="es-AR"/>
          </a:p>
        </p:txBody>
      </p:sp>
      <p:sp>
        <p:nvSpPr>
          <p:cNvPr id="10244" name="3 Rectángulo"/>
          <p:cNvSpPr>
            <a:spLocks noChangeArrowheads="1"/>
          </p:cNvSpPr>
          <p:nvPr/>
        </p:nvSpPr>
        <p:spPr bwMode="auto">
          <a:xfrm>
            <a:off x="0" y="0"/>
            <a:ext cx="9144000" cy="3940175"/>
          </a:xfrm>
          <a:prstGeom prst="rect">
            <a:avLst/>
          </a:prstGeom>
          <a:noFill/>
          <a:ln w="9525">
            <a:noFill/>
            <a:miter lim="800000"/>
            <a:headEnd/>
            <a:tailEnd/>
          </a:ln>
        </p:spPr>
        <p:txBody>
          <a:bodyPr>
            <a:spAutoFit/>
          </a:bodyPr>
          <a:lstStyle/>
          <a:p>
            <a:pPr algn="just"/>
            <a:r>
              <a:rPr lang="es-ES" altLang="es-AR"/>
              <a:t>El polietileno es un polímero vinílico, hecho a partir del monómero etileno. El polietileno ramificado se hace por medio de una polimerización vinílica por radicales libres, en cambio para poder sintetizar el polietileno lineal, el proceso que habrá que realizar será la polimerización Ziegler-Natta.</a:t>
            </a:r>
          </a:p>
          <a:p>
            <a:pPr algn="just"/>
            <a:endParaRPr lang="es-ES" altLang="es-AR" sz="800"/>
          </a:p>
          <a:p>
            <a:pPr algn="just"/>
            <a:r>
              <a:rPr lang="es-AR" altLang="es-AR"/>
              <a:t>El polipropileno, sirve como plástico y como fibra. Es un compuesto muy versátil. Como plástico nos ofrece los plásticos para guardar alimentos, estos, han de soportar altas temperaturas, el polipropileno es nuestro compuesto ideal, los plásticos comunes están hecho de polietileno, pero estos no soportan altas temperaturas. Como fibras se utiliza para hacer alfombras, el polipropileno a diferencia del nylons, no absorbe el agua, por eso se utiliza en lugares al aire libre.</a:t>
            </a:r>
          </a:p>
          <a:p>
            <a:pPr algn="just"/>
            <a:endParaRPr lang="es-AR" altLang="es-AR" sz="800"/>
          </a:p>
          <a:p>
            <a:pPr algn="just"/>
            <a:r>
              <a:rPr lang="es-ES" altLang="es-AR"/>
              <a:t>Estructuralmente es un polímero vinílico, muy similar al polietileno, el polipropileno se puede hacer a partir del monómero propileno, al igual que el polietileno, por polimerización Ziegler –Natta.</a:t>
            </a:r>
            <a:endParaRPr lang="en-US" altLang="es-AR"/>
          </a:p>
        </p:txBody>
      </p:sp>
    </p:spTree>
  </p:cSld>
  <p:clrMapOvr>
    <a:masterClrMapping/>
  </p:clrMapOvr>
  <p:transition>
    <p:dissolv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4"/>
          <p:cNvGraphicFramePr>
            <a:graphicFrameLocks noChangeAspect="1"/>
          </p:cNvGraphicFramePr>
          <p:nvPr/>
        </p:nvGraphicFramePr>
        <p:xfrm>
          <a:off x="323850" y="198438"/>
          <a:ext cx="8208963" cy="6696075"/>
        </p:xfrm>
        <a:graphic>
          <a:graphicData uri="http://schemas.openxmlformats.org/presentationml/2006/ole">
            <mc:AlternateContent xmlns:mc="http://schemas.openxmlformats.org/markup-compatibility/2006">
              <mc:Choice xmlns:v="urn:schemas-microsoft-com:vml" Requires="v">
                <p:oleObj spid="_x0000_s6147" name="Fotografía de Photo Editor" r:id="rId3" imgW="4963218" imgH="4048690" progId="">
                  <p:embed/>
                </p:oleObj>
              </mc:Choice>
              <mc:Fallback>
                <p:oleObj name="Fotografía de Photo Editor" r:id="rId3" imgW="4963218" imgH="404869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98438"/>
                        <a:ext cx="8208963" cy="669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dissolv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1676400" y="1828800"/>
            <a:ext cx="5791200" cy="3200400"/>
          </a:xfrm>
          <a:prstGeom prst="rect">
            <a:avLst/>
          </a:prstGeom>
          <a:noFill/>
          <a:ln w="9525">
            <a:noFill/>
            <a:miter lim="800000"/>
            <a:headEnd/>
            <a:tailEnd/>
          </a:ln>
        </p:spPr>
      </p:pic>
      <p:pic>
        <p:nvPicPr>
          <p:cNvPr id="34819" name="Picture 3"/>
          <p:cNvPicPr>
            <a:picLocks noChangeAspect="1" noChangeArrowheads="1"/>
          </p:cNvPicPr>
          <p:nvPr/>
        </p:nvPicPr>
        <p:blipFill>
          <a:blip r:embed="rId2"/>
          <a:srcRect b="4500"/>
          <a:stretch>
            <a:fillRect/>
          </a:stretch>
        </p:blipFill>
        <p:spPr bwMode="auto">
          <a:xfrm>
            <a:off x="0" y="381000"/>
            <a:ext cx="9144000" cy="6019800"/>
          </a:xfrm>
          <a:prstGeom prst="rect">
            <a:avLst/>
          </a:prstGeom>
          <a:noFill/>
          <a:ln w="9525">
            <a:noFill/>
            <a:miter lim="800000"/>
            <a:headEnd/>
            <a:tailEnd/>
          </a:ln>
        </p:spPr>
      </p:pic>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Marcador de número de diapositiva"/>
          <p:cNvSpPr>
            <a:spLocks noGrp="1"/>
          </p:cNvSpPr>
          <p:nvPr>
            <p:ph type="sldNum" sz="quarter" idx="12"/>
          </p:nvPr>
        </p:nvSpPr>
        <p:spPr>
          <a:noFill/>
          <a:ln>
            <a:miter lim="800000"/>
            <a:headEnd/>
            <a:tailEnd/>
          </a:ln>
        </p:spPr>
        <p:txBody>
          <a:bodyPr/>
          <a:lstStyle/>
          <a:p>
            <a:fld id="{A04274DF-3B2A-4B4E-95B0-A2541C85A83C}" type="slidenum">
              <a:rPr lang="es-ES" altLang="es-AR" smtClean="0"/>
              <a:pPr/>
              <a:t>11</a:t>
            </a:fld>
            <a:endParaRPr lang="es-ES" altLang="es-AR"/>
          </a:p>
        </p:txBody>
      </p:sp>
      <p:sp>
        <p:nvSpPr>
          <p:cNvPr id="11267" name="3 Rectángulo"/>
          <p:cNvSpPr>
            <a:spLocks noChangeArrowheads="1"/>
          </p:cNvSpPr>
          <p:nvPr/>
        </p:nvSpPr>
        <p:spPr bwMode="auto">
          <a:xfrm>
            <a:off x="0" y="11113"/>
            <a:ext cx="9126538" cy="6494462"/>
          </a:xfrm>
          <a:prstGeom prst="rect">
            <a:avLst/>
          </a:prstGeom>
          <a:noFill/>
          <a:ln w="9525">
            <a:noFill/>
            <a:miter lim="800000"/>
            <a:headEnd/>
            <a:tailEnd/>
          </a:ln>
        </p:spPr>
        <p:txBody>
          <a:bodyPr>
            <a:spAutoFit/>
          </a:bodyPr>
          <a:lstStyle/>
          <a:p>
            <a:pPr algn="just"/>
            <a:r>
              <a:rPr lang="es-ES" altLang="es-AR" sz="2000" b="1"/>
              <a:t>POLIURETANO:</a:t>
            </a:r>
            <a:r>
              <a:rPr lang="es-ES" altLang="es-AR" b="1"/>
              <a:t> </a:t>
            </a:r>
          </a:p>
          <a:p>
            <a:pPr algn="just"/>
            <a:endParaRPr lang="es-ES" altLang="es-AR" sz="800"/>
          </a:p>
          <a:p>
            <a:pPr algn="just"/>
            <a:r>
              <a:rPr lang="es-ES" altLang="es-AR" sz="2000"/>
              <a:t>Los poliuretanos son los polímeros con los que se hacen las espumas, pero no solo forman espumas, los poliuretanos componen la única familia demás versátiles de polímeros que existe. </a:t>
            </a:r>
          </a:p>
          <a:p>
            <a:pPr algn="just"/>
            <a:endParaRPr lang="es-ES" altLang="es-AR" sz="800"/>
          </a:p>
          <a:p>
            <a:pPr algn="just"/>
            <a:r>
              <a:rPr lang="es-ES" altLang="es-AR" sz="2000"/>
              <a:t>Pueden ser elastómeros pueden ser pinturas. Pueden ser fibras y pueden ser adhesivos</a:t>
            </a:r>
            <a:r>
              <a:rPr lang="es-ES" altLang="es-AR"/>
              <a:t>.</a:t>
            </a:r>
          </a:p>
          <a:p>
            <a:pPr algn="just"/>
            <a:endParaRPr lang="es-ES" altLang="es-AR" sz="800"/>
          </a:p>
          <a:p>
            <a:r>
              <a:rPr lang="es-ES" altLang="es-AR" sz="2000" b="1"/>
              <a:t>Nomenclatura de alcanos</a:t>
            </a:r>
          </a:p>
          <a:p>
            <a:endParaRPr lang="es-ES" altLang="es-AR" sz="800"/>
          </a:p>
          <a:p>
            <a:pPr algn="just"/>
            <a:r>
              <a:rPr lang="es-ES" altLang="es-AR" sz="2000"/>
              <a:t>Los alcanos se nombran terminando en -ano el prefijo que indica el número de carbonos de la molécula (metano, etano, propano...)</a:t>
            </a:r>
          </a:p>
          <a:p>
            <a:endParaRPr lang="es-ES" altLang="es-AR" sz="800"/>
          </a:p>
          <a:p>
            <a:r>
              <a:rPr lang="es-ES" altLang="es-AR" sz="2000" b="1"/>
              <a:t>Propiedades físicas de los alcanos</a:t>
            </a:r>
          </a:p>
          <a:p>
            <a:endParaRPr lang="es-ES" altLang="es-AR" sz="800"/>
          </a:p>
          <a:p>
            <a:pPr algn="just"/>
            <a:r>
              <a:rPr lang="es-ES" altLang="es-AR" sz="2000"/>
              <a:t>Los puntos de fusión y ebullición de alcanos son bajos y aumentan a medida que crece el número de carbonos debido a interacciones entre moléculas por fuerzas de London. Los alcanos lineales tienen puntos de ebullición más elevados que sus isómeros ramificados.</a:t>
            </a:r>
          </a:p>
          <a:p>
            <a:pPr algn="just"/>
            <a:endParaRPr lang="es-ES" altLang="es-AR" sz="800"/>
          </a:p>
          <a:p>
            <a:r>
              <a:rPr lang="es-ES" altLang="es-AR" sz="2000" b="1"/>
              <a:t>Isómeros conformacionales</a:t>
            </a:r>
          </a:p>
          <a:p>
            <a:endParaRPr lang="es-ES" altLang="es-AR" sz="800" b="1"/>
          </a:p>
          <a:p>
            <a:pPr algn="just"/>
            <a:r>
              <a:rPr lang="es-ES" altLang="es-AR" sz="2000"/>
              <a:t>Los alcanos no son rígidos debido al giro alrededor del enlace C-C. Se llaman conformaciones a las múltiples formas creadas por estas rotaciones.</a:t>
            </a:r>
            <a:endParaRPr lang="en-US" altLang="es-AR"/>
          </a:p>
        </p:txBody>
      </p:sp>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2"/>
          <a:srcRect/>
          <a:stretch>
            <a:fillRect/>
          </a:stretch>
        </p:blipFill>
        <p:spPr bwMode="auto">
          <a:xfrm>
            <a:off x="57150" y="3854450"/>
            <a:ext cx="9036050" cy="2959100"/>
          </a:xfrm>
          <a:prstGeom prst="rect">
            <a:avLst/>
          </a:prstGeom>
          <a:noFill/>
          <a:ln w="9525">
            <a:noFill/>
            <a:miter lim="800000"/>
            <a:headEnd/>
            <a:tailEnd/>
          </a:ln>
        </p:spPr>
      </p:pic>
      <p:sp>
        <p:nvSpPr>
          <p:cNvPr id="12291" name="1 Marcador de número de diapositiva"/>
          <p:cNvSpPr>
            <a:spLocks noGrp="1"/>
          </p:cNvSpPr>
          <p:nvPr>
            <p:ph type="sldNum" sz="quarter" idx="12"/>
          </p:nvPr>
        </p:nvSpPr>
        <p:spPr>
          <a:noFill/>
          <a:ln>
            <a:miter lim="800000"/>
            <a:headEnd/>
            <a:tailEnd/>
          </a:ln>
        </p:spPr>
        <p:txBody>
          <a:bodyPr/>
          <a:lstStyle/>
          <a:p>
            <a:fld id="{7786E4B0-4BC2-41E7-B3F2-A2C9548176BF}" type="slidenum">
              <a:rPr lang="es-ES" altLang="en-US" smtClean="0"/>
              <a:pPr/>
              <a:t>12</a:t>
            </a:fld>
            <a:endParaRPr lang="es-ES" altLang="en-US"/>
          </a:p>
        </p:txBody>
      </p:sp>
      <p:sp>
        <p:nvSpPr>
          <p:cNvPr id="90115" name="2 Rectángulo"/>
          <p:cNvSpPr>
            <a:spLocks noChangeArrowheads="1"/>
          </p:cNvSpPr>
          <p:nvPr/>
        </p:nvSpPr>
        <p:spPr bwMode="auto">
          <a:xfrm>
            <a:off x="0" y="38100"/>
            <a:ext cx="9150350" cy="38163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es-AR" altLang="en-US" sz="2200" b="1" u="sng" dirty="0">
                <a:solidFill>
                  <a:srgbClr val="00B0F0"/>
                </a:solidFill>
                <a:hlinkClick r:id="rId3"/>
              </a:rPr>
              <a:t>Usos y Aplicaciones del Nylon</a:t>
            </a:r>
            <a:endParaRPr lang="es-AR" altLang="en-US" sz="2200" b="1" u="sng" dirty="0">
              <a:solidFill>
                <a:srgbClr val="00B0F0"/>
              </a:solidFill>
            </a:endParaRPr>
          </a:p>
          <a:p>
            <a:pPr eaLnBrk="1" hangingPunct="1">
              <a:spcBef>
                <a:spcPct val="0"/>
              </a:spcBef>
              <a:buFontTx/>
              <a:buNone/>
              <a:defRPr/>
            </a:pPr>
            <a:endParaRPr lang="es-ES" altLang="en-US" sz="800" dirty="0"/>
          </a:p>
          <a:p>
            <a:pPr algn="just" eaLnBrk="1" hangingPunct="1">
              <a:spcBef>
                <a:spcPct val="0"/>
              </a:spcBef>
              <a:buFontTx/>
              <a:buNone/>
              <a:defRPr/>
            </a:pPr>
            <a:r>
              <a:rPr lang="es-AR" altLang="en-US" sz="2000" dirty="0"/>
              <a:t>Los </a:t>
            </a:r>
            <a:r>
              <a:rPr lang="es-AR" altLang="en-US" sz="2000" dirty="0" err="1"/>
              <a:t>nylons</a:t>
            </a:r>
            <a:r>
              <a:rPr lang="es-AR" altLang="en-US" sz="2000" dirty="0"/>
              <a:t> han encontrado campos de aplicación como materiales plásticos en aquellos sectores o usos particulares donde se requiere más de una de las propiedades siguientes: </a:t>
            </a:r>
            <a:endParaRPr lang="es-AR" altLang="en-US" sz="1800" dirty="0"/>
          </a:p>
          <a:p>
            <a:pPr marL="1085850" lvl="1" indent="-342900" algn="just" eaLnBrk="1" hangingPunct="1">
              <a:spcBef>
                <a:spcPct val="0"/>
              </a:spcBef>
              <a:buFont typeface="Wingdings" panose="05000000000000000000" pitchFamily="2" charset="2"/>
              <a:buChar char="Ø"/>
              <a:defRPr/>
            </a:pPr>
            <a:r>
              <a:rPr lang="es-AR" altLang="en-US" sz="1800" dirty="0"/>
              <a:t>alta tenacidad, </a:t>
            </a:r>
          </a:p>
          <a:p>
            <a:pPr marL="1085850" lvl="1" indent="-342900" algn="just" eaLnBrk="1" hangingPunct="1">
              <a:spcBef>
                <a:spcPct val="0"/>
              </a:spcBef>
              <a:buFont typeface="Wingdings" panose="05000000000000000000" pitchFamily="2" charset="2"/>
              <a:buChar char="Ø"/>
              <a:defRPr/>
            </a:pPr>
            <a:r>
              <a:rPr lang="es-AR" altLang="en-US" sz="1800" dirty="0"/>
              <a:t>rigidez, </a:t>
            </a:r>
          </a:p>
          <a:p>
            <a:pPr marL="1085850" lvl="1" indent="-342900" algn="just" eaLnBrk="1" hangingPunct="1">
              <a:spcBef>
                <a:spcPct val="0"/>
              </a:spcBef>
              <a:buFont typeface="Wingdings" panose="05000000000000000000" pitchFamily="2" charset="2"/>
              <a:buChar char="Ø"/>
              <a:defRPr/>
            </a:pPr>
            <a:r>
              <a:rPr lang="es-AR" altLang="en-US" sz="1800" dirty="0"/>
              <a:t>buena resistencia a la abrasión, </a:t>
            </a:r>
          </a:p>
          <a:p>
            <a:pPr marL="1085850" lvl="1" indent="-342900" algn="just" eaLnBrk="1" hangingPunct="1">
              <a:spcBef>
                <a:spcPct val="0"/>
              </a:spcBef>
              <a:buFont typeface="Wingdings" panose="05000000000000000000" pitchFamily="2" charset="2"/>
              <a:buChar char="Ø"/>
              <a:defRPr/>
            </a:pPr>
            <a:r>
              <a:rPr lang="es-AR" altLang="en-US" sz="1800" dirty="0"/>
              <a:t>buena resistencia al calor.</a:t>
            </a:r>
          </a:p>
          <a:p>
            <a:pPr lvl="1" indent="0" algn="just" eaLnBrk="1" hangingPunct="1">
              <a:spcBef>
                <a:spcPct val="0"/>
              </a:spcBef>
              <a:buFontTx/>
              <a:buNone/>
              <a:defRPr/>
            </a:pPr>
            <a:r>
              <a:rPr lang="es-AR" altLang="en-US" sz="2000" dirty="0"/>
              <a:t>Están formados por la unión de infinitas cadenas que contienen un grupo amida, este grupo es muy polar, y puede llegar a formar puentes de hidrógeno, por esta misma razón , las moléculas de </a:t>
            </a:r>
            <a:r>
              <a:rPr lang="es-AR" altLang="en-US" sz="2000" dirty="0" err="1"/>
              <a:t>nylons</a:t>
            </a:r>
            <a:r>
              <a:rPr lang="es-AR" altLang="en-US" sz="2000" dirty="0"/>
              <a:t>, son regulares y simétricas, debido a que se empaquetan mejor.</a:t>
            </a:r>
            <a:endParaRPr lang="en-US" altLang="en-US" sz="2000" dirty="0"/>
          </a:p>
        </p:txBody>
      </p:sp>
    </p:spTree>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Marcador de número de diapositiva"/>
          <p:cNvSpPr>
            <a:spLocks noGrp="1"/>
          </p:cNvSpPr>
          <p:nvPr>
            <p:ph type="sldNum" sz="quarter" idx="12"/>
          </p:nvPr>
        </p:nvSpPr>
        <p:spPr>
          <a:noFill/>
          <a:ln>
            <a:miter lim="800000"/>
            <a:headEnd/>
            <a:tailEnd/>
          </a:ln>
        </p:spPr>
        <p:txBody>
          <a:bodyPr/>
          <a:lstStyle/>
          <a:p>
            <a:fld id="{D29983A2-B0F0-444C-9FC2-17E32DA40EA8}" type="slidenum">
              <a:rPr lang="es-ES" altLang="en-US" smtClean="0"/>
              <a:pPr/>
              <a:t>13</a:t>
            </a:fld>
            <a:endParaRPr lang="es-ES" altLang="en-US"/>
          </a:p>
        </p:txBody>
      </p:sp>
      <p:sp>
        <p:nvSpPr>
          <p:cNvPr id="13315" name="2 Rectángulo"/>
          <p:cNvSpPr>
            <a:spLocks noChangeArrowheads="1"/>
          </p:cNvSpPr>
          <p:nvPr/>
        </p:nvSpPr>
        <p:spPr bwMode="auto">
          <a:xfrm>
            <a:off x="0" y="38100"/>
            <a:ext cx="9150350" cy="6740525"/>
          </a:xfrm>
          <a:prstGeom prst="rect">
            <a:avLst/>
          </a:prstGeom>
          <a:noFill/>
          <a:ln w="9525">
            <a:noFill/>
            <a:miter lim="800000"/>
            <a:headEnd/>
            <a:tailEnd/>
          </a:ln>
        </p:spPr>
        <p:txBody>
          <a:bodyPr>
            <a:spAutoFit/>
          </a:bodyPr>
          <a:lstStyle/>
          <a:p>
            <a:r>
              <a:rPr lang="es-AR" altLang="en-US" sz="2000" b="1" u="sng">
                <a:hlinkClick r:id="rId2"/>
              </a:rPr>
              <a:t>Usos y Aplicaciones del Nylon</a:t>
            </a:r>
            <a:endParaRPr lang="es-AR" altLang="en-US" sz="2000" b="1" u="sng"/>
          </a:p>
          <a:p>
            <a:endParaRPr lang="es-AR" altLang="en-US" sz="800" b="1" u="sng"/>
          </a:p>
          <a:p>
            <a:pPr algn="just"/>
            <a:r>
              <a:rPr lang="es-AR" altLang="en-US"/>
              <a:t>Existen dos tipos distintos de nylons: el original, es el nylons 6.0 creado por Du Pont,  y el nylon 6.6. Ambos cumplen la misma función. Los nylons se pueden sintetizar a partir de las diaminas y los cloruros de diácidos El nylon 6.6 se hace con los monómeros cloruro del adipoilo y hexametilén diamina. </a:t>
            </a:r>
            <a:endParaRPr lang="en-US" altLang="en-US"/>
          </a:p>
          <a:p>
            <a:r>
              <a:rPr lang="en-US" altLang="en-US"/>
              <a:t> </a:t>
            </a:r>
          </a:p>
          <a:p>
            <a:endParaRPr lang="es-ES" altLang="en-US"/>
          </a:p>
          <a:p>
            <a:endParaRPr lang="es-ES" altLang="en-US"/>
          </a:p>
          <a:p>
            <a:endParaRPr lang="es-ES" altLang="en-US"/>
          </a:p>
          <a:p>
            <a:endParaRPr lang="es-ES" altLang="en-US"/>
          </a:p>
          <a:p>
            <a:endParaRPr lang="es-ES" altLang="en-US"/>
          </a:p>
          <a:p>
            <a:endParaRPr lang="es-ES" altLang="en-US"/>
          </a:p>
          <a:p>
            <a:endParaRPr lang="es-ES" altLang="en-US"/>
          </a:p>
          <a:p>
            <a:endParaRPr lang="es-ES" altLang="en-US"/>
          </a:p>
          <a:p>
            <a:endParaRPr lang="es-ES" altLang="en-US"/>
          </a:p>
          <a:p>
            <a:endParaRPr lang="es-ES" altLang="en-US"/>
          </a:p>
          <a:p>
            <a:endParaRPr lang="es-ES" altLang="en-US"/>
          </a:p>
          <a:p>
            <a:endParaRPr lang="es-ES" altLang="en-US"/>
          </a:p>
          <a:p>
            <a:pPr algn="just"/>
            <a:r>
              <a:rPr lang="es-ES" altLang="en-US"/>
              <a:t>Las aramidas son otro tipo de poliamidas, es más pertecene a una familia del nylons. Dentro de las aramidas podemos encontrar el Nomex y el kevlar. La mezcla de esto dos compuestos se utiliza para hacer ropa anti-llamas.</a:t>
            </a:r>
          </a:p>
          <a:p>
            <a:endParaRPr lang="es-ES" altLang="en-US" sz="800"/>
          </a:p>
          <a:p>
            <a:pPr algn="just"/>
            <a:r>
              <a:rPr lang="es-ES" altLang="en-US"/>
              <a:t>El Kevlar es una poliamida, en la cual todos los grupos amida están separados por grupos para-fenileno.</a:t>
            </a:r>
          </a:p>
        </p:txBody>
      </p:sp>
      <p:pic>
        <p:nvPicPr>
          <p:cNvPr id="13316" name="Picture 2"/>
          <p:cNvPicPr>
            <a:picLocks noChangeAspect="1" noChangeArrowheads="1"/>
          </p:cNvPicPr>
          <p:nvPr/>
        </p:nvPicPr>
        <p:blipFill>
          <a:blip r:embed="rId3"/>
          <a:srcRect/>
          <a:stretch>
            <a:fillRect/>
          </a:stretch>
        </p:blipFill>
        <p:spPr bwMode="auto">
          <a:xfrm>
            <a:off x="179388" y="1700213"/>
            <a:ext cx="8856662" cy="3452812"/>
          </a:xfrm>
          <a:prstGeom prst="rect">
            <a:avLst/>
          </a:prstGeom>
          <a:noFill/>
          <a:ln w="9525">
            <a:noFill/>
            <a:miter lim="800000"/>
            <a:headEnd/>
            <a:tailEnd/>
          </a:ln>
        </p:spPr>
      </p:pic>
    </p:spTree>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p:cNvSpPr>
            <a:spLocks noGrp="1"/>
          </p:cNvSpPr>
          <p:nvPr>
            <p:ph type="ctrTitle"/>
          </p:nvPr>
        </p:nvSpPr>
        <p:spPr>
          <a:xfrm>
            <a:off x="0" y="0"/>
            <a:ext cx="9144000" cy="6742113"/>
          </a:xfrm>
        </p:spPr>
        <p:txBody>
          <a:bodyPr/>
          <a:lstStyle/>
          <a:p>
            <a:pPr algn="l"/>
            <a:r>
              <a:rPr lang="es-ES" altLang="en-US" sz="2000"/>
              <a:t>Es conocido que el C forma con el H una gran cantidad de compuestos que se denominan  hidrocarburos,  como el CH4,  (metano), el C 2 H 6 (etano), C4H10 (butano) y otros.</a:t>
            </a:r>
            <a:br>
              <a:rPr lang="es-ES" altLang="en-US" sz="2000"/>
            </a:br>
            <a:br>
              <a:rPr lang="es-ES" altLang="en-US" sz="800"/>
            </a:br>
            <a:r>
              <a:rPr lang="es-ES" altLang="en-US" sz="2000"/>
              <a:t>En la descomposición térmica del carbón de piedra se obtiene C6H6 que se denomina benceno, el C7H8 (tolueno), etc.</a:t>
            </a:r>
            <a:br>
              <a:rPr lang="es-ES" altLang="en-US" sz="2000"/>
            </a:br>
            <a:br>
              <a:rPr lang="es-ES" altLang="en-US" sz="2000"/>
            </a:br>
            <a:r>
              <a:rPr lang="es-ES" altLang="en-US" sz="2000"/>
              <a:t>Al analizar tanta variedad de composición en los hidrocarburos, los científicos de aquella época se preguntaban:</a:t>
            </a:r>
            <a:br>
              <a:rPr lang="es-ES" altLang="en-US" sz="2000"/>
            </a:br>
            <a:r>
              <a:rPr lang="es-ES" altLang="en-US" sz="2000"/>
              <a:t>¿Cuál es la valencia del C en los compuestos orgánicos ? </a:t>
            </a:r>
            <a:br>
              <a:rPr lang="es-ES" altLang="en-US" sz="2000"/>
            </a:br>
            <a:r>
              <a:rPr lang="es-ES" altLang="en-US" sz="2000"/>
              <a:t>¿Por qué estos dos elementos pueden formar tanta cantidad de compuestos ? </a:t>
            </a:r>
            <a:br>
              <a:rPr lang="es-ES" altLang="en-US" sz="2000"/>
            </a:br>
            <a:r>
              <a:rPr lang="es-ES" altLang="en-US" sz="2000"/>
              <a:t> </a:t>
            </a:r>
            <a:br>
              <a:rPr lang="es-ES" altLang="en-US" sz="2000"/>
            </a:br>
            <a:r>
              <a:rPr lang="es-ES" altLang="en-US" sz="2000"/>
              <a:t>En 1858, Ambroise Kekulé publicó su tesis sobre el enlace químico del C, la cual consistía en lo siguiente: </a:t>
            </a:r>
            <a:br>
              <a:rPr lang="es-ES" altLang="en-US" sz="2000"/>
            </a:br>
            <a:br>
              <a:rPr lang="es-ES" altLang="en-US" sz="800"/>
            </a:br>
            <a:r>
              <a:rPr lang="es-ES" altLang="en-US" sz="2000" b="1"/>
              <a:t>EL C ES TETRAVALENTE</a:t>
            </a:r>
            <a:r>
              <a:rPr lang="es-ES" altLang="en-US" sz="2000"/>
              <a:t>.</a:t>
            </a:r>
            <a:br>
              <a:rPr lang="es-ES" altLang="en-US" sz="2000"/>
            </a:br>
            <a:br>
              <a:rPr lang="es-ES" altLang="en-US" sz="800"/>
            </a:br>
            <a:r>
              <a:rPr lang="es-ES" altLang="en-US" sz="2000"/>
              <a:t>Un átomo de C puede formar enlaces con otros átomos de C  y, por tanto, perder parte de su propiedad de unión con otros elementos.</a:t>
            </a:r>
            <a:br>
              <a:rPr lang="es-ES" altLang="en-US" sz="2000"/>
            </a:br>
            <a:r>
              <a:rPr lang="es-ES" altLang="en-US" sz="2000"/>
              <a:t>Un átomo de C puede formar enlaces de tipo múltiple con otros átomos</a:t>
            </a:r>
            <a:br>
              <a:rPr lang="es-ES" altLang="en-US" sz="2000"/>
            </a:br>
            <a:r>
              <a:rPr lang="es-ES" altLang="en-US" sz="2000"/>
              <a:t>Los átomos de C pueden formar anillos o cadenas cerradas </a:t>
            </a:r>
            <a:endParaRPr lang="en-US" altLang="en-US" sz="2000"/>
          </a:p>
        </p:txBody>
      </p:sp>
      <p:sp>
        <p:nvSpPr>
          <p:cNvPr id="14339" name="3 Marcador de número de diapositiva"/>
          <p:cNvSpPr>
            <a:spLocks noGrp="1"/>
          </p:cNvSpPr>
          <p:nvPr>
            <p:ph type="sldNum" sz="quarter" idx="12"/>
          </p:nvPr>
        </p:nvSpPr>
        <p:spPr>
          <a:noFill/>
          <a:ln>
            <a:miter lim="800000"/>
            <a:headEnd/>
            <a:tailEnd/>
          </a:ln>
        </p:spPr>
        <p:txBody>
          <a:bodyPr/>
          <a:lstStyle/>
          <a:p>
            <a:fld id="{C5CA2EC4-30DD-42BB-89F5-BD48BEC0107F}" type="slidenum">
              <a:rPr lang="es-ES" altLang="en-US" smtClean="0"/>
              <a:pPr/>
              <a:t>14</a:t>
            </a:fld>
            <a:endParaRPr lang="es-ES" altLang="en-US"/>
          </a:p>
        </p:txBody>
      </p:sp>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Marcador de número de diapositiva"/>
          <p:cNvSpPr>
            <a:spLocks noGrp="1"/>
          </p:cNvSpPr>
          <p:nvPr>
            <p:ph type="sldNum" sz="quarter" idx="12"/>
          </p:nvPr>
        </p:nvSpPr>
        <p:spPr>
          <a:noFill/>
          <a:ln>
            <a:miter lim="800000"/>
            <a:headEnd/>
            <a:tailEnd/>
          </a:ln>
        </p:spPr>
        <p:txBody>
          <a:bodyPr/>
          <a:lstStyle/>
          <a:p>
            <a:fld id="{65F3B316-4128-4DA9-A9F4-7BB8A38D551E}" type="slidenum">
              <a:rPr lang="es-ES" altLang="es-AR" smtClean="0"/>
              <a:pPr/>
              <a:t>15</a:t>
            </a:fld>
            <a:endParaRPr lang="es-ES" altLang="es-AR"/>
          </a:p>
        </p:txBody>
      </p:sp>
      <p:sp>
        <p:nvSpPr>
          <p:cNvPr id="15363" name="2 Rectángulo"/>
          <p:cNvSpPr>
            <a:spLocks noChangeArrowheads="1"/>
          </p:cNvSpPr>
          <p:nvPr/>
        </p:nvSpPr>
        <p:spPr bwMode="auto">
          <a:xfrm>
            <a:off x="14288" y="0"/>
            <a:ext cx="9144000" cy="5910263"/>
          </a:xfrm>
          <a:prstGeom prst="rect">
            <a:avLst/>
          </a:prstGeom>
          <a:noFill/>
          <a:ln w="9525">
            <a:noFill/>
            <a:miter lim="800000"/>
            <a:headEnd/>
            <a:tailEnd/>
          </a:ln>
        </p:spPr>
        <p:txBody>
          <a:bodyPr>
            <a:spAutoFit/>
          </a:bodyPr>
          <a:lstStyle/>
          <a:p>
            <a:r>
              <a:rPr lang="es-ES" altLang="es-AR"/>
              <a:t>Usos y Aplicaciones del Nylon</a:t>
            </a:r>
          </a:p>
          <a:p>
            <a:endParaRPr lang="es-ES" altLang="es-AR"/>
          </a:p>
          <a:p>
            <a:r>
              <a:rPr lang="es-ES" altLang="es-AR"/>
              <a:t>Los nylons han encontrado campos de aplicación como materiales plásticos en aquellos sectores o usos particulares donde se requiere más de una de las propiedades siguientes: alta tenacidad, rigidez, buena resistencia a la abrasión, buena resistencia al calor. </a:t>
            </a:r>
          </a:p>
          <a:p>
            <a:endParaRPr lang="es-ES" altLang="es-AR"/>
          </a:p>
          <a:p>
            <a:r>
              <a:rPr lang="es-ES" altLang="es-AR"/>
              <a:t>Debido a su alto costo no han alcanzado, naturalmente, la aplicabilidad de materiales tales como polietileno o poliestireno, los cuales tienen un precio tres veces más bajo que el del nylon.</a:t>
            </a:r>
          </a:p>
          <a:p>
            <a:endParaRPr lang="es-ES" altLang="es-AR"/>
          </a:p>
          <a:p>
            <a:r>
              <a:rPr lang="es-ES" altLang="es-AR"/>
              <a:t>Las aplicaciones más importantes de los homopolímeros se encuentran en el campo de la ingeniería mecánica. </a:t>
            </a:r>
          </a:p>
          <a:p>
            <a:endParaRPr lang="es-ES" altLang="es-AR"/>
          </a:p>
          <a:p>
            <a:r>
              <a:rPr lang="es-ES" altLang="es-AR"/>
              <a:t>Aplicaciones bien establecidas son las siguientes: asientos de válvulas, engranajes en general, excéntricas, cojinetes, rodamientos, etc.. </a:t>
            </a:r>
          </a:p>
          <a:p>
            <a:endParaRPr lang="es-ES" altLang="es-AR"/>
          </a:p>
          <a:p>
            <a:r>
              <a:rPr lang="es-ES" altLang="es-AR"/>
              <a:t>Además de las propiedades ventajosas señaladas en líneas anteriores, las piezas de nylon pueden funcionar frecuentemente sin lubricación, son silenciosas, pudiendo en muchos casos moldearse en una sola pieza evitándose el ensamblado de las diferentes piezas metálicas o el uso de máquinas caras con la consiguiente pérdida de material.</a:t>
            </a:r>
          </a:p>
        </p:txBody>
      </p:sp>
    </p:spTree>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Marcador de número de diapositiva"/>
          <p:cNvSpPr>
            <a:spLocks noGrp="1"/>
          </p:cNvSpPr>
          <p:nvPr>
            <p:ph type="sldNum" sz="quarter" idx="12"/>
          </p:nvPr>
        </p:nvSpPr>
        <p:spPr>
          <a:noFill/>
          <a:ln>
            <a:miter lim="800000"/>
            <a:headEnd/>
            <a:tailEnd/>
          </a:ln>
        </p:spPr>
        <p:txBody>
          <a:bodyPr/>
          <a:lstStyle/>
          <a:p>
            <a:fld id="{AD5DF00C-8F12-4F08-B109-5BD8ED6D33B4}" type="slidenum">
              <a:rPr lang="es-ES" altLang="es-AR" smtClean="0"/>
              <a:pPr/>
              <a:t>16</a:t>
            </a:fld>
            <a:endParaRPr lang="es-ES" altLang="es-AR"/>
          </a:p>
        </p:txBody>
      </p:sp>
      <p:sp>
        <p:nvSpPr>
          <p:cNvPr id="16387" name="2 Rectángulo"/>
          <p:cNvSpPr>
            <a:spLocks noChangeArrowheads="1"/>
          </p:cNvSpPr>
          <p:nvPr/>
        </p:nvSpPr>
        <p:spPr bwMode="auto">
          <a:xfrm>
            <a:off x="31750" y="0"/>
            <a:ext cx="9144000" cy="3416300"/>
          </a:xfrm>
          <a:prstGeom prst="rect">
            <a:avLst/>
          </a:prstGeom>
          <a:noFill/>
          <a:ln w="9525">
            <a:noFill/>
            <a:miter lim="800000"/>
            <a:headEnd/>
            <a:tailEnd/>
          </a:ln>
        </p:spPr>
        <p:txBody>
          <a:bodyPr>
            <a:spAutoFit/>
          </a:bodyPr>
          <a:lstStyle/>
          <a:p>
            <a:r>
              <a:rPr lang="es-ES" altLang="es-AR" b="1"/>
              <a:t>DESCRIPCIÓN DEL PROCESO INDUSTRIAL</a:t>
            </a:r>
          </a:p>
          <a:p>
            <a:r>
              <a:rPr lang="es-ES" altLang="es-AR"/>
              <a:t>1- POLÍMERO</a:t>
            </a:r>
          </a:p>
          <a:p>
            <a:pPr algn="just"/>
            <a:r>
              <a:rPr lang="es-ES" altLang="es-AR"/>
              <a:t>El producto final, obtenido en forma de pellets, es la materia básica para la producción de hilados Industriales y Textiles.</a:t>
            </a:r>
          </a:p>
          <a:p>
            <a:pPr algn="just"/>
            <a:r>
              <a:rPr lang="es-ES" altLang="es-AR"/>
              <a:t>El proceso de fabricación comprende varias etapas y requiere de ciertos insumos que producen plantas auxiliares como la de Agua Desmineralizada y Gas inerte.</a:t>
            </a:r>
          </a:p>
          <a:p>
            <a:r>
              <a:rPr lang="es-ES" altLang="es-AR"/>
              <a:t>a) SAL DE NYLON</a:t>
            </a:r>
          </a:p>
          <a:p>
            <a:pPr algn="just"/>
            <a:r>
              <a:rPr lang="es-ES" altLang="es-AR"/>
              <a:t>La preparación de la sal de nylon (monómero) consiste en la neutralización del ácido adípico y la hexametilendiamina en medio acuoso para formar solución de sal. Esta solución se filtra, se ajusta su PH y/o concentración y luego se envía para concentrar en el evaporador y polimerizar en autoclaves. La preparación de sal es un proceso continuo controlado automáticamente.</a:t>
            </a:r>
            <a:endParaRPr lang="en-US" altLang="es-AR"/>
          </a:p>
        </p:txBody>
      </p:sp>
      <p:sp>
        <p:nvSpPr>
          <p:cNvPr id="16388" name="3 Rectángulo"/>
          <p:cNvSpPr>
            <a:spLocks noChangeArrowheads="1"/>
          </p:cNvSpPr>
          <p:nvPr/>
        </p:nvSpPr>
        <p:spPr bwMode="auto">
          <a:xfrm>
            <a:off x="31750" y="3419475"/>
            <a:ext cx="9099550" cy="3416300"/>
          </a:xfrm>
          <a:prstGeom prst="rect">
            <a:avLst/>
          </a:prstGeom>
          <a:noFill/>
          <a:ln w="9525">
            <a:noFill/>
            <a:miter lim="800000"/>
            <a:headEnd/>
            <a:tailEnd/>
          </a:ln>
        </p:spPr>
        <p:txBody>
          <a:bodyPr>
            <a:spAutoFit/>
          </a:bodyPr>
          <a:lstStyle/>
          <a:p>
            <a:r>
              <a:rPr lang="es-ES" altLang="es-AR"/>
              <a:t>b) POLÍMERO</a:t>
            </a:r>
          </a:p>
          <a:p>
            <a:r>
              <a:rPr lang="es-ES" altLang="es-AR"/>
              <a:t>En la planta de polimerización, la sal es enviada a un tanque pesador que funciona automáticamente bajo presión de gas inerte. Luego la solución es enviada al evaporador, allí se encuentra la solución de sal a una presión fijada alcanzando finalmente una temperatura elegida. Estas condiciones de presión y temperatura, están directamente relacionadas con la concentración de la sal en agua.</a:t>
            </a:r>
          </a:p>
          <a:p>
            <a:r>
              <a:rPr lang="es-ES" altLang="es-AR"/>
              <a:t>Finalizada la evaporación, entra vapor de agua al evaporador, impulsando la sal al autoclave correspondiente.</a:t>
            </a:r>
          </a:p>
          <a:p>
            <a:r>
              <a:rPr lang="es-ES" altLang="es-AR"/>
              <a:t>La conversión de sal de nylon en polímero de nylon, es una reacción de condensación lineal, mediante la cual los grupos aminos reaccionan con los grupos carboxilos para formar agua y las uniones amida, que representan los eslabones de la cadena polimérica.</a:t>
            </a:r>
          </a:p>
        </p:txBody>
      </p:sp>
    </p:spTree>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2"/>
          </p:nvPr>
        </p:nvSpPr>
        <p:spPr/>
        <p:txBody>
          <a:bodyPr/>
          <a:lstStyle/>
          <a:p>
            <a:fld id="{82603189-723F-4940-BD85-CFB57A344D8C}" type="slidenum">
              <a:rPr lang="en-US" smtClean="0"/>
              <a:pPr/>
              <a:t>17</a:t>
            </a:fld>
            <a:endParaRPr lang="en-US"/>
          </a:p>
        </p:txBody>
      </p:sp>
      <p:sp>
        <p:nvSpPr>
          <p:cNvPr id="3" name="2 Rectángulo"/>
          <p:cNvSpPr/>
          <p:nvPr/>
        </p:nvSpPr>
        <p:spPr>
          <a:xfrm>
            <a:off x="0" y="785794"/>
            <a:ext cx="9144000" cy="923330"/>
          </a:xfrm>
          <a:prstGeom prst="rect">
            <a:avLst/>
          </a:prstGeom>
        </p:spPr>
        <p:txBody>
          <a:bodyPr wrap="square">
            <a:spAutoFit/>
          </a:bodyPr>
          <a:lstStyle/>
          <a:p>
            <a:pPr algn="ctr"/>
            <a:r>
              <a:rPr lang="es-ES" sz="5400" b="1" u="sng" dirty="0"/>
              <a:t>Definiciones</a:t>
            </a:r>
            <a:endParaRPr lang="es-AR" sz="5400" dirty="0"/>
          </a:p>
        </p:txBody>
      </p:sp>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noAutofit/>
          </a:bodyPr>
          <a:lstStyle/>
          <a:p>
            <a:pPr algn="ctr">
              <a:buNone/>
            </a:pPr>
            <a:r>
              <a:rPr lang="es-ES" b="1" u="sng" dirty="0"/>
              <a:t>Definiciones:</a:t>
            </a:r>
          </a:p>
          <a:p>
            <a:pPr>
              <a:buNone/>
            </a:pPr>
            <a:r>
              <a:rPr lang="es-ES" sz="2800" u="sng" dirty="0"/>
              <a:t>Concepto de materia: </a:t>
            </a:r>
            <a:r>
              <a:rPr lang="es-ES" sz="2800" dirty="0"/>
              <a:t>Todos los cuerpos que forman parte del Universo están constituidos por materia y energía. Definimos la materia como todo lo que tiene un lugar en el espacio y tiene masa.</a:t>
            </a:r>
            <a:endParaRPr lang="es-ES" sz="2800" u="sng" dirty="0"/>
          </a:p>
          <a:p>
            <a:pPr>
              <a:buNone/>
            </a:pPr>
            <a:r>
              <a:rPr lang="es-ES" sz="2800" u="sng" dirty="0"/>
              <a:t>Sistema Material</a:t>
            </a:r>
            <a:r>
              <a:rPr lang="es-ES" sz="2800" dirty="0"/>
              <a:t>: Es una cantidad determinada de masa, sometida a nuestro estudio y análisis. La misma puede tener limites reales, o ideales, pero deberán ser siempre finitos.</a:t>
            </a:r>
          </a:p>
          <a:p>
            <a:pPr>
              <a:buNone/>
            </a:pPr>
            <a:r>
              <a:rPr lang="es-ES" sz="2800" u="sng" dirty="0"/>
              <a:t>Ambiente / Medio Ambiente</a:t>
            </a:r>
            <a:r>
              <a:rPr lang="es-ES" sz="2800" dirty="0"/>
              <a:t>: Es todo aquello que rodea al sistema y que influye en su comportamiento; es decir que interactúa con él.</a:t>
            </a:r>
          </a:p>
          <a:p>
            <a:pPr>
              <a:buNone/>
            </a:pPr>
            <a:r>
              <a:rPr lang="es-ES" sz="2800" u="sng" dirty="0"/>
              <a:t>Universo</a:t>
            </a:r>
            <a:r>
              <a:rPr lang="es-ES" sz="2800" dirty="0"/>
              <a:t>: Se entiende por tal, a la unión de los conjuntos SISTEMA MATERIAL más MEDIO AMBIENTE.</a:t>
            </a:r>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18</a:t>
            </a:fld>
            <a:endParaRPr lang="en-US"/>
          </a:p>
        </p:txBody>
      </p:sp>
    </p:spTree>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noAutofit/>
          </a:bodyPr>
          <a:lstStyle/>
          <a:p>
            <a:pPr algn="ctr">
              <a:buNone/>
            </a:pPr>
            <a:r>
              <a:rPr lang="es-ES" b="1" u="sng" dirty="0"/>
              <a:t>Definiciones:</a:t>
            </a:r>
          </a:p>
          <a:p>
            <a:pPr>
              <a:buNone/>
            </a:pPr>
            <a:r>
              <a:rPr lang="es-ES" sz="2800" dirty="0"/>
              <a:t>Los sistemas físicos que encontramos en la Naturaleza consisten en un agregado de un número muy grande de átomos.</a:t>
            </a:r>
          </a:p>
          <a:p>
            <a:pPr>
              <a:buNone/>
            </a:pPr>
            <a:endParaRPr lang="es-ES" sz="2800" dirty="0"/>
          </a:p>
          <a:p>
            <a:pPr>
              <a:buNone/>
            </a:pPr>
            <a:r>
              <a:rPr lang="es-ES" sz="2800" dirty="0"/>
              <a:t>La materia está en uno de los estados: sólido, líquido, plasma, o gaseoso.</a:t>
            </a:r>
          </a:p>
          <a:p>
            <a:pPr>
              <a:buNone/>
            </a:pPr>
            <a:endParaRPr lang="es-ES" sz="2800" dirty="0"/>
          </a:p>
          <a:p>
            <a:pPr>
              <a:buNone/>
            </a:pPr>
            <a:r>
              <a:rPr lang="es-ES" sz="2800" dirty="0"/>
              <a:t>En los sólidos, las posiciones relativas (distancia y orientación) de los átomos o moléculas son fijas. </a:t>
            </a:r>
          </a:p>
          <a:p>
            <a:pPr>
              <a:buNone/>
            </a:pPr>
            <a:endParaRPr lang="es-ES" sz="2800" dirty="0"/>
          </a:p>
          <a:p>
            <a:pPr>
              <a:buNone/>
            </a:pPr>
            <a:r>
              <a:rPr lang="es-ES" sz="2800" dirty="0"/>
              <a:t>En los líquidos, las distancias entre las moléculas son fijas, pero su orientación relativa cambia continuamente. </a:t>
            </a:r>
          </a:p>
          <a:p>
            <a:pPr>
              <a:buNone/>
            </a:pPr>
            <a:endParaRPr lang="es-ES" sz="2800" dirty="0"/>
          </a:p>
          <a:p>
            <a:pPr>
              <a:buNone/>
            </a:pPr>
            <a:endParaRPr lang="es-ES" sz="2200" dirty="0"/>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19</a:t>
            </a:fld>
            <a:endParaRPr lang="en-US"/>
          </a:p>
        </p:txBody>
      </p:sp>
    </p:spTree>
    <p:extLst>
      <p:ext uri="{BB962C8B-B14F-4D97-AF65-F5344CB8AC3E}">
        <p14:creationId xmlns:p14="http://schemas.microsoft.com/office/powerpoint/2010/main" val="4267453815"/>
      </p:ext>
    </p:extLst>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2"/>
          <a:srcRect/>
          <a:stretch>
            <a:fillRect/>
          </a:stretch>
        </p:blipFill>
        <p:spPr bwMode="auto">
          <a:xfrm>
            <a:off x="5816600" y="4365625"/>
            <a:ext cx="3327400" cy="2492375"/>
          </a:xfrm>
          <a:prstGeom prst="rect">
            <a:avLst/>
          </a:prstGeom>
          <a:ln/>
        </p:spPr>
        <p:style>
          <a:lnRef idx="2">
            <a:schemeClr val="accent5"/>
          </a:lnRef>
          <a:fillRef idx="1">
            <a:schemeClr val="lt1"/>
          </a:fillRef>
          <a:effectRef idx="0">
            <a:schemeClr val="accent5"/>
          </a:effectRef>
          <a:fontRef idx="minor">
            <a:schemeClr val="dk1"/>
          </a:fontRef>
        </p:style>
      </p:pic>
      <p:pic>
        <p:nvPicPr>
          <p:cNvPr id="2055" name="Picture 7"/>
          <p:cNvPicPr>
            <a:picLocks noChangeAspect="1" noChangeArrowheads="1"/>
          </p:cNvPicPr>
          <p:nvPr/>
        </p:nvPicPr>
        <p:blipFill>
          <a:blip r:embed="rId3"/>
          <a:srcRect/>
          <a:stretch>
            <a:fillRect/>
          </a:stretch>
        </p:blipFill>
        <p:spPr bwMode="auto">
          <a:xfrm>
            <a:off x="1588" y="4365625"/>
            <a:ext cx="3325812" cy="2484438"/>
          </a:xfrm>
          <a:prstGeom prst="rect">
            <a:avLst/>
          </a:prstGeom>
          <a:ln/>
        </p:spPr>
        <p:style>
          <a:lnRef idx="2">
            <a:schemeClr val="accent2"/>
          </a:lnRef>
          <a:fillRef idx="1">
            <a:schemeClr val="lt1"/>
          </a:fillRef>
          <a:effectRef idx="0">
            <a:schemeClr val="accent2"/>
          </a:effectRef>
          <a:fontRef idx="minor">
            <a:schemeClr val="dk1"/>
          </a:fontRef>
        </p:style>
      </p:pic>
      <p:sp>
        <p:nvSpPr>
          <p:cNvPr id="2054" name="Rectangle 2"/>
          <p:cNvSpPr>
            <a:spLocks noGrp="1" noChangeArrowheads="1"/>
          </p:cNvSpPr>
          <p:nvPr>
            <p:ph type="ctrTitle"/>
          </p:nvPr>
        </p:nvSpPr>
        <p:spPr>
          <a:xfrm>
            <a:off x="714348" y="285728"/>
            <a:ext cx="7772400" cy="1470025"/>
          </a:xfrm>
        </p:spPr>
        <p:txBody>
          <a:bodyPr/>
          <a:lstStyle/>
          <a:p>
            <a:pPr eaLnBrk="1" hangingPunct="1"/>
            <a:r>
              <a:rPr lang="es-ES" altLang="en-US" dirty="0"/>
              <a:t>Procesos Industriales</a:t>
            </a:r>
          </a:p>
        </p:txBody>
      </p:sp>
      <p:sp>
        <p:nvSpPr>
          <p:cNvPr id="2" name="Rectangle 3"/>
          <p:cNvSpPr>
            <a:spLocks noGrp="1" noChangeArrowheads="1"/>
          </p:cNvSpPr>
          <p:nvPr>
            <p:ph type="subTitle" idx="1"/>
          </p:nvPr>
        </p:nvSpPr>
        <p:spPr>
          <a:xfrm>
            <a:off x="0" y="1714488"/>
            <a:ext cx="9144000" cy="1752600"/>
          </a:xfrm>
        </p:spPr>
        <p:txBody>
          <a:bodyPr/>
          <a:lstStyle/>
          <a:p>
            <a:pPr eaLnBrk="1" hangingPunct="1"/>
            <a:r>
              <a:rPr lang="es-ES" altLang="en-US" b="1" dirty="0">
                <a:solidFill>
                  <a:srgbClr val="FF0000"/>
                </a:solidFill>
              </a:rPr>
              <a:t>La QUIMICA ORGANICA en la Industria Textil</a:t>
            </a:r>
          </a:p>
        </p:txBody>
      </p:sp>
      <p:sp>
        <p:nvSpPr>
          <p:cNvPr id="3" name="5 Marcador de número de diapositiva"/>
          <p:cNvSpPr>
            <a:spLocks noGrp="1"/>
          </p:cNvSpPr>
          <p:nvPr>
            <p:ph type="sldNum" sz="quarter" idx="12"/>
          </p:nvPr>
        </p:nvSpPr>
        <p:spPr>
          <a:noFill/>
          <a:ln>
            <a:miter lim="800000"/>
            <a:headEnd/>
            <a:tailEnd/>
          </a:ln>
        </p:spPr>
        <p:txBody>
          <a:bodyPr/>
          <a:lstStyle/>
          <a:p>
            <a:fld id="{F9983B27-A2AC-4206-9F73-BCF8967CA2FE}" type="slidenum">
              <a:rPr lang="es-ES" altLang="en-US" smtClean="0"/>
              <a:pPr/>
              <a:t>2</a:t>
            </a:fld>
            <a:endParaRPr lang="es-ES" altLang="en-US"/>
          </a:p>
        </p:txBody>
      </p:sp>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noAutofit/>
          </a:bodyPr>
          <a:lstStyle/>
          <a:p>
            <a:pPr algn="ctr">
              <a:buNone/>
            </a:pPr>
            <a:r>
              <a:rPr lang="es-ES" b="1" u="sng" dirty="0"/>
              <a:t>Definiciones:</a:t>
            </a:r>
          </a:p>
          <a:p>
            <a:pPr>
              <a:buNone/>
            </a:pPr>
            <a:r>
              <a:rPr lang="es-ES" sz="2800" dirty="0"/>
              <a:t>En los gases, las distancias entre moléculas, son en general, mucho más grandes que las dimensiones de las mismas, y las fuerzas entre las moléculas son muy débiles y se manifiestan principalmente en el momento en que chocan entre sí. </a:t>
            </a:r>
          </a:p>
          <a:p>
            <a:pPr>
              <a:buNone/>
            </a:pPr>
            <a:r>
              <a:rPr lang="es-ES" sz="2800" dirty="0"/>
              <a:t>Los gases son capaces de una expansión infinita y son compresibles. </a:t>
            </a:r>
          </a:p>
          <a:p>
            <a:pPr>
              <a:buNone/>
            </a:pPr>
            <a:r>
              <a:rPr lang="es-ES" sz="2800" dirty="0"/>
              <a:t>Por esta razón, los gases son más fáciles de describir que los sólidos y que los líquidos.</a:t>
            </a:r>
          </a:p>
          <a:p>
            <a:pPr>
              <a:buNone/>
            </a:pPr>
            <a:endParaRPr lang="es-ES" sz="22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22" y="4643446"/>
            <a:ext cx="5333286" cy="2055324"/>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6"/>
          </a:lnRef>
          <a:fillRef idx="1">
            <a:schemeClr val="lt1"/>
          </a:fillRef>
          <a:effectRef idx="0">
            <a:schemeClr val="accent6"/>
          </a:effectRef>
          <a:fontRef idx="minor">
            <a:schemeClr val="dk1"/>
          </a:fontRef>
        </p:style>
      </p:pic>
      <p:sp>
        <p:nvSpPr>
          <p:cNvPr id="7" name="6 Marcador de número de diapositiva"/>
          <p:cNvSpPr>
            <a:spLocks noGrp="1"/>
          </p:cNvSpPr>
          <p:nvPr>
            <p:ph type="sldNum" sz="quarter" idx="12"/>
          </p:nvPr>
        </p:nvSpPr>
        <p:spPr/>
        <p:txBody>
          <a:bodyPr/>
          <a:lstStyle/>
          <a:p>
            <a:fld id="{82603189-723F-4940-BD85-CFB57A344D8C}" type="slidenum">
              <a:rPr lang="en-US" smtClean="0"/>
              <a:pPr/>
              <a:t>20</a:t>
            </a:fld>
            <a:endParaRPr lang="en-US"/>
          </a:p>
        </p:txBody>
      </p:sp>
    </p:spTree>
    <p:extLst>
      <p:ext uri="{BB962C8B-B14F-4D97-AF65-F5344CB8AC3E}">
        <p14:creationId xmlns:p14="http://schemas.microsoft.com/office/powerpoint/2010/main" val="4267453815"/>
      </p:ext>
    </p:extLst>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noAutofit/>
          </a:bodyPr>
          <a:lstStyle/>
          <a:p>
            <a:pPr algn="ctr">
              <a:buNone/>
            </a:pPr>
            <a:r>
              <a:rPr lang="es-ES" sz="2800" b="1" u="sng" dirty="0"/>
              <a:t>Definiciones:</a:t>
            </a:r>
          </a:p>
          <a:p>
            <a:pPr>
              <a:buNone/>
            </a:pPr>
            <a:r>
              <a:rPr lang="es-ES" sz="2800" dirty="0"/>
              <a:t>El gas contenido en un recipiente, está formado por un número muy grande de moléculas, 6,02·10</a:t>
            </a:r>
            <a:r>
              <a:rPr lang="es-ES" sz="2800" baseline="30000" dirty="0"/>
              <a:t>23</a:t>
            </a:r>
            <a:r>
              <a:rPr lang="es-ES" sz="2800" dirty="0"/>
              <a:t> moléculas en un mol de sustancia. </a:t>
            </a:r>
          </a:p>
          <a:p>
            <a:pPr>
              <a:buNone/>
            </a:pPr>
            <a:r>
              <a:rPr lang="es-ES" sz="2800" dirty="0"/>
              <a:t>Cuando se intenta describir un sistema con un número tan grande de partículas resulta inútil (e imposible) describir el movimiento individual de cada componente. </a:t>
            </a:r>
          </a:p>
          <a:p>
            <a:pPr>
              <a:buNone/>
            </a:pPr>
            <a:r>
              <a:rPr lang="es-ES" sz="2800" dirty="0"/>
              <a:t>Por lo tanto, lo que se ha resuelto es medir magnitudes que se refieren al conjunto: es decir, </a:t>
            </a:r>
            <a:r>
              <a:rPr lang="es-ES" sz="2800" b="1" dirty="0"/>
              <a:t>volumen</a:t>
            </a:r>
            <a:r>
              <a:rPr lang="es-ES" sz="2800" dirty="0"/>
              <a:t> ocupado por una masa de gas, </a:t>
            </a:r>
            <a:r>
              <a:rPr lang="es-ES" sz="2800" b="1" dirty="0"/>
              <a:t>presión</a:t>
            </a:r>
            <a:r>
              <a:rPr lang="es-ES" sz="2800" dirty="0"/>
              <a:t> que ejerce el gas sobre las paredes del recipiente y su </a:t>
            </a:r>
            <a:r>
              <a:rPr lang="es-ES" sz="2800" b="1" dirty="0"/>
              <a:t>temperatura</a:t>
            </a:r>
            <a:r>
              <a:rPr lang="es-ES" sz="2800" dirty="0"/>
              <a:t>. </a:t>
            </a:r>
          </a:p>
          <a:p>
            <a:pPr>
              <a:buNone/>
            </a:pPr>
            <a:r>
              <a:rPr lang="es-ES" sz="2800" dirty="0"/>
              <a:t>Estas cantidades físicas se denominan </a:t>
            </a:r>
            <a:r>
              <a:rPr lang="es-ES" sz="2800" b="1" u="sng" dirty="0"/>
              <a:t>macroscópicas</a:t>
            </a:r>
            <a:r>
              <a:rPr lang="es-ES" sz="2800" dirty="0"/>
              <a:t>, en el sentido de que no se refieren al movimiento individual de cada partícula, sino del </a:t>
            </a:r>
            <a:r>
              <a:rPr lang="es-ES" sz="2800" b="1" u="sng" dirty="0"/>
              <a:t>sistema en su conjunto</a:t>
            </a:r>
            <a:r>
              <a:rPr lang="es-ES" sz="2800" dirty="0"/>
              <a:t>.</a:t>
            </a:r>
          </a:p>
          <a:p>
            <a:pPr>
              <a:buNone/>
            </a:pPr>
            <a:endParaRPr lang="es-ES" sz="2800" dirty="0"/>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21</a:t>
            </a:fld>
            <a:endParaRPr lang="en-US"/>
          </a:p>
        </p:txBody>
      </p:sp>
    </p:spTree>
  </p:cSld>
  <p:clrMapOvr>
    <a:masterClrMapping/>
  </p:clrMapOvr>
  <p:transition>
    <p:dissolv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3071810"/>
            <a:ext cx="9144000" cy="42862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2" name="1 Título"/>
          <p:cNvSpPr>
            <a:spLocks noGrp="1"/>
          </p:cNvSpPr>
          <p:nvPr>
            <p:ph type="title"/>
          </p:nvPr>
        </p:nvSpPr>
        <p:spPr>
          <a:xfrm>
            <a:off x="0" y="0"/>
            <a:ext cx="9144000" cy="428604"/>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ES" dirty="0"/>
              <a:t>Dimensiones y  unidades</a:t>
            </a:r>
          </a:p>
        </p:txBody>
      </p:sp>
      <p:sp>
        <p:nvSpPr>
          <p:cNvPr id="3" name="2 Marcador de contenido"/>
          <p:cNvSpPr>
            <a:spLocks noGrp="1"/>
          </p:cNvSpPr>
          <p:nvPr>
            <p:ph idx="1"/>
          </p:nvPr>
        </p:nvSpPr>
        <p:spPr>
          <a:xfrm>
            <a:off x="0" y="428604"/>
            <a:ext cx="9144000" cy="6429396"/>
          </a:xfrm>
        </p:spPr>
        <p:style>
          <a:lnRef idx="1">
            <a:schemeClr val="accent3"/>
          </a:lnRef>
          <a:fillRef idx="2">
            <a:schemeClr val="accent3"/>
          </a:fillRef>
          <a:effectRef idx="1">
            <a:schemeClr val="accent3"/>
          </a:effectRef>
          <a:fontRef idx="minor">
            <a:schemeClr val="dk1"/>
          </a:fontRef>
        </p:style>
        <p:txBody>
          <a:bodyPr>
            <a:normAutofit/>
          </a:bodyPr>
          <a:lstStyle/>
          <a:p>
            <a:pPr>
              <a:buNone/>
            </a:pPr>
            <a:r>
              <a:rPr lang="es-ES" sz="2400" b="1" u="sng" dirty="0"/>
              <a:t>Dimensión:</a:t>
            </a:r>
            <a:r>
              <a:rPr lang="es-ES" sz="2400" dirty="0"/>
              <a:t> es el nombre de la cualidad o característica física.</a:t>
            </a:r>
          </a:p>
          <a:p>
            <a:pPr>
              <a:buNone/>
            </a:pPr>
            <a:r>
              <a:rPr lang="es-ES" sz="2400" dirty="0"/>
              <a:t>Cualidades pueden ser: básicas /fundamentales o secundarias.</a:t>
            </a:r>
          </a:p>
          <a:p>
            <a:pPr>
              <a:buNone/>
            </a:pPr>
            <a:r>
              <a:rPr lang="es-ES" sz="2400" b="1" u="sng" dirty="0"/>
              <a:t>Cualidades básicas fundamentales</a:t>
            </a:r>
            <a:r>
              <a:rPr lang="es-ES" sz="2400" dirty="0"/>
              <a:t>: longitud, masa, tiempo, temperatura. Son el punto de partida para describir otras cualidades. </a:t>
            </a:r>
          </a:p>
          <a:p>
            <a:pPr>
              <a:buNone/>
            </a:pPr>
            <a:r>
              <a:rPr lang="es-ES" sz="2400" b="1" u="sng" dirty="0"/>
              <a:t>Cualidades secundarias</a:t>
            </a:r>
            <a:r>
              <a:rPr lang="es-ES" sz="2400" dirty="0"/>
              <a:t>:  área, volumen,  y otras que se definen a partir de leyes o principios universales;  como ser la fuerza.  </a:t>
            </a:r>
            <a:endParaRPr lang="es-ES" sz="800" dirty="0"/>
          </a:p>
          <a:p>
            <a:pPr>
              <a:buNone/>
            </a:pPr>
            <a:endParaRPr lang="es-ES" sz="800" dirty="0"/>
          </a:p>
          <a:p>
            <a:pPr algn="ctr">
              <a:buNone/>
            </a:pPr>
            <a:r>
              <a:rPr lang="es-ES" sz="2400" dirty="0"/>
              <a:t>Dimensiones y unidades fundamentales en el sistema internacional </a:t>
            </a:r>
          </a:p>
          <a:p>
            <a:pPr>
              <a:buNone/>
            </a:pPr>
            <a:endParaRPr lang="es-ES" sz="2400" dirty="0"/>
          </a:p>
        </p:txBody>
      </p:sp>
      <p:graphicFrame>
        <p:nvGraphicFramePr>
          <p:cNvPr id="5" name="4 Tabla"/>
          <p:cNvGraphicFramePr>
            <a:graphicFrameLocks noGrp="1"/>
          </p:cNvGraphicFramePr>
          <p:nvPr/>
        </p:nvGraphicFramePr>
        <p:xfrm>
          <a:off x="1" y="3571876"/>
          <a:ext cx="9144000" cy="3286128"/>
        </p:xfrm>
        <a:graphic>
          <a:graphicData uri="http://schemas.openxmlformats.org/drawingml/2006/table">
            <a:tbl>
              <a:tblPr firstRow="1" bandRow="1">
                <a:tableStyleId>{F5AB1C69-6EDB-4FF4-983F-18BD219EF322}</a:tableStyleId>
              </a:tblPr>
              <a:tblGrid>
                <a:gridCol w="3048000">
                  <a:extLst>
                    <a:ext uri="{9D8B030D-6E8A-4147-A177-3AD203B41FA5}">
                      <a16:colId xmlns:a16="http://schemas.microsoft.com/office/drawing/2014/main" val="20000"/>
                    </a:ext>
                  </a:extLst>
                </a:gridCol>
                <a:gridCol w="4047769">
                  <a:extLst>
                    <a:ext uri="{9D8B030D-6E8A-4147-A177-3AD203B41FA5}">
                      <a16:colId xmlns:a16="http://schemas.microsoft.com/office/drawing/2014/main" val="20001"/>
                    </a:ext>
                  </a:extLst>
                </a:gridCol>
                <a:gridCol w="2048231">
                  <a:extLst>
                    <a:ext uri="{9D8B030D-6E8A-4147-A177-3AD203B41FA5}">
                      <a16:colId xmlns:a16="http://schemas.microsoft.com/office/drawing/2014/main" val="20002"/>
                    </a:ext>
                  </a:extLst>
                </a:gridCol>
              </a:tblGrid>
              <a:tr h="410766">
                <a:tc>
                  <a:txBody>
                    <a:bodyPr/>
                    <a:lstStyle/>
                    <a:p>
                      <a:r>
                        <a:rPr lang="es-ES" dirty="0"/>
                        <a:t>Nombre</a:t>
                      </a:r>
                    </a:p>
                  </a:txBody>
                  <a:tcPr/>
                </a:tc>
                <a:tc>
                  <a:txBody>
                    <a:bodyPr/>
                    <a:lstStyle/>
                    <a:p>
                      <a:r>
                        <a:rPr lang="es-ES" dirty="0"/>
                        <a:t>Unidad</a:t>
                      </a:r>
                    </a:p>
                  </a:txBody>
                  <a:tcPr/>
                </a:tc>
                <a:tc>
                  <a:txBody>
                    <a:bodyPr/>
                    <a:lstStyle/>
                    <a:p>
                      <a:r>
                        <a:rPr lang="es-ES" dirty="0"/>
                        <a:t>Símbolo</a:t>
                      </a:r>
                    </a:p>
                  </a:txBody>
                  <a:tcPr/>
                </a:tc>
                <a:extLst>
                  <a:ext uri="{0D108BD9-81ED-4DB2-BD59-A6C34878D82A}">
                    <a16:rowId xmlns:a16="http://schemas.microsoft.com/office/drawing/2014/main" val="10000"/>
                  </a:ext>
                </a:extLst>
              </a:tr>
              <a:tr h="410766">
                <a:tc>
                  <a:txBody>
                    <a:bodyPr/>
                    <a:lstStyle/>
                    <a:p>
                      <a:r>
                        <a:rPr lang="es-ES" dirty="0"/>
                        <a:t>Longitud</a:t>
                      </a:r>
                    </a:p>
                  </a:txBody>
                  <a:tcPr/>
                </a:tc>
                <a:tc>
                  <a:txBody>
                    <a:bodyPr/>
                    <a:lstStyle/>
                    <a:p>
                      <a:r>
                        <a:rPr lang="es-ES" dirty="0"/>
                        <a:t>Metro</a:t>
                      </a:r>
                    </a:p>
                  </a:txBody>
                  <a:tcPr/>
                </a:tc>
                <a:tc>
                  <a:txBody>
                    <a:bodyPr/>
                    <a:lstStyle/>
                    <a:p>
                      <a:r>
                        <a:rPr lang="es-ES" dirty="0"/>
                        <a:t>m</a:t>
                      </a:r>
                    </a:p>
                  </a:txBody>
                  <a:tcPr/>
                </a:tc>
                <a:extLst>
                  <a:ext uri="{0D108BD9-81ED-4DB2-BD59-A6C34878D82A}">
                    <a16:rowId xmlns:a16="http://schemas.microsoft.com/office/drawing/2014/main" val="10001"/>
                  </a:ext>
                </a:extLst>
              </a:tr>
              <a:tr h="410766">
                <a:tc>
                  <a:txBody>
                    <a:bodyPr/>
                    <a:lstStyle/>
                    <a:p>
                      <a:r>
                        <a:rPr lang="es-ES" dirty="0"/>
                        <a:t>Masa</a:t>
                      </a:r>
                    </a:p>
                  </a:txBody>
                  <a:tcPr/>
                </a:tc>
                <a:tc>
                  <a:txBody>
                    <a:bodyPr/>
                    <a:lstStyle/>
                    <a:p>
                      <a:r>
                        <a:rPr lang="es-ES" dirty="0"/>
                        <a:t>Kilogramo</a:t>
                      </a:r>
                    </a:p>
                  </a:txBody>
                  <a:tcPr/>
                </a:tc>
                <a:tc>
                  <a:txBody>
                    <a:bodyPr/>
                    <a:lstStyle/>
                    <a:p>
                      <a:r>
                        <a:rPr lang="es-ES" dirty="0"/>
                        <a:t>kg</a:t>
                      </a:r>
                    </a:p>
                  </a:txBody>
                  <a:tcPr/>
                </a:tc>
                <a:extLst>
                  <a:ext uri="{0D108BD9-81ED-4DB2-BD59-A6C34878D82A}">
                    <a16:rowId xmlns:a16="http://schemas.microsoft.com/office/drawing/2014/main" val="10002"/>
                  </a:ext>
                </a:extLst>
              </a:tr>
              <a:tr h="410766">
                <a:tc>
                  <a:txBody>
                    <a:bodyPr/>
                    <a:lstStyle/>
                    <a:p>
                      <a:r>
                        <a:rPr lang="es-ES" dirty="0"/>
                        <a:t>Tiempo</a:t>
                      </a:r>
                    </a:p>
                  </a:txBody>
                  <a:tcPr/>
                </a:tc>
                <a:tc>
                  <a:txBody>
                    <a:bodyPr/>
                    <a:lstStyle/>
                    <a:p>
                      <a:r>
                        <a:rPr lang="es-ES" dirty="0"/>
                        <a:t>Segundo</a:t>
                      </a:r>
                    </a:p>
                  </a:txBody>
                  <a:tcPr/>
                </a:tc>
                <a:tc>
                  <a:txBody>
                    <a:bodyPr/>
                    <a:lstStyle/>
                    <a:p>
                      <a:r>
                        <a:rPr lang="es-ES" dirty="0"/>
                        <a:t>s</a:t>
                      </a:r>
                    </a:p>
                  </a:txBody>
                  <a:tcPr/>
                </a:tc>
                <a:extLst>
                  <a:ext uri="{0D108BD9-81ED-4DB2-BD59-A6C34878D82A}">
                    <a16:rowId xmlns:a16="http://schemas.microsoft.com/office/drawing/2014/main" val="10003"/>
                  </a:ext>
                </a:extLst>
              </a:tr>
              <a:tr h="410766">
                <a:tc>
                  <a:txBody>
                    <a:bodyPr/>
                    <a:lstStyle/>
                    <a:p>
                      <a:r>
                        <a:rPr lang="es-ES" dirty="0"/>
                        <a:t>Temperatura Termodinámica</a:t>
                      </a:r>
                    </a:p>
                  </a:txBody>
                  <a:tcPr/>
                </a:tc>
                <a:tc>
                  <a:txBody>
                    <a:bodyPr/>
                    <a:lstStyle/>
                    <a:p>
                      <a:r>
                        <a:rPr lang="es-ES" dirty="0"/>
                        <a:t>Kelvin</a:t>
                      </a:r>
                    </a:p>
                  </a:txBody>
                  <a:tcPr/>
                </a:tc>
                <a:tc>
                  <a:txBody>
                    <a:bodyPr/>
                    <a:lstStyle/>
                    <a:p>
                      <a:r>
                        <a:rPr lang="es-ES" dirty="0"/>
                        <a:t>K</a:t>
                      </a:r>
                    </a:p>
                  </a:txBody>
                  <a:tcPr/>
                </a:tc>
                <a:extLst>
                  <a:ext uri="{0D108BD9-81ED-4DB2-BD59-A6C34878D82A}">
                    <a16:rowId xmlns:a16="http://schemas.microsoft.com/office/drawing/2014/main" val="10004"/>
                  </a:ext>
                </a:extLst>
              </a:tr>
              <a:tr h="410766">
                <a:tc>
                  <a:txBody>
                    <a:bodyPr/>
                    <a:lstStyle/>
                    <a:p>
                      <a:r>
                        <a:rPr lang="es-ES" dirty="0"/>
                        <a:t>Corriente eléctrica</a:t>
                      </a:r>
                    </a:p>
                  </a:txBody>
                  <a:tcPr/>
                </a:tc>
                <a:tc>
                  <a:txBody>
                    <a:bodyPr/>
                    <a:lstStyle/>
                    <a:p>
                      <a:r>
                        <a:rPr lang="es-ES" dirty="0"/>
                        <a:t>Ampere</a:t>
                      </a:r>
                    </a:p>
                  </a:txBody>
                  <a:tcPr/>
                </a:tc>
                <a:tc>
                  <a:txBody>
                    <a:bodyPr/>
                    <a:lstStyle/>
                    <a:p>
                      <a:r>
                        <a:rPr lang="es-ES" dirty="0"/>
                        <a:t>A</a:t>
                      </a:r>
                    </a:p>
                  </a:txBody>
                  <a:tcPr/>
                </a:tc>
                <a:extLst>
                  <a:ext uri="{0D108BD9-81ED-4DB2-BD59-A6C34878D82A}">
                    <a16:rowId xmlns:a16="http://schemas.microsoft.com/office/drawing/2014/main" val="10005"/>
                  </a:ext>
                </a:extLst>
              </a:tr>
              <a:tr h="410766">
                <a:tc>
                  <a:txBody>
                    <a:bodyPr/>
                    <a:lstStyle/>
                    <a:p>
                      <a:r>
                        <a:rPr lang="es-ES" dirty="0"/>
                        <a:t>Intensidad lumínica</a:t>
                      </a:r>
                    </a:p>
                  </a:txBody>
                  <a:tcPr/>
                </a:tc>
                <a:tc>
                  <a:txBody>
                    <a:bodyPr/>
                    <a:lstStyle/>
                    <a:p>
                      <a:r>
                        <a:rPr lang="es-ES" dirty="0"/>
                        <a:t>Candela</a:t>
                      </a:r>
                    </a:p>
                  </a:txBody>
                  <a:tcPr/>
                </a:tc>
                <a:tc>
                  <a:txBody>
                    <a:bodyPr/>
                    <a:lstStyle/>
                    <a:p>
                      <a:r>
                        <a:rPr lang="es-ES" dirty="0" err="1"/>
                        <a:t>cd</a:t>
                      </a:r>
                      <a:endParaRPr lang="es-ES" dirty="0"/>
                    </a:p>
                  </a:txBody>
                  <a:tcPr/>
                </a:tc>
                <a:extLst>
                  <a:ext uri="{0D108BD9-81ED-4DB2-BD59-A6C34878D82A}">
                    <a16:rowId xmlns:a16="http://schemas.microsoft.com/office/drawing/2014/main" val="10006"/>
                  </a:ext>
                </a:extLst>
              </a:tr>
              <a:tr h="410766">
                <a:tc>
                  <a:txBody>
                    <a:bodyPr/>
                    <a:lstStyle/>
                    <a:p>
                      <a:r>
                        <a:rPr lang="es-ES" dirty="0"/>
                        <a:t>Cantidad de sustancia</a:t>
                      </a:r>
                    </a:p>
                  </a:txBody>
                  <a:tcPr/>
                </a:tc>
                <a:tc>
                  <a:txBody>
                    <a:bodyPr/>
                    <a:lstStyle/>
                    <a:p>
                      <a:r>
                        <a:rPr lang="es-ES" dirty="0"/>
                        <a:t>mol</a:t>
                      </a:r>
                    </a:p>
                  </a:txBody>
                  <a:tcPr/>
                </a:tc>
                <a:tc>
                  <a:txBody>
                    <a:bodyPr/>
                    <a:lstStyle/>
                    <a:p>
                      <a:r>
                        <a:rPr lang="es-ES" dirty="0"/>
                        <a:t>mol</a:t>
                      </a:r>
                    </a:p>
                  </a:txBody>
                  <a:tcPr/>
                </a:tc>
                <a:extLst>
                  <a:ext uri="{0D108BD9-81ED-4DB2-BD59-A6C34878D82A}">
                    <a16:rowId xmlns:a16="http://schemas.microsoft.com/office/drawing/2014/main" val="10007"/>
                  </a:ext>
                </a:extLst>
              </a:tr>
            </a:tbl>
          </a:graphicData>
        </a:graphic>
      </p:graphicFrame>
      <p:sp>
        <p:nvSpPr>
          <p:cNvPr id="8" name="7 Marcador de número de diapositiva"/>
          <p:cNvSpPr>
            <a:spLocks noGrp="1"/>
          </p:cNvSpPr>
          <p:nvPr>
            <p:ph type="sldNum" sz="quarter" idx="12"/>
          </p:nvPr>
        </p:nvSpPr>
        <p:spPr/>
        <p:txBody>
          <a:bodyPr/>
          <a:lstStyle/>
          <a:p>
            <a:fld id="{82603189-723F-4940-BD85-CFB57A344D8C}" type="slidenum">
              <a:rPr lang="en-US" smtClean="0"/>
              <a:pPr/>
              <a:t>22</a:t>
            </a:fld>
            <a:endParaRPr lang="en-US"/>
          </a:p>
        </p:txBody>
      </p:sp>
    </p:spTree>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404664"/>
          </a:xfrm>
          <a:solidFill>
            <a:srgbClr val="CCFFCC"/>
          </a:solidFill>
        </p:spPr>
        <p:txBody>
          <a:bodyPr>
            <a:normAutofit fontScale="90000"/>
          </a:bodyPr>
          <a:lstStyle/>
          <a:p>
            <a:r>
              <a:rPr lang="es-ES" dirty="0"/>
              <a:t>Masa molar</a:t>
            </a:r>
            <a:endParaRPr lang="en-US" dirty="0"/>
          </a:p>
        </p:txBody>
      </p:sp>
      <p:sp>
        <p:nvSpPr>
          <p:cNvPr id="3" name="2 Marcador de contenido"/>
          <p:cNvSpPr>
            <a:spLocks noGrp="1"/>
          </p:cNvSpPr>
          <p:nvPr>
            <p:ph idx="1"/>
          </p:nvPr>
        </p:nvSpPr>
        <p:spPr>
          <a:xfrm>
            <a:off x="0" y="404664"/>
            <a:ext cx="9144000" cy="6453336"/>
          </a:xfrm>
          <a:solidFill>
            <a:srgbClr val="CCFFCC"/>
          </a:solidFill>
        </p:spPr>
        <p:txBody>
          <a:bodyPr>
            <a:normAutofit lnSpcReduction="10000"/>
          </a:bodyPr>
          <a:lstStyle/>
          <a:p>
            <a:pPr marL="0" indent="0">
              <a:buNone/>
            </a:pPr>
            <a:r>
              <a:rPr lang="es-ES" sz="2400" dirty="0"/>
              <a:t>La masa molar de los </a:t>
            </a:r>
            <a:r>
              <a:rPr lang="es-ES" sz="2400" dirty="0">
                <a:hlinkClick r:id="rId2" tooltip="Átomo"/>
              </a:rPr>
              <a:t>átomos</a:t>
            </a:r>
            <a:r>
              <a:rPr lang="es-ES" sz="2400" dirty="0"/>
              <a:t> de un </a:t>
            </a:r>
            <a:r>
              <a:rPr lang="es-ES" sz="2400" dirty="0">
                <a:hlinkClick r:id="rId3" tooltip="Elemento químico"/>
              </a:rPr>
              <a:t>elemento</a:t>
            </a:r>
            <a:r>
              <a:rPr lang="es-ES" sz="2400" dirty="0"/>
              <a:t> está dado por el </a:t>
            </a:r>
            <a:r>
              <a:rPr lang="es-ES" sz="2400" dirty="0">
                <a:hlinkClick r:id="rId4" tooltip="Peso atómico"/>
              </a:rPr>
              <a:t>peso atómico</a:t>
            </a:r>
            <a:r>
              <a:rPr lang="es-ES" sz="2400" dirty="0"/>
              <a:t> de cada elemento multiplicado por la </a:t>
            </a:r>
            <a:r>
              <a:rPr lang="es-ES" sz="2400" dirty="0">
                <a:hlinkClick r:id="rId5" tooltip="Constante de masa molar"/>
              </a:rPr>
              <a:t>constante de masa molar</a:t>
            </a:r>
            <a:r>
              <a:rPr lang="es-ES" sz="2400" dirty="0"/>
              <a:t>, M  u = 1×10</a:t>
            </a:r>
            <a:r>
              <a:rPr lang="es-ES" sz="2400" baseline="30000" dirty="0"/>
              <a:t>−3</a:t>
            </a:r>
            <a:r>
              <a:rPr lang="es-ES" sz="2400" dirty="0"/>
              <a:t> kg/mol = 1 g/mol. </a:t>
            </a:r>
          </a:p>
          <a:p>
            <a:pPr marL="0" indent="0">
              <a:buNone/>
            </a:pPr>
            <a:r>
              <a:rPr lang="es-ES" sz="2400" dirty="0"/>
              <a:t>Su valor numérico coincide con el de la </a:t>
            </a:r>
            <a:r>
              <a:rPr lang="es-ES" sz="2400" dirty="0">
                <a:hlinkClick r:id="rId6" tooltip="Masa molecular"/>
              </a:rPr>
              <a:t>masa molecular</a:t>
            </a:r>
            <a:r>
              <a:rPr lang="es-ES" sz="2400" dirty="0"/>
              <a:t>, pero expresado en gramos/mol en lugar de </a:t>
            </a:r>
            <a:r>
              <a:rPr lang="es-ES" sz="2400" dirty="0">
                <a:hlinkClick r:id="rId7" tooltip="Unidad de masa atómica"/>
              </a:rPr>
              <a:t>unidades de masa atómica</a:t>
            </a:r>
            <a:r>
              <a:rPr lang="es-ES" sz="2400" dirty="0"/>
              <a:t> (u), y se diferencia de ella en que mientras la masa molecular alude una sola molécula, la masa molar corresponde a un mol (6,022×10</a:t>
            </a:r>
            <a:r>
              <a:rPr lang="es-ES" sz="2400" baseline="30000" dirty="0"/>
              <a:t>23</a:t>
            </a:r>
            <a:r>
              <a:rPr lang="es-ES" sz="2400" dirty="0"/>
              <a:t>) de moléculas:</a:t>
            </a:r>
            <a:endParaRPr lang="en-US" sz="2400" dirty="0"/>
          </a:p>
          <a:p>
            <a:pPr marL="0" indent="0" algn="ctr">
              <a:buNone/>
            </a:pPr>
            <a:r>
              <a:rPr lang="es-ES" sz="2400" dirty="0"/>
              <a:t>M(</a:t>
            </a:r>
            <a:r>
              <a:rPr lang="es-ES" sz="2400" dirty="0">
                <a:hlinkClick r:id="rId8" tooltip="Hidrógeno"/>
              </a:rPr>
              <a:t>H</a:t>
            </a:r>
            <a:r>
              <a:rPr lang="es-ES" sz="2400" dirty="0"/>
              <a:t>) = 1,007 97(7) u × 1 g/mol = 1.007 97(7) g/mol</a:t>
            </a:r>
            <a:endParaRPr lang="en-US" sz="2400" dirty="0"/>
          </a:p>
          <a:p>
            <a:pPr marL="0" indent="0" algn="ctr">
              <a:buNone/>
            </a:pPr>
            <a:r>
              <a:rPr lang="es-ES" sz="2400" dirty="0"/>
              <a:t>M(</a:t>
            </a:r>
            <a:r>
              <a:rPr lang="es-ES" sz="2400" dirty="0">
                <a:hlinkClick r:id="rId9" tooltip="Azufre"/>
              </a:rPr>
              <a:t>S</a:t>
            </a:r>
            <a:r>
              <a:rPr lang="es-ES" sz="2400" dirty="0"/>
              <a:t>) = 32,065(5) u × 1 g/mol = 32,065(5) g/mol</a:t>
            </a:r>
            <a:endParaRPr lang="en-US" sz="2400" dirty="0"/>
          </a:p>
          <a:p>
            <a:pPr marL="0" indent="0" algn="ctr">
              <a:buNone/>
            </a:pPr>
            <a:r>
              <a:rPr lang="es-ES" sz="2400" dirty="0"/>
              <a:t>M(</a:t>
            </a:r>
            <a:r>
              <a:rPr lang="es-ES" sz="2400" dirty="0">
                <a:hlinkClick r:id="rId10" tooltip="Cloro"/>
              </a:rPr>
              <a:t>Cl</a:t>
            </a:r>
            <a:r>
              <a:rPr lang="es-ES" sz="2400" dirty="0"/>
              <a:t>) = 35,453(2) u × 1 g/mol = 35,453(2) g/mol</a:t>
            </a:r>
            <a:endParaRPr lang="en-US" sz="2400" dirty="0"/>
          </a:p>
          <a:p>
            <a:pPr marL="0" indent="0" algn="ctr">
              <a:buNone/>
            </a:pPr>
            <a:r>
              <a:rPr lang="es-ES" sz="2400" dirty="0"/>
              <a:t>M(</a:t>
            </a:r>
            <a:r>
              <a:rPr lang="es-ES" sz="2400" dirty="0">
                <a:hlinkClick r:id="rId11" tooltip="Hierro"/>
              </a:rPr>
              <a:t>Fe</a:t>
            </a:r>
            <a:r>
              <a:rPr lang="es-ES" sz="2400" dirty="0"/>
              <a:t>) = 55,845(2) u × 1 g/mol = 55,845(2) g/mol</a:t>
            </a:r>
            <a:endParaRPr lang="en-US" sz="2400" dirty="0"/>
          </a:p>
          <a:p>
            <a:pPr marL="0" indent="0">
              <a:buNone/>
            </a:pPr>
            <a:r>
              <a:rPr lang="es-ES" sz="2400" dirty="0"/>
              <a:t>La multiplicación por la constante de masa molar asegura que el cálculo es </a:t>
            </a:r>
            <a:r>
              <a:rPr lang="es-ES" sz="2400" dirty="0">
                <a:hlinkClick r:id="rId12" tooltip="Dimension"/>
              </a:rPr>
              <a:t>dimensionalmente</a:t>
            </a:r>
            <a:r>
              <a:rPr lang="en-US" sz="2400" dirty="0"/>
              <a:t> </a:t>
            </a:r>
            <a:r>
              <a:rPr lang="es-ES" sz="2400" dirty="0"/>
              <a:t>correcto: los pesos atómicos son cantidades adimensionales (i. e. números puros, sin unidades) mientras que las masas molares tienen asociada una unidad asociada a una </a:t>
            </a:r>
            <a:r>
              <a:rPr lang="es-ES" sz="2400" dirty="0">
                <a:hlinkClick r:id="rId13" tooltip="Magnitud física"/>
              </a:rPr>
              <a:t>magnitud física</a:t>
            </a:r>
            <a:r>
              <a:rPr lang="es-ES" sz="2400" dirty="0"/>
              <a:t> (en este caso, g/mol).</a:t>
            </a:r>
            <a:endParaRPr lang="en-US" dirty="0"/>
          </a:p>
        </p:txBody>
      </p:sp>
      <p:sp>
        <p:nvSpPr>
          <p:cNvPr id="4" name="3 Marcador de número de diapositiva"/>
          <p:cNvSpPr>
            <a:spLocks noGrp="1"/>
          </p:cNvSpPr>
          <p:nvPr>
            <p:ph type="sldNum" sz="quarter" idx="12"/>
          </p:nvPr>
        </p:nvSpPr>
        <p:spPr/>
        <p:txBody>
          <a:bodyPr/>
          <a:lstStyle/>
          <a:p>
            <a:fld id="{82603189-723F-4940-BD85-CFB57A344D8C}" type="slidenum">
              <a:rPr lang="en-US" smtClean="0"/>
              <a:pPr/>
              <a:t>23</a:t>
            </a:fld>
            <a:endParaRPr lang="en-US"/>
          </a:p>
        </p:txBody>
      </p:sp>
    </p:spTree>
    <p:extLst>
      <p:ext uri="{BB962C8B-B14F-4D97-AF65-F5344CB8AC3E}">
        <p14:creationId xmlns:p14="http://schemas.microsoft.com/office/powerpoint/2010/main" val="2462969207"/>
      </p:ext>
    </p:extLst>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normAutofit/>
          </a:bodyPr>
          <a:lstStyle/>
          <a:p>
            <a:pPr algn="just">
              <a:buNone/>
            </a:pPr>
            <a:endParaRPr lang="es-ES" dirty="0"/>
          </a:p>
          <a:p>
            <a:pPr algn="just">
              <a:buNone/>
            </a:pPr>
            <a:r>
              <a:rPr lang="es-ES" dirty="0"/>
              <a:t>El punto de partida de la mayor parte de consideraciones termodinámicas son las llamadas </a:t>
            </a:r>
            <a:r>
              <a:rPr lang="es-ES" b="1" dirty="0"/>
              <a:t>leyes o principios de la Termodinámica</a:t>
            </a:r>
            <a:r>
              <a:rPr lang="es-ES" dirty="0"/>
              <a:t>. </a:t>
            </a:r>
          </a:p>
          <a:p>
            <a:pPr algn="just">
              <a:buNone/>
            </a:pPr>
            <a:r>
              <a:rPr lang="es-ES" dirty="0"/>
              <a:t>En términos sencillos, estas leyes definen cómo tienen lugar las transformaciones de energía. Con el tiempo, han llegado a ser las leyes más importantes de la ciencia. </a:t>
            </a:r>
          </a:p>
          <a:p>
            <a:pPr algn="just">
              <a:buNone/>
            </a:pPr>
            <a:r>
              <a:rPr lang="es-ES" dirty="0"/>
              <a:t>Antes de entrar en el estudio de los principios de los procesos de la química orgánica, es necesario introducir algunas nociones preliminares, como qué es un </a:t>
            </a:r>
            <a:r>
              <a:rPr lang="es-ES" b="1" dirty="0"/>
              <a:t>sistema</a:t>
            </a:r>
            <a:r>
              <a:rPr lang="es-ES" dirty="0"/>
              <a:t>, cómo se describe, qué tipo de transformaciones puede experimentar, etc. </a:t>
            </a:r>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24</a:t>
            </a:fld>
            <a:endParaRPr lang="en-US"/>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57148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s-ES" b="1" dirty="0"/>
              <a:t>CONCEPTOS BASICOS (Grados de libertad)</a:t>
            </a:r>
          </a:p>
        </p:txBody>
      </p:sp>
      <p:sp>
        <p:nvSpPr>
          <p:cNvPr id="3" name="2 Marcador de contenido"/>
          <p:cNvSpPr>
            <a:spLocks noGrp="1"/>
          </p:cNvSpPr>
          <p:nvPr>
            <p:ph idx="1"/>
          </p:nvPr>
        </p:nvSpPr>
        <p:spPr>
          <a:xfrm>
            <a:off x="0" y="571480"/>
            <a:ext cx="9144000" cy="6286520"/>
          </a:xfrm>
        </p:spPr>
        <p:style>
          <a:lnRef idx="1">
            <a:schemeClr val="accent5"/>
          </a:lnRef>
          <a:fillRef idx="2">
            <a:schemeClr val="accent5"/>
          </a:fillRef>
          <a:effectRef idx="1">
            <a:schemeClr val="accent5"/>
          </a:effectRef>
          <a:fontRef idx="minor">
            <a:schemeClr val="dk1"/>
          </a:fontRef>
        </p:style>
        <p:txBody>
          <a:bodyPr>
            <a:normAutofit fontScale="85000" lnSpcReduction="20000"/>
          </a:bodyPr>
          <a:lstStyle/>
          <a:p>
            <a:pPr>
              <a:buNone/>
            </a:pPr>
            <a:r>
              <a:rPr lang="es-ES" sz="2800" dirty="0"/>
              <a:t>Las moléculas tienen una estructura interna porque están compuestas de átomos que tienen diferentes formas de moverse en las moléculas. La energía cinética almacenada en estos grados de libertad internos no contribuye a la temperatura de la sustancia sino a su calor específico.</a:t>
            </a:r>
          </a:p>
          <a:p>
            <a:pPr>
              <a:buNone/>
            </a:pPr>
            <a:r>
              <a:rPr lang="es-ES" sz="2800" b="1" dirty="0"/>
              <a:t>Grados de libertad:</a:t>
            </a:r>
          </a:p>
          <a:p>
            <a:pPr>
              <a:buNone/>
            </a:pPr>
            <a:r>
              <a:rPr lang="es-ES" sz="2800" dirty="0"/>
              <a:t>El comportamiento termodinámico de las moléculas</a:t>
            </a:r>
          </a:p>
          <a:p>
            <a:pPr>
              <a:buNone/>
            </a:pPr>
            <a:r>
              <a:rPr lang="es-ES" sz="2800" dirty="0"/>
              <a:t>de los gases </a:t>
            </a:r>
            <a:r>
              <a:rPr lang="es-ES" sz="2800" u="sng" dirty="0">
                <a:hlinkClick r:id="rId2" tooltip="Monoatómico"/>
              </a:rPr>
              <a:t>monoatómicos</a:t>
            </a:r>
            <a:r>
              <a:rPr lang="es-ES" sz="2800" dirty="0"/>
              <a:t>, como el </a:t>
            </a:r>
            <a:r>
              <a:rPr lang="es-ES" sz="2800" u="sng" dirty="0">
                <a:hlinkClick r:id="rId3" tooltip="Helio"/>
              </a:rPr>
              <a:t>helio</a:t>
            </a:r>
            <a:r>
              <a:rPr lang="es-ES" sz="2800" dirty="0"/>
              <a:t> y de los </a:t>
            </a:r>
          </a:p>
          <a:p>
            <a:pPr>
              <a:buNone/>
            </a:pPr>
            <a:r>
              <a:rPr lang="es-ES" sz="2800" dirty="0"/>
              <a:t>gases </a:t>
            </a:r>
            <a:r>
              <a:rPr lang="es-ES" sz="2800" u="sng" dirty="0" err="1">
                <a:hlinkClick r:id="rId4" tooltip="Diatómico"/>
              </a:rPr>
              <a:t>diatómicos</a:t>
            </a:r>
            <a:r>
              <a:rPr lang="es-ES" sz="2800" dirty="0"/>
              <a:t>, como el </a:t>
            </a:r>
            <a:r>
              <a:rPr lang="es-ES" sz="2800" u="sng" dirty="0">
                <a:hlinkClick r:id="rId5" tooltip="Dihidrógeno"/>
              </a:rPr>
              <a:t>hidrógeno</a:t>
            </a:r>
            <a:r>
              <a:rPr lang="es-ES" sz="2800" dirty="0"/>
              <a:t> es muy diferente. </a:t>
            </a:r>
          </a:p>
          <a:p>
            <a:pPr>
              <a:buNone/>
            </a:pPr>
            <a:r>
              <a:rPr lang="es-ES" sz="2800" dirty="0"/>
              <a:t>En los gases monoatómicos, la </a:t>
            </a:r>
            <a:r>
              <a:rPr lang="es-ES" sz="2800" u="sng" dirty="0">
                <a:hlinkClick r:id="rId6" tooltip="Energía interna"/>
              </a:rPr>
              <a:t>energía interna</a:t>
            </a:r>
            <a:r>
              <a:rPr lang="es-ES" sz="2800" dirty="0"/>
              <a:t> corresponde únicamente a </a:t>
            </a:r>
            <a:r>
              <a:rPr lang="es-ES" sz="2800" i="1" dirty="0"/>
              <a:t>movimientos de traslación</a:t>
            </a:r>
            <a:r>
              <a:rPr lang="es-ES" sz="2800" dirty="0"/>
              <a:t>. </a:t>
            </a:r>
          </a:p>
          <a:p>
            <a:pPr>
              <a:buNone/>
            </a:pPr>
            <a:r>
              <a:rPr lang="es-ES" sz="2800" dirty="0"/>
              <a:t>Los movimientos de traslación son movimientos </a:t>
            </a:r>
            <a:r>
              <a:rPr lang="es-ES" sz="2800" i="1" dirty="0"/>
              <a:t>de cuerpo completo</a:t>
            </a:r>
            <a:r>
              <a:rPr lang="es-ES" sz="2800" dirty="0"/>
              <a:t> en un </a:t>
            </a:r>
            <a:r>
              <a:rPr lang="es-ES" sz="2800" u="sng" dirty="0">
                <a:hlinkClick r:id="rId7" tooltip="Espacio tridimensional"/>
              </a:rPr>
              <a:t>espacio tridimensional</a:t>
            </a:r>
            <a:r>
              <a:rPr lang="es-ES" sz="2800" dirty="0"/>
              <a:t> en el que las partículas se mueven e intercambian energía en colisiones en forma similar a como lo harían pelotas de goma encerradas en un recipiente que se agitaran con fuerza.</a:t>
            </a:r>
          </a:p>
          <a:p>
            <a:pPr>
              <a:buNone/>
            </a:pPr>
            <a:r>
              <a:rPr lang="es-ES" sz="2800" dirty="0"/>
              <a:t>Estos movimientos simples en los ejes dimensionales X, Y, y Z implican que los gases monoatómicos sólo tienen tres </a:t>
            </a:r>
            <a:r>
              <a:rPr lang="es-ES" sz="2800" u="sng" dirty="0">
                <a:hlinkClick r:id="rId8" tooltip="Dimensión"/>
              </a:rPr>
              <a:t>grados de libertad</a:t>
            </a:r>
            <a:r>
              <a:rPr lang="es-ES" sz="2800" dirty="0"/>
              <a:t> </a:t>
            </a:r>
            <a:r>
              <a:rPr lang="es-ES" sz="2800" dirty="0" err="1"/>
              <a:t>traslacionales</a:t>
            </a:r>
            <a:r>
              <a:rPr lang="es-ES" sz="2800" dirty="0"/>
              <a:t>.</a:t>
            </a:r>
            <a:endParaRPr lang="en-US" sz="2800" dirty="0"/>
          </a:p>
          <a:p>
            <a:pPr>
              <a:buNone/>
            </a:pPr>
            <a:endParaRPr lang="es-ES" sz="2800" dirty="0"/>
          </a:p>
          <a:p>
            <a:pPr>
              <a:buNone/>
            </a:pPr>
            <a:endParaRPr lang="es-ES" sz="2400" dirty="0"/>
          </a:p>
          <a:p>
            <a:pPr>
              <a:buNone/>
            </a:pPr>
            <a:endParaRPr lang="es-ES" sz="2400" dirty="0"/>
          </a:p>
          <a:p>
            <a:pPr>
              <a:buNone/>
            </a:pPr>
            <a:endParaRPr lang="es-ES" sz="2400" dirty="0"/>
          </a:p>
          <a:p>
            <a:pPr>
              <a:buNone/>
            </a:pPr>
            <a:endParaRPr lang="es-ES" sz="2400" dirty="0"/>
          </a:p>
          <a:p>
            <a:pPr>
              <a:buNone/>
            </a:pPr>
            <a:endParaRPr lang="es-ES" sz="2400" dirty="0"/>
          </a:p>
          <a:p>
            <a:pPr>
              <a:buNone/>
            </a:pPr>
            <a:endParaRPr lang="es-ES" sz="2400" dirty="0"/>
          </a:p>
        </p:txBody>
      </p:sp>
      <p:pic>
        <p:nvPicPr>
          <p:cNvPr id="1229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7112" y="2060848"/>
            <a:ext cx="1639617" cy="1440159"/>
          </a:xfrm>
          <a:prstGeom prst="rect">
            <a:avLst/>
          </a:prstGeom>
          <a:ln/>
        </p:spPr>
        <p:style>
          <a:lnRef idx="2">
            <a:schemeClr val="dk1"/>
          </a:lnRef>
          <a:fillRef idx="1">
            <a:schemeClr val="lt1"/>
          </a:fillRef>
          <a:effectRef idx="0">
            <a:schemeClr val="dk1"/>
          </a:effectRef>
          <a:fontRef idx="minor">
            <a:schemeClr val="dk1"/>
          </a:fontRef>
        </p:style>
      </p:pic>
      <p:sp>
        <p:nvSpPr>
          <p:cNvPr id="7" name="6 Marcador de número de diapositiva"/>
          <p:cNvSpPr>
            <a:spLocks noGrp="1"/>
          </p:cNvSpPr>
          <p:nvPr>
            <p:ph type="sldNum" sz="quarter" idx="12"/>
          </p:nvPr>
        </p:nvSpPr>
        <p:spPr/>
        <p:txBody>
          <a:bodyPr/>
          <a:lstStyle/>
          <a:p>
            <a:fld id="{82603189-723F-4940-BD85-CFB57A344D8C}" type="slidenum">
              <a:rPr lang="en-US" smtClean="0"/>
              <a:pPr/>
              <a:t>25</a:t>
            </a:fld>
            <a:endParaRPr lang="en-US"/>
          </a:p>
        </p:txBody>
      </p:sp>
    </p:spTree>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57148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s-ES" b="1" dirty="0"/>
              <a:t>CONCEPTOS BASICOS (Grados de libertad)</a:t>
            </a:r>
          </a:p>
        </p:txBody>
      </p:sp>
      <p:sp>
        <p:nvSpPr>
          <p:cNvPr id="3" name="2 Marcador de contenido"/>
          <p:cNvSpPr>
            <a:spLocks noGrp="1"/>
          </p:cNvSpPr>
          <p:nvPr>
            <p:ph idx="1"/>
          </p:nvPr>
        </p:nvSpPr>
        <p:spPr>
          <a:xfrm>
            <a:off x="0" y="571480"/>
            <a:ext cx="9144000" cy="6286520"/>
          </a:xfrm>
        </p:spPr>
        <p:style>
          <a:lnRef idx="1">
            <a:schemeClr val="accent5"/>
          </a:lnRef>
          <a:fillRef idx="2">
            <a:schemeClr val="accent5"/>
          </a:fillRef>
          <a:effectRef idx="1">
            <a:schemeClr val="accent5"/>
          </a:effectRef>
          <a:fontRef idx="minor">
            <a:schemeClr val="dk1"/>
          </a:fontRef>
        </p:style>
        <p:txBody>
          <a:bodyPr>
            <a:normAutofit lnSpcReduction="10000"/>
          </a:bodyPr>
          <a:lstStyle/>
          <a:p>
            <a:pPr>
              <a:buNone/>
            </a:pPr>
            <a:r>
              <a:rPr lang="es-ES" sz="2800" dirty="0"/>
              <a:t>Las moléculas con mayor atomicidad, en cambio tienen varios grados de libertad </a:t>
            </a:r>
            <a:r>
              <a:rPr lang="es-ES" sz="2800" i="1" dirty="0"/>
              <a:t>internos</a:t>
            </a:r>
            <a:r>
              <a:rPr lang="es-ES" sz="2800" dirty="0"/>
              <a:t>, rotacionales y </a:t>
            </a:r>
            <a:r>
              <a:rPr lang="es-ES" sz="2800" dirty="0" err="1"/>
              <a:t>vibracionales</a:t>
            </a:r>
            <a:r>
              <a:rPr lang="es-ES" sz="2800" dirty="0"/>
              <a:t>, adicionales ya que son objetos complejos. Se comportan como una población de átomos que pueden moverse dentro de una molécula de distintas formas. </a:t>
            </a:r>
          </a:p>
          <a:p>
            <a:pPr>
              <a:buNone/>
            </a:pPr>
            <a:r>
              <a:rPr lang="es-ES" sz="2800" dirty="0"/>
              <a:t>La energía interna se almacena en estos movimientos internos. Por ejemplo, el </a:t>
            </a:r>
            <a:r>
              <a:rPr lang="es-ES" sz="2800" u="sng" dirty="0">
                <a:hlinkClick r:id="rId2" tooltip="Nitrógeno"/>
              </a:rPr>
              <a:t>Nitrógeno</a:t>
            </a:r>
            <a:r>
              <a:rPr lang="es-ES" sz="2800" dirty="0"/>
              <a:t>, que es una molécula </a:t>
            </a:r>
            <a:r>
              <a:rPr lang="es-ES" sz="2800" u="sng" dirty="0" err="1">
                <a:hlinkClick r:id="rId3" tooltip="Diatómica"/>
              </a:rPr>
              <a:t>diatómica</a:t>
            </a:r>
            <a:r>
              <a:rPr lang="es-ES" sz="2800" dirty="0"/>
              <a:t>, tiene </a:t>
            </a:r>
            <a:r>
              <a:rPr lang="es-ES" sz="2800" i="1" dirty="0"/>
              <a:t>cinco</a:t>
            </a:r>
            <a:r>
              <a:rPr lang="es-ES" sz="2800" dirty="0"/>
              <a:t> grados de libertad disponibles: los tres </a:t>
            </a:r>
            <a:r>
              <a:rPr lang="es-ES" sz="2800" dirty="0" err="1"/>
              <a:t>traslacionales</a:t>
            </a:r>
            <a:r>
              <a:rPr lang="es-ES" sz="2800" dirty="0"/>
              <a:t> más dos rotacionales de libertad interna.</a:t>
            </a:r>
          </a:p>
          <a:p>
            <a:pPr>
              <a:buNone/>
            </a:pPr>
            <a:r>
              <a:rPr lang="es-ES" sz="2800" dirty="0"/>
              <a:t>Cabe destacar que la capacidad calorífica molar a volumen constante de los gases monoatómicos es (3/2).R , siendo </a:t>
            </a:r>
            <a:r>
              <a:rPr lang="es-ES" sz="2800" i="1" dirty="0"/>
              <a:t>R</a:t>
            </a:r>
            <a:r>
              <a:rPr lang="es-ES" sz="2800" dirty="0"/>
              <a:t> la </a:t>
            </a:r>
            <a:r>
              <a:rPr lang="es-ES" sz="2800" u="sng" dirty="0">
                <a:hlinkClick r:id="rId4" tooltip="Constante Universal de los gases ideales"/>
              </a:rPr>
              <a:t>Constante Universal de los gases ideales</a:t>
            </a:r>
            <a:r>
              <a:rPr lang="es-ES" sz="2800" dirty="0"/>
              <a:t>, mientras que para el Nitrógeno (biatómico) vale (5/2).R, lo cual muestra claramente la relación entre los grados de libertad y el calor específico.</a:t>
            </a:r>
            <a:endParaRPr lang="en-US" sz="2800" dirty="0"/>
          </a:p>
          <a:p>
            <a:pPr>
              <a:buNone/>
            </a:pPr>
            <a:endParaRPr lang="es-ES" sz="2800" dirty="0"/>
          </a:p>
          <a:p>
            <a:pPr>
              <a:buNone/>
            </a:pPr>
            <a:endParaRPr lang="es-ES" sz="2400" dirty="0"/>
          </a:p>
          <a:p>
            <a:pPr>
              <a:buNone/>
            </a:pPr>
            <a:endParaRPr lang="es-ES" sz="2400" dirty="0"/>
          </a:p>
          <a:p>
            <a:pPr>
              <a:buNone/>
            </a:pPr>
            <a:endParaRPr lang="es-ES" sz="2400" dirty="0"/>
          </a:p>
          <a:p>
            <a:pPr>
              <a:buNone/>
            </a:pPr>
            <a:endParaRPr lang="es-ES" sz="2400" dirty="0"/>
          </a:p>
          <a:p>
            <a:pPr>
              <a:buNone/>
            </a:pPr>
            <a:endParaRPr lang="es-ES" sz="2400" dirty="0"/>
          </a:p>
          <a:p>
            <a:pPr>
              <a:buNone/>
            </a:pPr>
            <a:endParaRPr lang="es-ES" sz="2400" dirty="0"/>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26</a:t>
            </a:fld>
            <a:endParaRPr lang="en-US"/>
          </a:p>
        </p:txBody>
      </p:sp>
    </p:spTree>
    <p:extLst>
      <p:ext uri="{BB962C8B-B14F-4D97-AF65-F5344CB8AC3E}">
        <p14:creationId xmlns:p14="http://schemas.microsoft.com/office/powerpoint/2010/main" val="3875603085"/>
      </p:ext>
    </p:extLst>
  </p:cSld>
  <p:clrMapOvr>
    <a:masterClrMapping/>
  </p:clrMapOvr>
  <p:transition>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558" y="0"/>
            <a:ext cx="9144000" cy="57148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s-ES" b="1" dirty="0"/>
              <a:t>CONCEPTOS BASICOS </a:t>
            </a:r>
          </a:p>
        </p:txBody>
      </p:sp>
      <p:sp>
        <p:nvSpPr>
          <p:cNvPr id="3" name="2 Marcador de contenido"/>
          <p:cNvSpPr>
            <a:spLocks noGrp="1"/>
          </p:cNvSpPr>
          <p:nvPr>
            <p:ph idx="1"/>
          </p:nvPr>
        </p:nvSpPr>
        <p:spPr>
          <a:xfrm>
            <a:off x="0" y="571480"/>
            <a:ext cx="9144000" cy="6286520"/>
          </a:xfrm>
        </p:spPr>
        <p:style>
          <a:lnRef idx="1">
            <a:schemeClr val="accent5"/>
          </a:lnRef>
          <a:fillRef idx="2">
            <a:schemeClr val="accent5"/>
          </a:fillRef>
          <a:effectRef idx="1">
            <a:schemeClr val="accent5"/>
          </a:effectRef>
          <a:fontRef idx="minor">
            <a:schemeClr val="dk1"/>
          </a:fontRef>
        </p:style>
        <p:txBody>
          <a:bodyPr>
            <a:normAutofit/>
          </a:bodyPr>
          <a:lstStyle/>
          <a:p>
            <a:pPr marL="0" indent="0">
              <a:buNone/>
            </a:pPr>
            <a:r>
              <a:rPr lang="es-ES" sz="2800" dirty="0">
                <a:latin typeface="+mj-lt"/>
                <a:cs typeface="Arial" pitchFamily="34" charset="0"/>
              </a:rPr>
              <a:t>Es esta la razón por la que el </a:t>
            </a:r>
            <a:r>
              <a:rPr lang="es-ES" sz="2800" u="sng" dirty="0">
                <a:latin typeface="+mj-lt"/>
                <a:cs typeface="Arial" pitchFamily="34" charset="0"/>
                <a:hlinkClick r:id="rId2" tooltip="Hidrógeno"/>
              </a:rPr>
              <a:t>hidrógeno</a:t>
            </a:r>
            <a:r>
              <a:rPr lang="es-ES" sz="2800" dirty="0">
                <a:latin typeface="+mj-lt"/>
                <a:cs typeface="Arial" pitchFamily="34" charset="0"/>
              </a:rPr>
              <a:t>, la sustancia con la menor masa molar, tiene un calor específico tan elevado; porque un gramo de esta sustancia contiene una cantidad muy grande de moléculas.</a:t>
            </a:r>
            <a:endParaRPr lang="en-US" sz="2800" dirty="0">
              <a:latin typeface="+mj-lt"/>
              <a:cs typeface="Arial" pitchFamily="34" charset="0"/>
            </a:endParaRPr>
          </a:p>
          <a:p>
            <a:pPr>
              <a:buNone/>
            </a:pPr>
            <a:r>
              <a:rPr lang="es-ES" sz="2800" dirty="0"/>
              <a:t>Una consecuencia de este fenómeno es que, cuando se mide el calor específico en términos molares la diferencia entre sustancias se hace menos acusada, y el calor específico del hidrógeno deja de ser atípico. </a:t>
            </a:r>
          </a:p>
          <a:p>
            <a:pPr>
              <a:buNone/>
            </a:pPr>
            <a:r>
              <a:rPr lang="es-ES" sz="2800" dirty="0"/>
              <a:t>Del mismo modo, las sustancias moleculares (que también absorben calor en sus grados internos de libertad), pueden almacenar grandes cantidades de energía por mol si se trata de moléculas grandes y complejas, y en consecuencia su calor específico medido en términos másicos es menos notable.</a:t>
            </a:r>
            <a:endParaRPr lang="en-US" sz="2800" dirty="0"/>
          </a:p>
          <a:p>
            <a:pPr>
              <a:buNone/>
            </a:pPr>
            <a:endParaRPr lang="es-ES" sz="2800" dirty="0"/>
          </a:p>
          <a:p>
            <a:pPr>
              <a:buNone/>
            </a:pPr>
            <a:endParaRPr lang="es-ES" sz="2400" dirty="0"/>
          </a:p>
          <a:p>
            <a:pPr>
              <a:buNone/>
            </a:pPr>
            <a:endParaRPr lang="es-ES" sz="2400" dirty="0"/>
          </a:p>
          <a:p>
            <a:pPr>
              <a:buNone/>
            </a:pPr>
            <a:endParaRPr lang="es-ES" sz="2400" dirty="0"/>
          </a:p>
          <a:p>
            <a:pPr>
              <a:buNone/>
            </a:pPr>
            <a:endParaRPr lang="es-ES" sz="2400" dirty="0"/>
          </a:p>
          <a:p>
            <a:pPr>
              <a:buNone/>
            </a:pPr>
            <a:endParaRPr lang="es-ES" sz="2400" dirty="0"/>
          </a:p>
          <a:p>
            <a:pPr>
              <a:buNone/>
            </a:pPr>
            <a:endParaRPr lang="es-ES" sz="2400" dirty="0"/>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27</a:t>
            </a:fld>
            <a:endParaRPr lang="en-US"/>
          </a:p>
        </p:txBody>
      </p:sp>
    </p:spTree>
    <p:extLst>
      <p:ext uri="{BB962C8B-B14F-4D97-AF65-F5344CB8AC3E}">
        <p14:creationId xmlns:p14="http://schemas.microsoft.com/office/powerpoint/2010/main" val="449815121"/>
      </p:ext>
    </p:extLst>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57148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s-ES" b="1" dirty="0"/>
              <a:t>CONCEPTOS BASICOS</a:t>
            </a:r>
          </a:p>
        </p:txBody>
      </p:sp>
      <p:sp>
        <p:nvSpPr>
          <p:cNvPr id="3" name="2 Marcador de contenido"/>
          <p:cNvSpPr>
            <a:spLocks noGrp="1"/>
          </p:cNvSpPr>
          <p:nvPr>
            <p:ph idx="1"/>
          </p:nvPr>
        </p:nvSpPr>
        <p:spPr>
          <a:xfrm>
            <a:off x="0" y="571480"/>
            <a:ext cx="9144000" cy="6286520"/>
          </a:xfrm>
        </p:spPr>
        <p:style>
          <a:lnRef idx="1">
            <a:schemeClr val="accent5"/>
          </a:lnRef>
          <a:fillRef idx="2">
            <a:schemeClr val="accent5"/>
          </a:fillRef>
          <a:effectRef idx="1">
            <a:schemeClr val="accent5"/>
          </a:effectRef>
          <a:fontRef idx="minor">
            <a:schemeClr val="dk1"/>
          </a:fontRef>
        </p:style>
        <p:txBody>
          <a:bodyPr>
            <a:normAutofit/>
          </a:bodyPr>
          <a:lstStyle/>
          <a:p>
            <a:pPr>
              <a:buNone/>
            </a:pPr>
            <a:r>
              <a:rPr lang="es-ES" sz="2800" dirty="0"/>
              <a:t>Denominamos </a:t>
            </a:r>
            <a:r>
              <a:rPr lang="es-ES" sz="2800" b="1" dirty="0"/>
              <a:t>estado de equilibrio</a:t>
            </a:r>
            <a:r>
              <a:rPr lang="es-ES" sz="2800" dirty="0"/>
              <a:t> de un sistema cuando: “Las variables macroscópicas presión </a:t>
            </a:r>
            <a:r>
              <a:rPr lang="es-ES" sz="2800" i="1" dirty="0"/>
              <a:t>p</a:t>
            </a:r>
            <a:r>
              <a:rPr lang="es-ES" sz="2800" dirty="0"/>
              <a:t>, volumen </a:t>
            </a:r>
            <a:r>
              <a:rPr lang="es-ES" sz="2800" i="1" dirty="0"/>
              <a:t>V</a:t>
            </a:r>
            <a:r>
              <a:rPr lang="es-ES" sz="2800" dirty="0"/>
              <a:t>, y temperatura </a:t>
            </a:r>
            <a:r>
              <a:rPr lang="es-ES" sz="2800" i="1" dirty="0"/>
              <a:t>T</a:t>
            </a:r>
            <a:r>
              <a:rPr lang="es-ES" sz="2800" dirty="0"/>
              <a:t>, no cambian”. </a:t>
            </a:r>
          </a:p>
          <a:p>
            <a:pPr>
              <a:buNone/>
            </a:pPr>
            <a:r>
              <a:rPr lang="es-ES" sz="2800" dirty="0"/>
              <a:t>El estado de equilibrio es dinámico en el sentido de que todos los constituyentes del sistema se mueven continuamente.</a:t>
            </a:r>
          </a:p>
          <a:p>
            <a:pPr>
              <a:buNone/>
            </a:pPr>
            <a:endParaRPr lang="es-ES" sz="2400" dirty="0"/>
          </a:p>
          <a:p>
            <a:pPr>
              <a:buNone/>
            </a:pPr>
            <a:endParaRPr lang="es-ES" sz="2400" dirty="0"/>
          </a:p>
          <a:p>
            <a:pPr>
              <a:buNone/>
            </a:pPr>
            <a:endParaRPr lang="es-ES" sz="2400" dirty="0"/>
          </a:p>
          <a:p>
            <a:pPr>
              <a:buNone/>
            </a:pPr>
            <a:endParaRPr lang="es-ES" sz="2400" dirty="0"/>
          </a:p>
          <a:p>
            <a:pPr>
              <a:buNone/>
            </a:pPr>
            <a:endParaRPr lang="es-ES" sz="2400" dirty="0"/>
          </a:p>
          <a:p>
            <a:pPr lvl="0">
              <a:buNone/>
            </a:pPr>
            <a:endParaRPr lang="es-ES" sz="2400" dirty="0">
              <a:solidFill>
                <a:schemeClr val="tx1"/>
              </a:solidFill>
            </a:endParaRPr>
          </a:p>
          <a:p>
            <a:pPr lvl="0">
              <a:buNone/>
            </a:pPr>
            <a:r>
              <a:rPr lang="es-ES" sz="2400" dirty="0">
                <a:solidFill>
                  <a:schemeClr val="tx1"/>
                </a:solidFill>
              </a:rPr>
              <a:t>El </a:t>
            </a:r>
            <a:r>
              <a:rPr lang="es-ES" sz="2400" b="1" u="sng" dirty="0">
                <a:solidFill>
                  <a:schemeClr val="tx1"/>
                </a:solidFill>
              </a:rPr>
              <a:t>estado del sistema </a:t>
            </a:r>
            <a:r>
              <a:rPr lang="es-ES" sz="2400" dirty="0">
                <a:solidFill>
                  <a:schemeClr val="tx1"/>
                </a:solidFill>
              </a:rPr>
              <a:t>se representa por un punto en un diagrama p-V. Podemos llevar al sistema desde un estado inicial a otro final a través de una sucesión de estados de equilibrio.</a:t>
            </a:r>
          </a:p>
          <a:p>
            <a:pPr>
              <a:buNone/>
            </a:pPr>
            <a:endParaRPr lang="es-ES" sz="2400" dirty="0"/>
          </a:p>
          <a:p>
            <a:pPr>
              <a:buNone/>
            </a:pPr>
            <a:endParaRPr lang="es-ES" sz="2400" dirty="0"/>
          </a:p>
          <a:p>
            <a:pPr>
              <a:buNone/>
            </a:pPr>
            <a:endParaRPr lang="es-ES" sz="2400" dirty="0"/>
          </a:p>
          <a:p>
            <a:pPr>
              <a:buNone/>
            </a:pPr>
            <a:endParaRPr lang="es-ES" sz="2400" dirty="0"/>
          </a:p>
          <a:p>
            <a:pPr>
              <a:buNone/>
            </a:pPr>
            <a:endParaRPr lang="es-ES" sz="2400" dirty="0"/>
          </a:p>
          <a:p>
            <a:pPr>
              <a:buNone/>
            </a:pPr>
            <a:endParaRPr lang="es-ES" sz="2400" dirty="0"/>
          </a:p>
          <a:p>
            <a:pPr>
              <a:buNone/>
            </a:pPr>
            <a:endParaRPr lang="es-ES" sz="2400" dirty="0"/>
          </a:p>
          <a:p>
            <a:pPr>
              <a:buNone/>
            </a:pPr>
            <a:endParaRPr lang="es-ES" sz="2400" dirty="0"/>
          </a:p>
          <a:p>
            <a:pPr>
              <a:buNone/>
            </a:pPr>
            <a:endParaRPr lang="es-ES" sz="2400" dirty="0"/>
          </a:p>
        </p:txBody>
      </p:sp>
      <p:pic>
        <p:nvPicPr>
          <p:cNvPr id="1027" name="Imagen 1" descr="estados.gif (899 bytes)"/>
          <p:cNvPicPr>
            <a:picLocks noChangeAspect="1" noChangeArrowheads="1"/>
          </p:cNvPicPr>
          <p:nvPr/>
        </p:nvPicPr>
        <p:blipFill>
          <a:blip r:embed="rId2" r:link="rId3"/>
          <a:srcRect/>
          <a:stretch>
            <a:fillRect/>
          </a:stretch>
        </p:blipFill>
        <p:spPr bwMode="auto">
          <a:xfrm>
            <a:off x="1857356" y="2857496"/>
            <a:ext cx="4214810" cy="2428892"/>
          </a:xfrm>
          <a:prstGeom prst="rect">
            <a:avLst/>
          </a:prstGeom>
          <a:ln>
            <a:headEnd/>
            <a:tailEnd/>
          </a:ln>
        </p:spPr>
        <p:style>
          <a:lnRef idx="2">
            <a:schemeClr val="accent5"/>
          </a:lnRef>
          <a:fillRef idx="1">
            <a:schemeClr val="lt1"/>
          </a:fillRef>
          <a:effectRef idx="0">
            <a:schemeClr val="accent5"/>
          </a:effectRef>
          <a:fontRef idx="minor">
            <a:schemeClr val="dk1"/>
          </a:fontRef>
        </p:style>
      </p:pic>
      <p:sp>
        <p:nvSpPr>
          <p:cNvPr id="7" name="6 Marcador de número de diapositiva"/>
          <p:cNvSpPr>
            <a:spLocks noGrp="1"/>
          </p:cNvSpPr>
          <p:nvPr>
            <p:ph type="sldNum" sz="quarter" idx="12"/>
          </p:nvPr>
        </p:nvSpPr>
        <p:spPr/>
        <p:txBody>
          <a:bodyPr/>
          <a:lstStyle/>
          <a:p>
            <a:fld id="{82603189-723F-4940-BD85-CFB57A344D8C}" type="slidenum">
              <a:rPr lang="en-US" smtClean="0"/>
              <a:pPr/>
              <a:t>28</a:t>
            </a:fld>
            <a:endParaRPr lang="en-US"/>
          </a:p>
        </p:txBody>
      </p:sp>
    </p:spTree>
    <p:extLst>
      <p:ext uri="{BB962C8B-B14F-4D97-AF65-F5344CB8AC3E}">
        <p14:creationId xmlns:p14="http://schemas.microsoft.com/office/powerpoint/2010/main" val="1627282159"/>
      </p:ext>
    </p:extLst>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redondeado"/>
          <p:cNvSpPr/>
          <p:nvPr/>
        </p:nvSpPr>
        <p:spPr>
          <a:xfrm>
            <a:off x="1214414" y="3286124"/>
            <a:ext cx="6786610" cy="571504"/>
          </a:xfrm>
          <a:prstGeom prst="roundRect">
            <a:avLst>
              <a:gd name="adj" fmla="val 50000"/>
            </a:avLst>
          </a:prstGeom>
          <a:ln w="28575"/>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s-ES" dirty="0"/>
          </a:p>
        </p:txBody>
      </p:sp>
      <p:sp>
        <p:nvSpPr>
          <p:cNvPr id="2" name="1 Título"/>
          <p:cNvSpPr>
            <a:spLocks noGrp="1"/>
          </p:cNvSpPr>
          <p:nvPr>
            <p:ph type="title"/>
          </p:nvPr>
        </p:nvSpPr>
        <p:spPr>
          <a:xfrm>
            <a:off x="0" y="0"/>
            <a:ext cx="9144000" cy="571480"/>
          </a:xfrm>
        </p:spPr>
        <p:style>
          <a:lnRef idx="1">
            <a:schemeClr val="accent3"/>
          </a:lnRef>
          <a:fillRef idx="3">
            <a:schemeClr val="accent3"/>
          </a:fillRef>
          <a:effectRef idx="2">
            <a:schemeClr val="accent3"/>
          </a:effectRef>
          <a:fontRef idx="minor">
            <a:schemeClr val="lt1"/>
          </a:fontRef>
        </p:style>
        <p:txBody>
          <a:bodyPr>
            <a:normAutofit fontScale="90000"/>
          </a:bodyPr>
          <a:lstStyle/>
          <a:p>
            <a:r>
              <a:rPr lang="es-ES" b="1" dirty="0"/>
              <a:t>CONCEPTOS BASICOS</a:t>
            </a:r>
          </a:p>
        </p:txBody>
      </p:sp>
      <p:sp>
        <p:nvSpPr>
          <p:cNvPr id="3" name="2 Marcador de contenido"/>
          <p:cNvSpPr>
            <a:spLocks noGrp="1"/>
          </p:cNvSpPr>
          <p:nvPr>
            <p:ph idx="1"/>
          </p:nvPr>
        </p:nvSpPr>
        <p:spPr>
          <a:xfrm>
            <a:off x="0" y="571480"/>
            <a:ext cx="9144000" cy="6286520"/>
          </a:xfrm>
        </p:spPr>
        <p:style>
          <a:lnRef idx="1">
            <a:schemeClr val="accent5"/>
          </a:lnRef>
          <a:fillRef idx="2">
            <a:schemeClr val="accent5"/>
          </a:fillRef>
          <a:effectRef idx="1">
            <a:schemeClr val="accent5"/>
          </a:effectRef>
          <a:fontRef idx="minor">
            <a:schemeClr val="dk1"/>
          </a:fontRef>
        </p:style>
        <p:txBody>
          <a:bodyPr>
            <a:normAutofit lnSpcReduction="10000"/>
          </a:bodyPr>
          <a:lstStyle/>
          <a:p>
            <a:pPr>
              <a:buNone/>
            </a:pPr>
            <a:r>
              <a:rPr lang="es-ES" dirty="0"/>
              <a:t>Se denomina </a:t>
            </a:r>
            <a:r>
              <a:rPr lang="es-ES" b="1" dirty="0"/>
              <a:t>ecuación de estado</a:t>
            </a:r>
            <a:r>
              <a:rPr lang="es-ES" dirty="0"/>
              <a:t> a la relación que existe entre las variables </a:t>
            </a:r>
            <a:r>
              <a:rPr lang="es-ES" i="1" dirty="0"/>
              <a:t>p</a:t>
            </a:r>
            <a:r>
              <a:rPr lang="es-ES" dirty="0"/>
              <a:t>, </a:t>
            </a:r>
            <a:r>
              <a:rPr lang="es-ES" i="1" dirty="0"/>
              <a:t>V</a:t>
            </a:r>
            <a:r>
              <a:rPr lang="es-ES" dirty="0"/>
              <a:t>, y </a:t>
            </a:r>
            <a:r>
              <a:rPr lang="es-ES" i="1" dirty="0"/>
              <a:t>T</a:t>
            </a:r>
            <a:r>
              <a:rPr lang="es-ES" dirty="0"/>
              <a:t>. </a:t>
            </a:r>
          </a:p>
          <a:p>
            <a:pPr>
              <a:buNone/>
            </a:pPr>
            <a:r>
              <a:rPr lang="es-ES" dirty="0"/>
              <a:t>La ecuación de estado más sencilla es la de un gas ideal </a:t>
            </a:r>
            <a:r>
              <a:rPr lang="es-ES" i="1" dirty="0" err="1"/>
              <a:t>pV</a:t>
            </a:r>
            <a:r>
              <a:rPr lang="es-ES" i="1" dirty="0"/>
              <a:t>=</a:t>
            </a:r>
            <a:r>
              <a:rPr lang="es-ES" i="1" dirty="0" err="1"/>
              <a:t>nRT</a:t>
            </a:r>
            <a:r>
              <a:rPr lang="es-ES" dirty="0"/>
              <a:t>, donde </a:t>
            </a:r>
            <a:r>
              <a:rPr lang="es-ES" i="1" dirty="0"/>
              <a:t>n</a:t>
            </a:r>
            <a:r>
              <a:rPr lang="es-ES" dirty="0"/>
              <a:t> representa el número de moles, y </a:t>
            </a:r>
            <a:r>
              <a:rPr lang="es-ES" i="1" dirty="0"/>
              <a:t>R</a:t>
            </a:r>
            <a:r>
              <a:rPr lang="es-ES" dirty="0"/>
              <a:t> la constante general de los gases </a:t>
            </a:r>
          </a:p>
          <a:p>
            <a:pPr algn="ctr">
              <a:buNone/>
            </a:pPr>
            <a:r>
              <a:rPr lang="es-ES" i="1" dirty="0"/>
              <a:t>R</a:t>
            </a:r>
            <a:r>
              <a:rPr lang="es-ES" dirty="0"/>
              <a:t>=0.082 </a:t>
            </a:r>
            <a:r>
              <a:rPr lang="es-ES" dirty="0" err="1"/>
              <a:t>atm·l</a:t>
            </a:r>
            <a:r>
              <a:rPr lang="es-ES" dirty="0"/>
              <a:t>/(K mol)=8.3143 J/(K mol).</a:t>
            </a:r>
          </a:p>
          <a:p>
            <a:pPr>
              <a:buNone/>
            </a:pPr>
            <a:r>
              <a:rPr lang="es-ES" dirty="0"/>
              <a:t>Se denomina </a:t>
            </a:r>
            <a:r>
              <a:rPr lang="es-ES" b="1" dirty="0"/>
              <a:t>energía interna</a:t>
            </a:r>
            <a:r>
              <a:rPr lang="es-ES" dirty="0"/>
              <a:t> del sistema a la suma de las energías de todas sus partículas. </a:t>
            </a:r>
          </a:p>
          <a:p>
            <a:pPr>
              <a:buNone/>
            </a:pPr>
            <a:r>
              <a:rPr lang="es-ES" dirty="0"/>
              <a:t>En un “gas ideal” las moléculas solamente tienen energía cinética, los choques entre las moléculas se suponen perfectamente elásticos, y la </a:t>
            </a:r>
            <a:r>
              <a:rPr lang="es-ES" u="sng" dirty="0">
                <a:hlinkClick r:id="rId2"/>
              </a:rPr>
              <a:t>energía interna</a:t>
            </a:r>
            <a:r>
              <a:rPr lang="es-ES" dirty="0"/>
              <a:t> solamente depende de la temperatura.</a:t>
            </a:r>
          </a:p>
          <a:p>
            <a:pPr>
              <a:buNone/>
            </a:pPr>
            <a:endParaRPr lang="es-ES" sz="2400" dirty="0"/>
          </a:p>
          <a:p>
            <a:pPr>
              <a:buNone/>
            </a:pPr>
            <a:endParaRPr lang="es-ES" sz="2400" dirty="0"/>
          </a:p>
          <a:p>
            <a:pPr>
              <a:buNone/>
            </a:pPr>
            <a:endParaRPr lang="es-ES" sz="2400" dirty="0"/>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29</a:t>
            </a:fld>
            <a:endParaRPr lang="en-US"/>
          </a:p>
        </p:txBody>
      </p:sp>
    </p:spTree>
  </p:cSld>
  <p:clrMapOvr>
    <a:masterClrMapping/>
  </p:clrMapOvr>
  <p:transition>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Marcador de número de diapositiva"/>
          <p:cNvSpPr>
            <a:spLocks noGrp="1"/>
          </p:cNvSpPr>
          <p:nvPr>
            <p:ph type="sldNum" sz="quarter" idx="12"/>
          </p:nvPr>
        </p:nvSpPr>
        <p:spPr>
          <a:noFill/>
          <a:ln>
            <a:miter lim="800000"/>
            <a:headEnd/>
            <a:tailEnd/>
          </a:ln>
        </p:spPr>
        <p:txBody>
          <a:bodyPr/>
          <a:lstStyle/>
          <a:p>
            <a:fld id="{A5CAA0D9-765C-40F3-A0F1-39BA67862AB0}" type="slidenum">
              <a:rPr lang="es-ES" altLang="en-US" smtClean="0"/>
              <a:pPr/>
              <a:t>3</a:t>
            </a:fld>
            <a:endParaRPr lang="es-ES" altLang="en-US"/>
          </a:p>
        </p:txBody>
      </p:sp>
      <p:sp>
        <p:nvSpPr>
          <p:cNvPr id="3" name="2 Rectángulo"/>
          <p:cNvSpPr/>
          <p:nvPr/>
        </p:nvSpPr>
        <p:spPr>
          <a:xfrm>
            <a:off x="-11113" y="12700"/>
            <a:ext cx="9155113" cy="6586538"/>
          </a:xfrm>
          <a:prstGeom prst="rect">
            <a:avLst/>
          </a:prstGeom>
        </p:spPr>
        <p:txBody>
          <a:bodyPr>
            <a:spAutoFit/>
          </a:bodyPr>
          <a:lstStyle/>
          <a:p>
            <a:pPr>
              <a:defRPr/>
            </a:pPr>
            <a:r>
              <a:rPr lang="es-ES" sz="2800" b="1" dirty="0"/>
              <a:t>INTRODUCCIÓN A LA QUÍMICA ORGÁNICA: </a:t>
            </a:r>
          </a:p>
          <a:p>
            <a:pPr algn="just">
              <a:defRPr/>
            </a:pPr>
            <a:endParaRPr lang="es-ES" sz="800" dirty="0"/>
          </a:p>
          <a:p>
            <a:pPr algn="just">
              <a:defRPr/>
            </a:pPr>
            <a:r>
              <a:rPr lang="es-ES" sz="2000" dirty="0"/>
              <a:t>Se denomina como </a:t>
            </a:r>
            <a:r>
              <a:rPr lang="es-ES" sz="2000" b="1" dirty="0"/>
              <a:t>Química Orgánica </a:t>
            </a:r>
            <a:r>
              <a:rPr lang="es-ES" sz="2000" dirty="0"/>
              <a:t>a la rama de la  </a:t>
            </a:r>
            <a:r>
              <a:rPr lang="es-ES" sz="2000" b="1" dirty="0"/>
              <a:t>QUIMICA  </a:t>
            </a:r>
            <a:r>
              <a:rPr lang="es-ES" sz="2000" dirty="0"/>
              <a:t>que se dedica al estudio de los todos los compuestos que contienen  </a:t>
            </a:r>
            <a:r>
              <a:rPr lang="es-ES" sz="2000" b="1" dirty="0"/>
              <a:t>carbono.</a:t>
            </a:r>
          </a:p>
          <a:p>
            <a:pPr algn="just">
              <a:defRPr/>
            </a:pPr>
            <a:endParaRPr lang="es-ES" sz="800" b="1" dirty="0"/>
          </a:p>
          <a:p>
            <a:pPr algn="just">
              <a:defRPr/>
            </a:pPr>
            <a:r>
              <a:rPr lang="es-ES" sz="2000" dirty="0"/>
              <a:t>Los compuestos orgánicos son no sólo el fundamento de toda la vida humana, animal y vegetal sino que, además, son indispensables para el mantenimiento de esta vida.</a:t>
            </a:r>
          </a:p>
          <a:p>
            <a:pPr algn="just">
              <a:defRPr/>
            </a:pPr>
            <a:endParaRPr lang="es-ES" sz="800" dirty="0"/>
          </a:p>
          <a:p>
            <a:pPr>
              <a:defRPr/>
            </a:pPr>
            <a:r>
              <a:rPr lang="es-ES" sz="2000" b="1" dirty="0"/>
              <a:t>Los compuestos orgánicos se clasifican en dos grandes categorías:</a:t>
            </a:r>
          </a:p>
          <a:p>
            <a:pPr marL="342900" indent="-342900">
              <a:buFontTx/>
              <a:buAutoNum type="arabicParenR"/>
              <a:defRPr/>
            </a:pPr>
            <a:r>
              <a:rPr lang="es-ES" b="1" dirty="0">
                <a:solidFill>
                  <a:srgbClr val="0070C0"/>
                </a:solidFill>
              </a:rPr>
              <a:t>Hidrocarburos</a:t>
            </a:r>
            <a:r>
              <a:rPr lang="es-ES" b="1" dirty="0"/>
              <a:t>      </a:t>
            </a:r>
          </a:p>
          <a:p>
            <a:pPr marL="342900" indent="-342900">
              <a:buFontTx/>
              <a:buAutoNum type="arabicParenR"/>
              <a:defRPr/>
            </a:pPr>
            <a:r>
              <a:rPr lang="es-ES" b="1" dirty="0"/>
              <a:t>Derivados de los hidrocarburos*</a:t>
            </a:r>
          </a:p>
          <a:p>
            <a:pPr>
              <a:defRPr/>
            </a:pPr>
            <a:endParaRPr lang="es-ES" sz="800" dirty="0"/>
          </a:p>
          <a:p>
            <a:pPr marL="457200" indent="-457200">
              <a:buFontTx/>
              <a:buAutoNum type="arabicParenR"/>
              <a:defRPr/>
            </a:pPr>
            <a:r>
              <a:rPr lang="es-ES" sz="2000" dirty="0">
                <a:solidFill>
                  <a:srgbClr val="0070C0"/>
                </a:solidFill>
              </a:rPr>
              <a:t>Los </a:t>
            </a:r>
            <a:r>
              <a:rPr lang="es-ES" sz="2000" b="1" dirty="0">
                <a:solidFill>
                  <a:srgbClr val="0070C0"/>
                </a:solidFill>
              </a:rPr>
              <a:t>hidrocarburos  </a:t>
            </a:r>
            <a:r>
              <a:rPr lang="es-ES" sz="2000" dirty="0">
                <a:solidFill>
                  <a:srgbClr val="0070C0"/>
                </a:solidFill>
              </a:rPr>
              <a:t>son compuestos orgánicos que </a:t>
            </a:r>
            <a:r>
              <a:rPr lang="es-ES" sz="2000" b="1" dirty="0">
                <a:solidFill>
                  <a:srgbClr val="0070C0"/>
                </a:solidFill>
              </a:rPr>
              <a:t>Sólo </a:t>
            </a:r>
            <a:r>
              <a:rPr lang="es-ES" sz="2000" dirty="0">
                <a:solidFill>
                  <a:srgbClr val="0070C0"/>
                </a:solidFill>
              </a:rPr>
              <a:t>contienen </a:t>
            </a:r>
            <a:r>
              <a:rPr lang="es-ES" sz="2000" b="1" dirty="0">
                <a:solidFill>
                  <a:srgbClr val="0070C0"/>
                </a:solidFill>
              </a:rPr>
              <a:t>C </a:t>
            </a:r>
            <a:r>
              <a:rPr lang="es-ES" sz="2000" dirty="0">
                <a:solidFill>
                  <a:srgbClr val="0070C0"/>
                </a:solidFill>
              </a:rPr>
              <a:t>y </a:t>
            </a:r>
            <a:r>
              <a:rPr lang="es-ES" sz="2000" b="1" dirty="0">
                <a:solidFill>
                  <a:srgbClr val="0070C0"/>
                </a:solidFill>
              </a:rPr>
              <a:t>H </a:t>
            </a:r>
            <a:r>
              <a:rPr lang="es-ES" sz="2000" dirty="0">
                <a:solidFill>
                  <a:srgbClr val="0070C0"/>
                </a:solidFill>
              </a:rPr>
              <a:t>y se subdividen, atendiendo a su estructura, en:</a:t>
            </a:r>
          </a:p>
          <a:p>
            <a:pPr marL="914400" lvl="1" indent="-457200">
              <a:buFont typeface="+mj-lt"/>
              <a:buAutoNum type="alphaLcParenR"/>
              <a:defRPr/>
            </a:pPr>
            <a:r>
              <a:rPr lang="es-ES" sz="2000" b="1" dirty="0">
                <a:solidFill>
                  <a:srgbClr val="0070C0"/>
                </a:solidFill>
              </a:rPr>
              <a:t>Hidrocarburos.</a:t>
            </a:r>
          </a:p>
          <a:p>
            <a:pPr marL="914400" lvl="1" indent="-457200">
              <a:buFont typeface="+mj-lt"/>
              <a:buAutoNum type="alphaLcParenR"/>
              <a:defRPr/>
            </a:pPr>
            <a:r>
              <a:rPr lang="es-ES" sz="2000" b="1" dirty="0">
                <a:solidFill>
                  <a:srgbClr val="C00000"/>
                </a:solidFill>
              </a:rPr>
              <a:t>Alifáticos, y.</a:t>
            </a:r>
          </a:p>
          <a:p>
            <a:pPr marL="914400" lvl="1" indent="-457200">
              <a:buFont typeface="+mj-lt"/>
              <a:buAutoNum type="alphaLcParenR"/>
              <a:defRPr/>
            </a:pPr>
            <a:r>
              <a:rPr lang="es-ES" sz="2000" b="1" dirty="0">
                <a:solidFill>
                  <a:srgbClr val="0070C0"/>
                </a:solidFill>
              </a:rPr>
              <a:t>Aromáticos</a:t>
            </a:r>
            <a:r>
              <a:rPr lang="es-ES" sz="2000" dirty="0">
                <a:solidFill>
                  <a:srgbClr val="0070C0"/>
                </a:solidFill>
              </a:rPr>
              <a:t>.</a:t>
            </a:r>
            <a:endParaRPr lang="es-ES" sz="2000" b="1" dirty="0">
              <a:solidFill>
                <a:srgbClr val="0070C0"/>
              </a:solidFill>
            </a:endParaRPr>
          </a:p>
          <a:p>
            <a:pPr>
              <a:defRPr/>
            </a:pPr>
            <a:endParaRPr lang="es-ES" sz="800" b="1" dirty="0">
              <a:solidFill>
                <a:srgbClr val="0070C0"/>
              </a:solidFill>
            </a:endParaRPr>
          </a:p>
          <a:p>
            <a:pPr>
              <a:defRPr/>
            </a:pPr>
            <a:r>
              <a:rPr lang="es-ES" sz="2000" b="1" dirty="0">
                <a:solidFill>
                  <a:srgbClr val="C00000"/>
                </a:solidFill>
              </a:rPr>
              <a:t>*Los alifáticos,  </a:t>
            </a:r>
            <a:r>
              <a:rPr lang="es-ES" sz="2000" dirty="0">
                <a:solidFill>
                  <a:srgbClr val="C00000"/>
                </a:solidFill>
              </a:rPr>
              <a:t>a su vez, se subdividen en </a:t>
            </a:r>
            <a:r>
              <a:rPr lang="es-ES" sz="2000" b="1" dirty="0">
                <a:solidFill>
                  <a:srgbClr val="C00000"/>
                </a:solidFill>
              </a:rPr>
              <a:t>tres  </a:t>
            </a:r>
            <a:r>
              <a:rPr lang="es-ES" sz="2000" dirty="0">
                <a:solidFill>
                  <a:srgbClr val="C00000"/>
                </a:solidFill>
              </a:rPr>
              <a:t>grupos:</a:t>
            </a:r>
          </a:p>
          <a:p>
            <a:pPr marL="914400" lvl="1" indent="-457200">
              <a:buFont typeface="+mj-lt"/>
              <a:buAutoNum type="alphaLcParenR"/>
              <a:defRPr/>
            </a:pPr>
            <a:r>
              <a:rPr lang="es-ES" sz="2000" b="1" dirty="0">
                <a:solidFill>
                  <a:srgbClr val="C00000"/>
                </a:solidFill>
              </a:rPr>
              <a:t>Alcanos, </a:t>
            </a:r>
          </a:p>
          <a:p>
            <a:pPr marL="914400" lvl="1" indent="-457200">
              <a:buFont typeface="+mj-lt"/>
              <a:buAutoNum type="alphaLcParenR"/>
              <a:defRPr/>
            </a:pPr>
            <a:r>
              <a:rPr lang="es-ES" sz="2000" b="1" dirty="0">
                <a:solidFill>
                  <a:srgbClr val="C00000"/>
                </a:solidFill>
              </a:rPr>
              <a:t>Alquenos  </a:t>
            </a:r>
            <a:r>
              <a:rPr lang="es-ES" sz="2000" dirty="0">
                <a:solidFill>
                  <a:srgbClr val="C00000"/>
                </a:solidFill>
              </a:rPr>
              <a:t>y </a:t>
            </a:r>
          </a:p>
          <a:p>
            <a:pPr marL="914400" lvl="1" indent="-457200">
              <a:buFont typeface="+mj-lt"/>
              <a:buAutoNum type="alphaLcParenR"/>
              <a:defRPr/>
            </a:pPr>
            <a:r>
              <a:rPr lang="es-ES" sz="2000" b="1" dirty="0">
                <a:solidFill>
                  <a:srgbClr val="C00000"/>
                </a:solidFill>
              </a:rPr>
              <a:t>Alquinos.</a:t>
            </a:r>
          </a:p>
          <a:p>
            <a:pPr>
              <a:defRPr/>
            </a:pPr>
            <a:endParaRPr lang="es-ES" b="1" dirty="0"/>
          </a:p>
        </p:txBody>
      </p:sp>
    </p:spTree>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ln>
            <a:solidFill>
              <a:srgbClr val="C00000"/>
            </a:solidFill>
          </a:ln>
          <a:effectLst>
            <a:glow rad="101600">
              <a:schemeClr val="accent3">
                <a:satMod val="175000"/>
                <a:alpha val="40000"/>
              </a:schemeClr>
            </a:glow>
          </a:effectLst>
        </p:spPr>
        <p:style>
          <a:lnRef idx="0">
            <a:scrgbClr r="0" g="0" b="0"/>
          </a:lnRef>
          <a:fillRef idx="1002">
            <a:schemeClr val="lt2"/>
          </a:fillRef>
          <a:effectRef idx="0">
            <a:scrgbClr r="0" g="0" b="0"/>
          </a:effectRef>
          <a:fontRef idx="major"/>
        </p:style>
        <p:txBody>
          <a:bodyPr>
            <a:normAutofit/>
          </a:bodyPr>
          <a:lstStyle/>
          <a:p>
            <a:r>
              <a:rPr lang="es-ES" sz="3200" b="1" dirty="0"/>
              <a:t>Definición del Primer Principio de la Termodinámica.</a:t>
            </a:r>
            <a:endParaRPr lang="en-US" sz="3200" b="1" dirty="0"/>
          </a:p>
        </p:txBody>
      </p:sp>
      <p:sp>
        <p:nvSpPr>
          <p:cNvPr id="3" name="2 Marcador de contenido"/>
          <p:cNvSpPr>
            <a:spLocks noGrp="1"/>
          </p:cNvSpPr>
          <p:nvPr>
            <p:ph idx="1"/>
          </p:nvPr>
        </p:nvSpPr>
        <p:spPr>
          <a:xfrm>
            <a:off x="0" y="764704"/>
            <a:ext cx="9144000" cy="6093296"/>
          </a:xfrm>
        </p:spPr>
        <p:style>
          <a:lnRef idx="0">
            <a:scrgbClr r="0" g="0" b="0"/>
          </a:lnRef>
          <a:fillRef idx="1001">
            <a:schemeClr val="lt2"/>
          </a:fillRef>
          <a:effectRef idx="0">
            <a:scrgbClr r="0" g="0" b="0"/>
          </a:effectRef>
          <a:fontRef idx="major"/>
        </p:style>
        <p:txBody>
          <a:bodyPr>
            <a:normAutofit/>
          </a:bodyPr>
          <a:lstStyle/>
          <a:p>
            <a:pPr marL="0" indent="0">
              <a:buNone/>
            </a:pPr>
            <a:r>
              <a:rPr lang="es-ES" sz="3000" dirty="0"/>
              <a:t>Un </a:t>
            </a:r>
            <a:r>
              <a:rPr lang="es-ES" sz="3000" dirty="0">
                <a:hlinkClick r:id="rId2" action="ppaction://hlinkfile"/>
              </a:rPr>
              <a:t>sistema termodinámico</a:t>
            </a:r>
            <a:r>
              <a:rPr lang="es-ES" sz="3000" dirty="0"/>
              <a:t> puede intercambiar energía con su entorno en forma de </a:t>
            </a:r>
            <a:r>
              <a:rPr lang="es-ES" sz="3000" dirty="0">
                <a:hlinkClick r:id="rId3" action="ppaction://hlinkfile"/>
              </a:rPr>
              <a:t>trabajo</a:t>
            </a:r>
            <a:r>
              <a:rPr lang="es-ES" sz="3000" dirty="0"/>
              <a:t> y de </a:t>
            </a:r>
            <a:r>
              <a:rPr lang="es-ES" sz="3000" dirty="0">
                <a:hlinkClick r:id="rId4" action="ppaction://hlinkfile"/>
              </a:rPr>
              <a:t>calor</a:t>
            </a:r>
            <a:r>
              <a:rPr lang="es-ES" sz="3000" dirty="0"/>
              <a:t>, y acumula energía en forma de </a:t>
            </a:r>
            <a:r>
              <a:rPr lang="es-ES" sz="3000" dirty="0">
                <a:hlinkClick r:id="rId5" action="ppaction://hlinkfile"/>
              </a:rPr>
              <a:t>energía interna</a:t>
            </a:r>
            <a:r>
              <a:rPr lang="es-ES" sz="3000" dirty="0"/>
              <a:t>. La relación entre estas tres magnitudes viene dada por el </a:t>
            </a:r>
            <a:r>
              <a:rPr lang="es-ES" sz="3000" b="1" dirty="0"/>
              <a:t>principio de conservación de la energía</a:t>
            </a:r>
            <a:r>
              <a:rPr lang="es-ES" sz="3000" dirty="0"/>
              <a:t>.</a:t>
            </a:r>
          </a:p>
          <a:p>
            <a:pPr marL="0" indent="0">
              <a:buNone/>
            </a:pPr>
            <a:r>
              <a:rPr lang="es-ES" dirty="0"/>
              <a:t>Para establecer el principio de conservación de la energía retomamos la ecuación que relaciona el trabajo de las fuerzas externas (</a:t>
            </a:r>
            <a:r>
              <a:rPr lang="es-ES" i="1" dirty="0" err="1"/>
              <a:t>W</a:t>
            </a:r>
            <a:r>
              <a:rPr lang="es-ES" i="1" baseline="-25000" dirty="0" err="1"/>
              <a:t>ext</a:t>
            </a:r>
            <a:r>
              <a:rPr lang="es-ES" dirty="0"/>
              <a:t>) y la </a:t>
            </a:r>
            <a:r>
              <a:rPr lang="es-ES" dirty="0">
                <a:hlinkClick r:id="rId6" action="ppaction://hlinkfile"/>
              </a:rPr>
              <a:t>variación de energía propia</a:t>
            </a:r>
            <a:r>
              <a:rPr lang="es-ES" dirty="0"/>
              <a:t> (ΔU) : </a:t>
            </a:r>
          </a:p>
          <a:p>
            <a:pPr marL="0" indent="0">
              <a:buNone/>
            </a:pPr>
            <a:endParaRPr lang="en-US"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808" y="5342862"/>
            <a:ext cx="3316393" cy="1038466"/>
          </a:xfrm>
          <a:prstGeom prst="rect">
            <a:avLst/>
          </a:prstGeom>
          <a:ln/>
        </p:spPr>
        <p:style>
          <a:lnRef idx="2">
            <a:schemeClr val="accent1"/>
          </a:lnRef>
          <a:fillRef idx="1">
            <a:schemeClr val="lt1"/>
          </a:fillRef>
          <a:effectRef idx="0">
            <a:schemeClr val="accent1"/>
          </a:effectRef>
          <a:fontRef idx="minor">
            <a:schemeClr val="dk1"/>
          </a:fontRef>
        </p:style>
      </p:pic>
      <p:sp>
        <p:nvSpPr>
          <p:cNvPr id="7" name="6 Marcador de número de diapositiva"/>
          <p:cNvSpPr>
            <a:spLocks noGrp="1"/>
          </p:cNvSpPr>
          <p:nvPr>
            <p:ph type="sldNum" sz="quarter" idx="12"/>
          </p:nvPr>
        </p:nvSpPr>
        <p:spPr/>
        <p:txBody>
          <a:bodyPr/>
          <a:lstStyle/>
          <a:p>
            <a:fld id="{82603189-723F-4940-BD85-CFB57A344D8C}" type="slidenum">
              <a:rPr lang="en-US" smtClean="0"/>
              <a:pPr/>
              <a:t>30</a:t>
            </a:fld>
            <a:endParaRPr lang="en-US"/>
          </a:p>
        </p:txBody>
      </p:sp>
    </p:spTree>
    <p:extLst>
      <p:ext uri="{BB962C8B-B14F-4D97-AF65-F5344CB8AC3E}">
        <p14:creationId xmlns:p14="http://schemas.microsoft.com/office/powerpoint/2010/main" val="3672930113"/>
      </p:ext>
    </p:extLst>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92696"/>
          </a:xfrm>
          <a:ln>
            <a:solidFill>
              <a:srgbClr val="C00000"/>
            </a:solidFill>
          </a:ln>
          <a:effectLst>
            <a:glow rad="101600">
              <a:schemeClr val="accent3">
                <a:satMod val="175000"/>
                <a:alpha val="40000"/>
              </a:schemeClr>
            </a:glow>
          </a:effectLst>
        </p:spPr>
        <p:style>
          <a:lnRef idx="0">
            <a:scrgbClr r="0" g="0" b="0"/>
          </a:lnRef>
          <a:fillRef idx="1002">
            <a:schemeClr val="lt2"/>
          </a:fillRef>
          <a:effectRef idx="0">
            <a:scrgbClr r="0" g="0" b="0"/>
          </a:effectRef>
          <a:fontRef idx="major"/>
        </p:style>
        <p:txBody>
          <a:bodyPr>
            <a:normAutofit/>
          </a:bodyPr>
          <a:lstStyle/>
          <a:p>
            <a:r>
              <a:rPr lang="es-ES" sz="3200" b="1" dirty="0"/>
              <a:t>Definición del Primer Principio de la Termodinámica.</a:t>
            </a:r>
            <a:endParaRPr lang="en-US" sz="3200" b="1" dirty="0"/>
          </a:p>
        </p:txBody>
      </p:sp>
      <p:sp>
        <p:nvSpPr>
          <p:cNvPr id="3" name="2 Marcador de contenido"/>
          <p:cNvSpPr>
            <a:spLocks noGrp="1"/>
          </p:cNvSpPr>
          <p:nvPr>
            <p:ph idx="1"/>
          </p:nvPr>
        </p:nvSpPr>
        <p:spPr>
          <a:xfrm>
            <a:off x="0" y="764704"/>
            <a:ext cx="9144000" cy="6093296"/>
          </a:xfrm>
        </p:spPr>
        <p:style>
          <a:lnRef idx="0">
            <a:scrgbClr r="0" g="0" b="0"/>
          </a:lnRef>
          <a:fillRef idx="1001">
            <a:schemeClr val="lt2"/>
          </a:fillRef>
          <a:effectRef idx="0">
            <a:scrgbClr r="0" g="0" b="0"/>
          </a:effectRef>
          <a:fontRef idx="major"/>
        </p:style>
        <p:txBody>
          <a:bodyPr>
            <a:normAutofit/>
          </a:bodyPr>
          <a:lstStyle/>
          <a:p>
            <a:pPr marL="0" indent="0">
              <a:buNone/>
            </a:pPr>
            <a:r>
              <a:rPr lang="es-AR" sz="3000" dirty="0"/>
              <a:t>Por otra parte, el trabajo de las fuerzas externas es el mismo que el realizado por el gas pero cambiado de signo: si el gas se expande realiza un </a:t>
            </a:r>
            <a:r>
              <a:rPr lang="es-AR" sz="3000" u="sng" dirty="0">
                <a:hlinkClick r:id="rId3"/>
              </a:rPr>
              <a:t>trabajo</a:t>
            </a:r>
            <a:r>
              <a:rPr lang="es-AR" sz="3000" dirty="0"/>
              <a:t> (</a:t>
            </a:r>
            <a:r>
              <a:rPr lang="es-AR" sz="3000" i="1" dirty="0"/>
              <a:t>W</a:t>
            </a:r>
            <a:r>
              <a:rPr lang="es-AR" sz="3000" dirty="0"/>
              <a:t>) positivo, en contra de las fuerzas externas, que realizan un trabajo negativo; y a la inversa en el caso de una compresión. Además, ahora tenemos otra forma de suministrar energía a un sistema que es en forma de calor (</a:t>
            </a:r>
            <a:r>
              <a:rPr lang="es-AR" sz="3000" i="1" dirty="0"/>
              <a:t>Q</a:t>
            </a:r>
            <a:r>
              <a:rPr lang="es-AR" sz="3000" dirty="0"/>
              <a:t>).</a:t>
            </a:r>
            <a:endParaRPr lang="en-US" sz="3000" dirty="0"/>
          </a:p>
          <a:p>
            <a:pPr marL="0" indent="0" algn="ctr">
              <a:buNone/>
            </a:pPr>
            <a:endParaRPr lang="es-AR" dirty="0"/>
          </a:p>
          <a:p>
            <a:pPr marL="0" indent="0">
              <a:buNone/>
            </a:pPr>
            <a:r>
              <a:rPr lang="es-AR" sz="2800" dirty="0"/>
              <a:t>Luego la expresión final queda:</a:t>
            </a:r>
          </a:p>
          <a:p>
            <a:pPr marL="0" indent="0">
              <a:buNone/>
            </a:pPr>
            <a:r>
              <a:rPr lang="es-AR" sz="2400" dirty="0"/>
              <a:t>Este enunciado del principio de conservación de la energía aplicado a sistemas termodinámicos,  se conoce como:</a:t>
            </a:r>
          </a:p>
          <a:p>
            <a:pPr marL="0" indent="0" algn="ctr">
              <a:buNone/>
            </a:pPr>
            <a:r>
              <a:rPr lang="es-AR" dirty="0"/>
              <a:t> </a:t>
            </a:r>
            <a:r>
              <a:rPr lang="es-AR" b="1" dirty="0"/>
              <a:t>Primer Principio de la Termodinámica</a:t>
            </a:r>
            <a:r>
              <a:rPr lang="es-AR" dirty="0"/>
              <a:t>. </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4039344"/>
            <a:ext cx="5099045" cy="576064"/>
          </a:xfrm>
          <a:prstGeom prst="rect">
            <a:avLst/>
          </a:prstGeom>
          <a:ln/>
        </p:spPr>
        <p:style>
          <a:lnRef idx="2">
            <a:schemeClr val="accent6"/>
          </a:lnRef>
          <a:fillRef idx="1">
            <a:schemeClr val="lt1"/>
          </a:fillRef>
          <a:effectRef idx="0">
            <a:schemeClr val="accent6"/>
          </a:effectRef>
          <a:fontRef idx="minor">
            <a:schemeClr val="dk1"/>
          </a:fontRef>
        </p:style>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1362" y="4653136"/>
            <a:ext cx="1959503" cy="576064"/>
          </a:xfrm>
          <a:prstGeom prst="rect">
            <a:avLst/>
          </a:prstGeom>
          <a:ln/>
        </p:spPr>
        <p:style>
          <a:lnRef idx="2">
            <a:schemeClr val="accent2"/>
          </a:lnRef>
          <a:fillRef idx="1">
            <a:schemeClr val="lt1"/>
          </a:fillRef>
          <a:effectRef idx="0">
            <a:schemeClr val="accent2"/>
          </a:effectRef>
          <a:fontRef idx="minor">
            <a:schemeClr val="dk1"/>
          </a:fontRef>
        </p:style>
      </p:pic>
      <p:sp>
        <p:nvSpPr>
          <p:cNvPr id="8" name="7 Marcador de número de diapositiva"/>
          <p:cNvSpPr>
            <a:spLocks noGrp="1"/>
          </p:cNvSpPr>
          <p:nvPr>
            <p:ph type="sldNum" sz="quarter" idx="12"/>
          </p:nvPr>
        </p:nvSpPr>
        <p:spPr/>
        <p:txBody>
          <a:bodyPr/>
          <a:lstStyle/>
          <a:p>
            <a:fld id="{82603189-723F-4940-BD85-CFB57A344D8C}" type="slidenum">
              <a:rPr lang="en-US" smtClean="0"/>
              <a:pPr/>
              <a:t>31</a:t>
            </a:fld>
            <a:endParaRPr lang="en-US"/>
          </a:p>
        </p:txBody>
      </p:sp>
    </p:spTree>
    <p:extLst>
      <p:ext uri="{BB962C8B-B14F-4D97-AF65-F5344CB8AC3E}">
        <p14:creationId xmlns:p14="http://schemas.microsoft.com/office/powerpoint/2010/main" val="2674806016"/>
      </p:ext>
    </p:extLst>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908720"/>
          </a:xfrm>
        </p:spPr>
        <p:style>
          <a:lnRef idx="1">
            <a:schemeClr val="accent3"/>
          </a:lnRef>
          <a:fillRef idx="2">
            <a:schemeClr val="accent3"/>
          </a:fillRef>
          <a:effectRef idx="1">
            <a:schemeClr val="accent3"/>
          </a:effectRef>
          <a:fontRef idx="minor">
            <a:schemeClr val="dk1"/>
          </a:fontRef>
        </p:style>
        <p:txBody>
          <a:bodyPr>
            <a:normAutofit/>
          </a:bodyPr>
          <a:lstStyle/>
          <a:p>
            <a:r>
              <a:rPr lang="es-ES" dirty="0"/>
              <a:t>Variables</a:t>
            </a:r>
            <a:endParaRPr lang="en-US" dirty="0"/>
          </a:p>
        </p:txBody>
      </p:sp>
      <p:sp>
        <p:nvSpPr>
          <p:cNvPr id="3" name="2 Marcador de contenido"/>
          <p:cNvSpPr>
            <a:spLocks noGrp="1"/>
          </p:cNvSpPr>
          <p:nvPr>
            <p:ph idx="1"/>
          </p:nvPr>
        </p:nvSpPr>
        <p:spPr>
          <a:xfrm>
            <a:off x="0" y="908720"/>
            <a:ext cx="9144000" cy="5949280"/>
          </a:xfrm>
        </p:spPr>
        <p:style>
          <a:lnRef idx="1">
            <a:schemeClr val="accent3"/>
          </a:lnRef>
          <a:fillRef idx="2">
            <a:schemeClr val="accent3"/>
          </a:fillRef>
          <a:effectRef idx="1">
            <a:schemeClr val="accent3"/>
          </a:effectRef>
          <a:fontRef idx="minor">
            <a:schemeClr val="dk1"/>
          </a:fontRef>
        </p:style>
        <p:txBody>
          <a:bodyPr>
            <a:normAutofit fontScale="77500" lnSpcReduction="20000"/>
          </a:bodyPr>
          <a:lstStyle/>
          <a:p>
            <a:pPr marL="0" indent="0">
              <a:buNone/>
            </a:pPr>
            <a:r>
              <a:rPr lang="es-ES" sz="4600" dirty="0"/>
              <a:t>Las variables de estado son las magnitudes que se emplean para describir el estado de un sistema. </a:t>
            </a:r>
          </a:p>
          <a:p>
            <a:r>
              <a:rPr lang="es-ES" sz="4300" b="1" dirty="0"/>
              <a:t>Masa</a:t>
            </a:r>
            <a:r>
              <a:rPr lang="es-ES" sz="4300" dirty="0"/>
              <a:t> (m ó n): es la cantidad de sustancia que tiene el sistema. En el Sistema Internacional se expresa respectivamente en kilogramos (kg) o en número de moles (mol).</a:t>
            </a:r>
          </a:p>
          <a:p>
            <a:r>
              <a:rPr lang="es-ES" sz="4300" b="1" dirty="0"/>
              <a:t>Volumen</a:t>
            </a:r>
            <a:r>
              <a:rPr lang="es-ES" sz="4300" dirty="0"/>
              <a:t> (V): es el espacio tridimensional que ocupa el sistema. En el Sistema Internacional se expresa en metros cúbicos (m3). Si bien el litro (l) no es una unidad del Sistema Internacional, es ampliamente utilizada. Su conversión a metros cúbicos es: 1 l = 10-3 m3.</a:t>
            </a:r>
            <a:endParaRPr lang="en-US" sz="4300" dirty="0"/>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32</a:t>
            </a:fld>
            <a:endParaRPr lang="en-US"/>
          </a:p>
        </p:txBody>
      </p:sp>
    </p:spTree>
    <p:extLst>
      <p:ext uri="{BB962C8B-B14F-4D97-AF65-F5344CB8AC3E}">
        <p14:creationId xmlns:p14="http://schemas.microsoft.com/office/powerpoint/2010/main" val="2878495231"/>
      </p:ext>
    </p:extLst>
  </p:cSld>
  <p:clrMapOvr>
    <a:masterClrMapping/>
  </p:clrMapOvr>
  <p:transition>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908720"/>
          </a:xfrm>
        </p:spPr>
        <p:style>
          <a:lnRef idx="1">
            <a:schemeClr val="accent3"/>
          </a:lnRef>
          <a:fillRef idx="2">
            <a:schemeClr val="accent3"/>
          </a:fillRef>
          <a:effectRef idx="1">
            <a:schemeClr val="accent3"/>
          </a:effectRef>
          <a:fontRef idx="minor">
            <a:schemeClr val="dk1"/>
          </a:fontRef>
        </p:style>
        <p:txBody>
          <a:bodyPr>
            <a:normAutofit/>
          </a:bodyPr>
          <a:lstStyle/>
          <a:p>
            <a:r>
              <a:rPr lang="es-ES" dirty="0"/>
              <a:t>Variables</a:t>
            </a:r>
            <a:endParaRPr lang="en-US" dirty="0"/>
          </a:p>
        </p:txBody>
      </p:sp>
      <p:sp>
        <p:nvSpPr>
          <p:cNvPr id="3" name="2 Marcador de contenido"/>
          <p:cNvSpPr>
            <a:spLocks noGrp="1"/>
          </p:cNvSpPr>
          <p:nvPr>
            <p:ph idx="1"/>
          </p:nvPr>
        </p:nvSpPr>
        <p:spPr>
          <a:xfrm>
            <a:off x="0" y="908720"/>
            <a:ext cx="9144000" cy="5949280"/>
          </a:xfrm>
        </p:spPr>
        <p:style>
          <a:lnRef idx="1">
            <a:schemeClr val="accent3"/>
          </a:lnRef>
          <a:fillRef idx="2">
            <a:schemeClr val="accent3"/>
          </a:fillRef>
          <a:effectRef idx="1">
            <a:schemeClr val="accent3"/>
          </a:effectRef>
          <a:fontRef idx="minor">
            <a:schemeClr val="dk1"/>
          </a:fontRef>
        </p:style>
        <p:txBody>
          <a:bodyPr>
            <a:normAutofit fontScale="70000" lnSpcReduction="20000"/>
          </a:bodyPr>
          <a:lstStyle/>
          <a:p>
            <a:r>
              <a:rPr lang="es-ES" sz="4200" b="1" dirty="0"/>
              <a:t>Presión</a:t>
            </a:r>
            <a:r>
              <a:rPr lang="es-ES" sz="4200" dirty="0"/>
              <a:t> (p): Es la fuerza por unidad de área aplicada sobre un cuerpo en la dirección perpendicular a su superficie. En el Sistema Internacional se expresa en pascales (</a:t>
            </a:r>
            <a:r>
              <a:rPr lang="es-ES" sz="4200" dirty="0" err="1"/>
              <a:t>Pa</a:t>
            </a:r>
            <a:r>
              <a:rPr lang="es-ES" sz="4200" dirty="0"/>
              <a:t>). La atmósfera es una unidad de presión comúnmente utilizada. Su conversión a pascales es: 1 atm ≅ 105 </a:t>
            </a:r>
            <a:r>
              <a:rPr lang="es-ES" sz="4200" dirty="0" err="1"/>
              <a:t>Pa</a:t>
            </a:r>
            <a:r>
              <a:rPr lang="es-ES" sz="4200" dirty="0"/>
              <a:t>.</a:t>
            </a:r>
          </a:p>
          <a:p>
            <a:r>
              <a:rPr lang="es-ES" sz="4200" b="1" dirty="0"/>
              <a:t>Temperatura</a:t>
            </a:r>
            <a:r>
              <a:rPr lang="es-ES" sz="4200" dirty="0"/>
              <a:t> (T ó t): A </a:t>
            </a:r>
            <a:r>
              <a:rPr lang="es-ES" sz="4200" u="sng" dirty="0"/>
              <a:t>nivel microscópico</a:t>
            </a:r>
            <a:r>
              <a:rPr lang="es-ES" sz="4200" dirty="0"/>
              <a:t> la temperatura de un sistema está relacionada con la energía cinética que tienen las moléculas que lo constituyen. </a:t>
            </a:r>
            <a:r>
              <a:rPr lang="es-ES" sz="4200" u="sng" dirty="0"/>
              <a:t>Macroscópicamente</a:t>
            </a:r>
            <a:r>
              <a:rPr lang="es-ES" sz="4200" dirty="0"/>
              <a:t>, la temperatura es una magnitud que determina el sentido en que se produce el flujo de calor cuando dos cuerpos se ponen en contacto. En el Sistema Internacional se mide en kelvin (K), aunque la escala Celsius se emplea con frecuencia. La conversión entre las dos escalas es: T (K) = t (</a:t>
            </a:r>
            <a:r>
              <a:rPr lang="es-ES" sz="4200" dirty="0" err="1"/>
              <a:t>ºC</a:t>
            </a:r>
            <a:r>
              <a:rPr lang="es-ES" sz="4200" dirty="0"/>
              <a:t>) + 273.</a:t>
            </a:r>
            <a:endParaRPr lang="en-US" dirty="0"/>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33</a:t>
            </a:fld>
            <a:endParaRPr lang="en-US"/>
          </a:p>
        </p:txBody>
      </p:sp>
    </p:spTree>
    <p:extLst>
      <p:ext uri="{BB962C8B-B14F-4D97-AF65-F5344CB8AC3E}">
        <p14:creationId xmlns:p14="http://schemas.microsoft.com/office/powerpoint/2010/main" val="3467888700"/>
      </p:ext>
    </p:extLst>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noAutofit/>
          </a:bodyPr>
          <a:lstStyle/>
          <a:p>
            <a:pPr algn="ctr">
              <a:buNone/>
            </a:pPr>
            <a:r>
              <a:rPr lang="es-ES" b="1" u="sng" dirty="0"/>
              <a:t>Definiciones:</a:t>
            </a:r>
          </a:p>
          <a:p>
            <a:pPr marL="0" indent="0">
              <a:buNone/>
            </a:pPr>
            <a:r>
              <a:rPr lang="es-ES" dirty="0"/>
              <a:t>Hay tres tipos de </a:t>
            </a:r>
            <a:r>
              <a:rPr lang="es-ES" b="1" dirty="0"/>
              <a:t>sistemas</a:t>
            </a:r>
            <a:r>
              <a:rPr lang="es-ES" dirty="0"/>
              <a:t>. </a:t>
            </a:r>
          </a:p>
          <a:p>
            <a:pPr marL="0" indent="0">
              <a:buNone/>
            </a:pPr>
            <a:r>
              <a:rPr lang="es-ES" dirty="0"/>
              <a:t>Los </a:t>
            </a:r>
            <a:r>
              <a:rPr lang="es-ES" b="1" i="1" dirty="0"/>
              <a:t>sistemas abiertos</a:t>
            </a:r>
            <a:r>
              <a:rPr lang="es-ES" dirty="0"/>
              <a:t> pueden intercambiar masa y energía (por lo general en forma de calor) con su entorno. Por ejemplo, agua contenida en un recipiente abierto. </a:t>
            </a:r>
          </a:p>
          <a:p>
            <a:pPr marL="0" indent="0">
              <a:buNone/>
            </a:pPr>
            <a:r>
              <a:rPr lang="es-ES" dirty="0"/>
              <a:t>Los </a:t>
            </a:r>
            <a:r>
              <a:rPr lang="es-ES" b="1" i="1" dirty="0"/>
              <a:t>sistemas cerrados</a:t>
            </a:r>
            <a:r>
              <a:rPr lang="es-ES" dirty="0"/>
              <a:t> permiten la transferencia de energía (calor) pero no de masa. Por ejemplo, agua contenida en un recipiente cerrado. </a:t>
            </a:r>
          </a:p>
          <a:p>
            <a:pPr marL="0" indent="0">
              <a:buNone/>
            </a:pPr>
            <a:r>
              <a:rPr lang="es-ES" dirty="0"/>
              <a:t>Los </a:t>
            </a:r>
            <a:r>
              <a:rPr lang="es-ES" b="1" i="1" dirty="0"/>
              <a:t>sistemas aislados</a:t>
            </a:r>
            <a:r>
              <a:rPr lang="es-ES" dirty="0"/>
              <a:t> no permiten la transferencia ni de masa ni de energía. Por ejemplo, agua contenida en un recipiente totalmente  cerrado y aislado.</a:t>
            </a:r>
            <a:endParaRPr lang="en-US" dirty="0"/>
          </a:p>
          <a:p>
            <a:pPr>
              <a:buNone/>
            </a:pPr>
            <a:endParaRPr lang="es-ES" sz="2200" dirty="0"/>
          </a:p>
        </p:txBody>
      </p:sp>
      <p:sp>
        <p:nvSpPr>
          <p:cNvPr id="7" name="6 Marcador de número de diapositiva"/>
          <p:cNvSpPr>
            <a:spLocks noGrp="1"/>
          </p:cNvSpPr>
          <p:nvPr>
            <p:ph type="sldNum" sz="quarter" idx="12"/>
          </p:nvPr>
        </p:nvSpPr>
        <p:spPr/>
        <p:txBody>
          <a:bodyPr/>
          <a:lstStyle/>
          <a:p>
            <a:fld id="{82603189-723F-4940-BD85-CFB57A344D8C}"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799826782"/>
      </p:ext>
    </p:extLst>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noAutofit/>
          </a:bodyPr>
          <a:lstStyle/>
          <a:p>
            <a:pPr algn="ctr">
              <a:buNone/>
            </a:pPr>
            <a:r>
              <a:rPr lang="es-ES" b="1" u="sng" dirty="0"/>
              <a:t>Definiciones:</a:t>
            </a:r>
          </a:p>
          <a:p>
            <a:pPr marL="0" indent="0">
              <a:buNone/>
            </a:pPr>
            <a:r>
              <a:rPr lang="es-ES" sz="3000" dirty="0"/>
              <a:t>El </a:t>
            </a:r>
            <a:r>
              <a:rPr lang="es-ES" sz="3000" b="1" i="1" dirty="0"/>
              <a:t>calor</a:t>
            </a:r>
            <a:r>
              <a:rPr lang="es-ES" sz="3000" dirty="0"/>
              <a:t> (</a:t>
            </a:r>
            <a:r>
              <a:rPr lang="es-ES" sz="3000" b="1" i="1" dirty="0"/>
              <a:t>q</a:t>
            </a:r>
            <a:r>
              <a:rPr lang="es-ES" sz="3000" dirty="0"/>
              <a:t>) es la cantidad de energía necesaria para elevar la temperatura de cualquier cantidad de masa a otra temperatura dada. Se expresa en </a:t>
            </a:r>
            <a:r>
              <a:rPr lang="es-ES" sz="3000" b="1" i="1" dirty="0" err="1"/>
              <a:t>joules</a:t>
            </a:r>
            <a:r>
              <a:rPr lang="es-ES" sz="3000" dirty="0"/>
              <a:t> (</a:t>
            </a:r>
            <a:r>
              <a:rPr lang="es-ES" sz="3000" b="1" i="1" dirty="0"/>
              <a:t>J</a:t>
            </a:r>
            <a:r>
              <a:rPr lang="es-ES" sz="3000" dirty="0"/>
              <a:t>). La </a:t>
            </a:r>
            <a:r>
              <a:rPr lang="es-ES" sz="3000" b="1" i="1" dirty="0"/>
              <a:t>temperatura</a:t>
            </a:r>
            <a:r>
              <a:rPr lang="es-ES" sz="3000" dirty="0"/>
              <a:t> es una propiedad que determina si dos sistemas están en equilibrio térmico o no. </a:t>
            </a:r>
          </a:p>
          <a:p>
            <a:pPr marL="0" indent="0">
              <a:buNone/>
            </a:pPr>
            <a:r>
              <a:rPr lang="es-ES" sz="3000" dirty="0"/>
              <a:t>Dos sistemas en </a:t>
            </a:r>
            <a:r>
              <a:rPr lang="es-ES" sz="3000" b="1" i="1" dirty="0"/>
              <a:t>equilibrio térmico </a:t>
            </a:r>
            <a:r>
              <a:rPr lang="es-ES" sz="3000" dirty="0"/>
              <a:t>entre sí tienen la misma temperatura, al contrario éstas temperaturas serán distintas, si no existe ese equilibrio térmico.</a:t>
            </a:r>
            <a:endParaRPr lang="en-US" sz="3000" dirty="0"/>
          </a:p>
          <a:p>
            <a:pPr marL="0" indent="0">
              <a:buNone/>
            </a:pPr>
            <a:r>
              <a:rPr lang="es-ES" sz="3000" dirty="0"/>
              <a:t>El </a:t>
            </a:r>
            <a:r>
              <a:rPr lang="es-ES" sz="3000" b="1" i="1" dirty="0"/>
              <a:t>trabajo</a:t>
            </a:r>
            <a:r>
              <a:rPr lang="es-ES" sz="3000" dirty="0"/>
              <a:t> (</a:t>
            </a:r>
            <a:r>
              <a:rPr lang="es-ES" sz="3000" b="1" i="1" dirty="0"/>
              <a:t>w</a:t>
            </a:r>
            <a:r>
              <a:rPr lang="es-ES" sz="3000" dirty="0"/>
              <a:t>) que se efectúa al mover objetos contra una fuerza, es igual producto de la fuerza (</a:t>
            </a:r>
            <a:r>
              <a:rPr lang="es-ES" sz="3000" b="1" i="1" dirty="0"/>
              <a:t>F</a:t>
            </a:r>
            <a:r>
              <a:rPr lang="es-ES" sz="3000" dirty="0"/>
              <a:t>), por la distancia (</a:t>
            </a:r>
            <a:r>
              <a:rPr lang="es-ES" sz="3000" b="1" i="1" dirty="0"/>
              <a:t>d</a:t>
            </a:r>
            <a:r>
              <a:rPr lang="es-ES" sz="3000" dirty="0"/>
              <a:t>) que recorre el objeto y se expresa en </a:t>
            </a:r>
            <a:r>
              <a:rPr lang="es-ES" sz="3000" i="1" dirty="0"/>
              <a:t>J</a:t>
            </a:r>
            <a:r>
              <a:rPr lang="es-ES" sz="3000" dirty="0"/>
              <a:t>:</a:t>
            </a:r>
            <a:endParaRPr lang="en-US" sz="3000" dirty="0"/>
          </a:p>
          <a:p>
            <a:pPr>
              <a:buNone/>
            </a:pPr>
            <a:r>
              <a:rPr lang="es-ES" sz="3000" b="1" i="1" dirty="0"/>
              <a:t>                                        w</a:t>
            </a:r>
            <a:r>
              <a:rPr lang="es-ES" sz="3000" b="1" dirty="0"/>
              <a:t>   =</a:t>
            </a:r>
            <a:r>
              <a:rPr lang="es-ES" sz="3000" b="1" i="1" dirty="0"/>
              <a:t> F</a:t>
            </a:r>
            <a:r>
              <a:rPr lang="es-ES" sz="3000" b="1" dirty="0"/>
              <a:t> </a:t>
            </a:r>
            <a:r>
              <a:rPr lang="es-ES" sz="3000" b="1" dirty="0">
                <a:sym typeface="Symbol"/>
              </a:rPr>
              <a:t></a:t>
            </a:r>
            <a:r>
              <a:rPr lang="es-ES" sz="3000" b="1" i="1" dirty="0"/>
              <a:t> d</a:t>
            </a:r>
            <a:endParaRPr lang="en-US" sz="3000" dirty="0"/>
          </a:p>
          <a:p>
            <a:pPr>
              <a:buNone/>
            </a:pPr>
            <a:endParaRPr lang="es-ES" sz="2200" dirty="0"/>
          </a:p>
        </p:txBody>
      </p:sp>
      <p:sp>
        <p:nvSpPr>
          <p:cNvPr id="7" name="6 Marcador de número de diapositiva"/>
          <p:cNvSpPr>
            <a:spLocks noGrp="1"/>
          </p:cNvSpPr>
          <p:nvPr>
            <p:ph type="sldNum" sz="quarter" idx="12"/>
          </p:nvPr>
        </p:nvSpPr>
        <p:spPr/>
        <p:txBody>
          <a:bodyPr/>
          <a:lstStyle/>
          <a:p>
            <a:fld id="{82603189-723F-4940-BD85-CFB57A344D8C}"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4256490524"/>
      </p:ext>
    </p:extLst>
  </p:cSld>
  <p:clrMapOvr>
    <a:masterClrMapping/>
  </p:clrMapOvr>
  <p:transition>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noAutofit/>
          </a:bodyPr>
          <a:lstStyle/>
          <a:p>
            <a:pPr algn="ctr">
              <a:buNone/>
            </a:pPr>
            <a:r>
              <a:rPr lang="es-ES" b="1" u="sng" dirty="0"/>
              <a:t>Definiciones:</a:t>
            </a:r>
          </a:p>
          <a:p>
            <a:pPr marL="0" indent="0">
              <a:buNone/>
            </a:pPr>
            <a:r>
              <a:rPr lang="es-ES" dirty="0"/>
              <a:t>La </a:t>
            </a:r>
            <a:r>
              <a:rPr lang="es-ES" b="1" i="1" dirty="0"/>
              <a:t>energía</a:t>
            </a:r>
            <a:r>
              <a:rPr lang="es-ES" dirty="0"/>
              <a:t> (</a:t>
            </a:r>
            <a:r>
              <a:rPr lang="es-ES" b="1" i="1" dirty="0"/>
              <a:t>E</a:t>
            </a:r>
            <a:r>
              <a:rPr lang="es-ES" dirty="0"/>
              <a:t>) es la capacidad para realizar trabajo o para transferir calor y se expresa en </a:t>
            </a:r>
            <a:r>
              <a:rPr lang="es-ES" i="1" dirty="0"/>
              <a:t>J</a:t>
            </a:r>
            <a:r>
              <a:rPr lang="es-ES" dirty="0"/>
              <a:t>. </a:t>
            </a:r>
          </a:p>
          <a:p>
            <a:pPr marL="0" indent="0">
              <a:buNone/>
            </a:pPr>
            <a:r>
              <a:rPr lang="es-ES" dirty="0"/>
              <a:t>La energía no se puede ver, tocar, oler o pesar.</a:t>
            </a:r>
            <a:endParaRPr lang="en-US" dirty="0"/>
          </a:p>
          <a:p>
            <a:r>
              <a:rPr lang="es-ES" sz="2800" dirty="0"/>
              <a:t>La </a:t>
            </a:r>
            <a:r>
              <a:rPr lang="es-ES" sz="2800" b="1" i="1" dirty="0"/>
              <a:t>energía térmica</a:t>
            </a:r>
            <a:r>
              <a:rPr lang="es-ES" sz="2800" dirty="0"/>
              <a:t> es la energía asociada con el movimiento aleatorio de los átomos y las moléculas. En general, la energía térmica se puede calcular a partir de mediciones de temperatura.</a:t>
            </a:r>
            <a:endParaRPr lang="en-US" sz="2800" dirty="0"/>
          </a:p>
          <a:p>
            <a:r>
              <a:rPr lang="es-ES" sz="2800" dirty="0"/>
              <a:t>La </a:t>
            </a:r>
            <a:r>
              <a:rPr lang="es-ES" sz="2800" b="1" i="1" dirty="0"/>
              <a:t>energía química</a:t>
            </a:r>
            <a:r>
              <a:rPr lang="es-ES" sz="2800" dirty="0"/>
              <a:t> es una forma de energía almacenada entre las unidades estructurales de las sustancias; está determinada por el tipo y organización de los átomos de cada sustancia. Cuando las sustancias participan en una reacción química, la energía química se libera, se almacena o se convierte en otras formas de energía.</a:t>
            </a:r>
            <a:endParaRPr lang="en-US" sz="2800" dirty="0"/>
          </a:p>
          <a:p>
            <a:pPr algn="just">
              <a:buNone/>
            </a:pPr>
            <a:endParaRPr lang="es-ES" b="1" u="sng" dirty="0"/>
          </a:p>
        </p:txBody>
      </p:sp>
      <p:sp>
        <p:nvSpPr>
          <p:cNvPr id="7" name="6 Marcador de número de diapositiva"/>
          <p:cNvSpPr>
            <a:spLocks noGrp="1"/>
          </p:cNvSpPr>
          <p:nvPr>
            <p:ph type="sldNum" sz="quarter" idx="12"/>
          </p:nvPr>
        </p:nvSpPr>
        <p:spPr/>
        <p:txBody>
          <a:bodyPr/>
          <a:lstStyle/>
          <a:p>
            <a:fld id="{82603189-723F-4940-BD85-CFB57A344D8C}" type="slidenum">
              <a:rPr lang="en-US" smtClean="0">
                <a:solidFill>
                  <a:prstClr val="black">
                    <a:tint val="75000"/>
                  </a:prstClr>
                </a:solidFill>
              </a:rPr>
              <a:pPr/>
              <a:t>36</a:t>
            </a:fld>
            <a:endParaRPr lang="en-US" dirty="0">
              <a:solidFill>
                <a:prstClr val="black">
                  <a:tint val="75000"/>
                </a:prstClr>
              </a:solidFill>
            </a:endParaRPr>
          </a:p>
        </p:txBody>
      </p:sp>
    </p:spTree>
    <p:extLst>
      <p:ext uri="{BB962C8B-B14F-4D97-AF65-F5344CB8AC3E}">
        <p14:creationId xmlns:p14="http://schemas.microsoft.com/office/powerpoint/2010/main" val="501467990"/>
      </p:ext>
    </p:extLst>
  </p:cSld>
  <p:clrMapOvr>
    <a:masterClrMapping/>
  </p:clrMapOvr>
  <p:transition>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noAutofit/>
          </a:bodyPr>
          <a:lstStyle/>
          <a:p>
            <a:pPr algn="ctr">
              <a:buNone/>
            </a:pPr>
            <a:r>
              <a:rPr lang="es-ES" b="1" u="sng" dirty="0"/>
              <a:t>Definiciones:</a:t>
            </a:r>
          </a:p>
          <a:p>
            <a:pPr marL="0" indent="0">
              <a:buNone/>
            </a:pPr>
            <a:r>
              <a:rPr lang="es-ES" dirty="0"/>
              <a:t>La energía también puede definirse en función de la posición relativa de un objeto con respecto a otros objetos. </a:t>
            </a:r>
          </a:p>
          <a:p>
            <a:r>
              <a:rPr lang="es-ES" sz="2800" dirty="0"/>
              <a:t>Esta forma de energía se denomina </a:t>
            </a:r>
            <a:r>
              <a:rPr lang="es-ES" sz="2800" b="1" i="1" dirty="0"/>
              <a:t>energía potencial</a:t>
            </a:r>
            <a:r>
              <a:rPr lang="es-ES" sz="2800" dirty="0"/>
              <a:t>.  Es una energía que se encuentra almacenada y es el resultado de las atracciones y repulsiones que un objeto experimenta en relación a otros objetos. Por ejemplo, una piedra situada en la cima de una montaña tiene una mayor energía potencial y puede provocar un golpe mayor sobre el agua ubicada en el valle, que una piedra situada en el valle.</a:t>
            </a:r>
            <a:endParaRPr lang="en-US" sz="2800" dirty="0"/>
          </a:p>
          <a:p>
            <a:r>
              <a:rPr lang="es-ES" sz="2800" dirty="0"/>
              <a:t>La </a:t>
            </a:r>
            <a:r>
              <a:rPr lang="es-ES" sz="2800" b="1" i="1" dirty="0"/>
              <a:t>energía cinética</a:t>
            </a:r>
            <a:r>
              <a:rPr lang="es-ES" sz="2800" dirty="0"/>
              <a:t> es la energía debida al movimiento de un objeto. La energía cinética de un objeto en movimiento depende tanto de la </a:t>
            </a:r>
            <a:r>
              <a:rPr lang="es-ES" sz="2800" b="1" dirty="0"/>
              <a:t>masa</a:t>
            </a:r>
            <a:r>
              <a:rPr lang="es-ES" sz="2800" dirty="0"/>
              <a:t> como de la </a:t>
            </a:r>
            <a:r>
              <a:rPr lang="es-ES" sz="2800" b="1" dirty="0"/>
              <a:t>velocidad</a:t>
            </a:r>
            <a:r>
              <a:rPr lang="es-ES" sz="2800" dirty="0"/>
              <a:t> del mismo.</a:t>
            </a:r>
            <a:endParaRPr lang="en-US" sz="2800" dirty="0"/>
          </a:p>
          <a:p>
            <a:pPr algn="just">
              <a:buNone/>
            </a:pPr>
            <a:endParaRPr lang="es-ES" b="1" u="sng" dirty="0"/>
          </a:p>
        </p:txBody>
      </p:sp>
      <p:sp>
        <p:nvSpPr>
          <p:cNvPr id="7" name="6 Marcador de número de diapositiva"/>
          <p:cNvSpPr>
            <a:spLocks noGrp="1"/>
          </p:cNvSpPr>
          <p:nvPr>
            <p:ph type="sldNum" sz="quarter" idx="12"/>
          </p:nvPr>
        </p:nvSpPr>
        <p:spPr/>
        <p:txBody>
          <a:bodyPr/>
          <a:lstStyle/>
          <a:p>
            <a:fld id="{82603189-723F-4940-BD85-CFB57A344D8C}" type="slidenum">
              <a:rPr lang="en-US" smtClean="0">
                <a:solidFill>
                  <a:prstClr val="black">
                    <a:tint val="75000"/>
                  </a:prstClr>
                </a:solidFill>
              </a:rPr>
              <a:pPr/>
              <a:t>37</a:t>
            </a:fld>
            <a:endParaRPr lang="en-US" dirty="0">
              <a:solidFill>
                <a:prstClr val="black">
                  <a:tint val="75000"/>
                </a:prstClr>
              </a:solidFill>
            </a:endParaRPr>
          </a:p>
        </p:txBody>
      </p:sp>
    </p:spTree>
    <p:extLst>
      <p:ext uri="{BB962C8B-B14F-4D97-AF65-F5344CB8AC3E}">
        <p14:creationId xmlns:p14="http://schemas.microsoft.com/office/powerpoint/2010/main" val="1909712249"/>
      </p:ext>
    </p:extLst>
  </p:cSld>
  <p:clrMapOvr>
    <a:masterClrMapping/>
  </p:clrMapOvr>
  <p:transition>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noAutofit/>
          </a:bodyPr>
          <a:lstStyle/>
          <a:p>
            <a:pPr algn="ctr">
              <a:buNone/>
            </a:pPr>
            <a:r>
              <a:rPr lang="es-ES" b="1" u="sng" dirty="0"/>
              <a:t>Definiciones:</a:t>
            </a:r>
          </a:p>
          <a:p>
            <a:pPr marL="0" indent="0" algn="just">
              <a:buNone/>
            </a:pPr>
            <a:r>
              <a:rPr lang="es-ES" dirty="0"/>
              <a:t>Las </a:t>
            </a:r>
            <a:r>
              <a:rPr lang="es-ES" b="1" i="1" dirty="0"/>
              <a:t>funciones de estado</a:t>
            </a:r>
            <a:r>
              <a:rPr lang="es-ES" dirty="0"/>
              <a:t> son propiedades de un sistema que están determinadas por los estados inicial y final del sistema y no por la manera como alcanzó el estado final; su valor es fijo cuando se especifican temperatura, presión, composición y forma física. </a:t>
            </a:r>
          </a:p>
          <a:p>
            <a:pPr marL="0" indent="0" algn="just">
              <a:buNone/>
            </a:pPr>
            <a:endParaRPr lang="es-ES" dirty="0"/>
          </a:p>
          <a:p>
            <a:pPr marL="0" indent="0" algn="just">
              <a:buNone/>
            </a:pPr>
            <a:r>
              <a:rPr lang="es-ES" dirty="0"/>
              <a:t>Por ejemplo, la presión, el volumen, la temperatura, la energía y la entalpía, son funciones de estado.</a:t>
            </a:r>
            <a:endParaRPr lang="en-US" dirty="0"/>
          </a:p>
        </p:txBody>
      </p:sp>
      <p:sp>
        <p:nvSpPr>
          <p:cNvPr id="7" name="6 Marcador de número de diapositiva"/>
          <p:cNvSpPr>
            <a:spLocks noGrp="1"/>
          </p:cNvSpPr>
          <p:nvPr>
            <p:ph type="sldNum" sz="quarter" idx="12"/>
          </p:nvPr>
        </p:nvSpPr>
        <p:spPr/>
        <p:txBody>
          <a:bodyPr/>
          <a:lstStyle/>
          <a:p>
            <a:fld id="{82603189-723F-4940-BD85-CFB57A344D8C}"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418675029"/>
      </p:ext>
    </p:extLst>
  </p:cSld>
  <p:clrMapOvr>
    <a:masterClrMapping/>
  </p:clrMapOvr>
  <p:transition>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noAutofit/>
          </a:bodyPr>
          <a:lstStyle/>
          <a:p>
            <a:pPr algn="ctr">
              <a:buNone/>
            </a:pPr>
            <a:r>
              <a:rPr lang="es-ES" b="1" u="sng" dirty="0"/>
              <a:t>Definiciones:</a:t>
            </a:r>
          </a:p>
          <a:p>
            <a:pPr marL="0" indent="0" algn="ctr">
              <a:buNone/>
            </a:pPr>
            <a:r>
              <a:rPr lang="es-ES" b="1" dirty="0"/>
              <a:t>PRIMERA LEY DE LA TERMODINÁMICA</a:t>
            </a:r>
            <a:endParaRPr lang="en-US" dirty="0"/>
          </a:p>
          <a:p>
            <a:pPr marL="0" indent="0">
              <a:buNone/>
            </a:pPr>
            <a:endParaRPr lang="en-US" dirty="0"/>
          </a:p>
          <a:p>
            <a:pPr marL="0" indent="0">
              <a:buNone/>
            </a:pPr>
            <a:r>
              <a:rPr lang="es-ES" dirty="0"/>
              <a:t>La </a:t>
            </a:r>
            <a:r>
              <a:rPr lang="es-ES" b="1" i="1" dirty="0"/>
              <a:t>ley de la conservación de la energía</a:t>
            </a:r>
            <a:r>
              <a:rPr lang="es-ES" dirty="0"/>
              <a:t> o </a:t>
            </a:r>
            <a:r>
              <a:rPr lang="es-ES" b="1" i="1" dirty="0"/>
              <a:t>primera ley de la termodinámica</a:t>
            </a:r>
            <a:r>
              <a:rPr lang="es-ES" dirty="0"/>
              <a:t> establece que todas las formas de energía pueden intercambiarse, pero no se pueden destruir ni crear, por lo cual la energía total del universo permanece constante. </a:t>
            </a:r>
          </a:p>
          <a:p>
            <a:pPr marL="0" indent="0">
              <a:buNone/>
            </a:pPr>
            <a:endParaRPr lang="es-ES" dirty="0"/>
          </a:p>
          <a:p>
            <a:pPr marL="0" indent="0">
              <a:buNone/>
            </a:pPr>
            <a:r>
              <a:rPr lang="es-ES" dirty="0"/>
              <a:t>Cualquier energía que un sistema pierda deberá ser ganada por el entorno y viceversa.</a:t>
            </a:r>
            <a:endParaRPr lang="en-US" dirty="0"/>
          </a:p>
        </p:txBody>
      </p:sp>
      <p:sp>
        <p:nvSpPr>
          <p:cNvPr id="7" name="6 Marcador de número de diapositiva"/>
          <p:cNvSpPr>
            <a:spLocks noGrp="1"/>
          </p:cNvSpPr>
          <p:nvPr>
            <p:ph type="sldNum" sz="quarter" idx="12"/>
          </p:nvPr>
        </p:nvSpPr>
        <p:spPr/>
        <p:txBody>
          <a:bodyPr/>
          <a:lstStyle/>
          <a:p>
            <a:fld id="{82603189-723F-4940-BD85-CFB57A344D8C}" type="slidenum">
              <a:rPr lang="en-US" smtClean="0">
                <a:solidFill>
                  <a:prstClr val="black">
                    <a:tint val="75000"/>
                  </a:prstClr>
                </a:solidFill>
              </a:rPr>
              <a:pPr/>
              <a:t>39</a:t>
            </a:fld>
            <a:endParaRPr lang="en-US" dirty="0">
              <a:solidFill>
                <a:prstClr val="black">
                  <a:tint val="75000"/>
                </a:prstClr>
              </a:solidFill>
            </a:endParaRPr>
          </a:p>
        </p:txBody>
      </p:sp>
    </p:spTree>
    <p:extLst>
      <p:ext uri="{BB962C8B-B14F-4D97-AF65-F5344CB8AC3E}">
        <p14:creationId xmlns:p14="http://schemas.microsoft.com/office/powerpoint/2010/main" val="1948700221"/>
      </p:ext>
    </p:extLst>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Marcador de número de diapositiva"/>
          <p:cNvSpPr>
            <a:spLocks noGrp="1"/>
          </p:cNvSpPr>
          <p:nvPr>
            <p:ph type="sldNum" sz="quarter" idx="12"/>
          </p:nvPr>
        </p:nvSpPr>
        <p:spPr>
          <a:noFill/>
          <a:ln>
            <a:miter lim="800000"/>
            <a:headEnd/>
            <a:tailEnd/>
          </a:ln>
        </p:spPr>
        <p:txBody>
          <a:bodyPr/>
          <a:lstStyle/>
          <a:p>
            <a:fld id="{DCCBD124-7137-4A98-94BD-C1F4056445CB}" type="slidenum">
              <a:rPr lang="es-ES" altLang="en-US" smtClean="0"/>
              <a:pPr/>
              <a:t>4</a:t>
            </a:fld>
            <a:endParaRPr lang="es-ES" altLang="en-US"/>
          </a:p>
        </p:txBody>
      </p:sp>
      <p:sp>
        <p:nvSpPr>
          <p:cNvPr id="4099" name="2 Rectángulo"/>
          <p:cNvSpPr>
            <a:spLocks noChangeArrowheads="1"/>
          </p:cNvSpPr>
          <p:nvPr/>
        </p:nvSpPr>
        <p:spPr bwMode="auto">
          <a:xfrm>
            <a:off x="0" y="38100"/>
            <a:ext cx="9150350" cy="4400550"/>
          </a:xfrm>
          <a:prstGeom prst="rect">
            <a:avLst/>
          </a:prstGeom>
          <a:noFill/>
          <a:ln w="9525">
            <a:noFill/>
            <a:miter lim="800000"/>
            <a:headEnd/>
            <a:tailEnd/>
          </a:ln>
        </p:spPr>
        <p:txBody>
          <a:bodyPr>
            <a:spAutoFit/>
          </a:bodyPr>
          <a:lstStyle/>
          <a:p>
            <a:pPr algn="just"/>
            <a:r>
              <a:rPr lang="es-ES" altLang="en-US" sz="2000" b="1" u="sng"/>
              <a:t>La química orgánica</a:t>
            </a:r>
            <a:r>
              <a:rPr lang="es-ES" altLang="en-US" sz="2000"/>
              <a:t>:</a:t>
            </a:r>
          </a:p>
          <a:p>
            <a:pPr algn="just"/>
            <a:endParaRPr lang="es-ES" altLang="en-US" sz="800"/>
          </a:p>
          <a:p>
            <a:pPr algn="just"/>
            <a:r>
              <a:rPr lang="es-ES" altLang="en-US" sz="2000"/>
              <a:t>La química orgánica es la rama de la química que estudia una numerosa clase de moléculas que contienen carbono, formando enlaces covalentes carbono-carbono y carbono-hidrógeno, también conocidos como compuestos orgánicos. </a:t>
            </a:r>
          </a:p>
          <a:p>
            <a:pPr algn="just"/>
            <a:endParaRPr lang="es-ES" altLang="en-US" sz="800"/>
          </a:p>
          <a:p>
            <a:pPr algn="just"/>
            <a:r>
              <a:rPr lang="es-ES" altLang="en-US" sz="2000"/>
              <a:t>Desde la primera síntesis de urea en un laboratorio, que demostró que la química orgánica no era fundamentalmente distinta de la química convencional, se han realizado enormes avances teóricos y metodológicos, se han sintetizado y descrito millones de compuestos orgánicos y se han basado ramas enteras de la industria en las reacciones químicas orgánicas.</a:t>
            </a:r>
          </a:p>
          <a:p>
            <a:pPr algn="just"/>
            <a:endParaRPr lang="es-ES" altLang="en-US" sz="800"/>
          </a:p>
          <a:p>
            <a:pPr algn="just"/>
            <a:r>
              <a:rPr lang="es-ES" altLang="en-US" sz="2000"/>
              <a:t>La aparición de la química orgánica se asocia a menudo al descubrimiento, en 1828, por el químico alemán Friedrich Wöhler, de que la sustancia inorgánica cianato de amonio podía convertirse en urea.</a:t>
            </a:r>
          </a:p>
          <a:p>
            <a:pPr algn="just"/>
            <a:endParaRPr lang="es-ES" altLang="en-US" sz="800"/>
          </a:p>
          <a:p>
            <a:pPr algn="just"/>
            <a:endParaRPr lang="es-ES" altLang="en-US" sz="800"/>
          </a:p>
        </p:txBody>
      </p:sp>
      <p:pic>
        <p:nvPicPr>
          <p:cNvPr id="88068" name="Picture 4"/>
          <p:cNvPicPr>
            <a:picLocks noChangeAspect="1" noChangeArrowheads="1"/>
          </p:cNvPicPr>
          <p:nvPr/>
        </p:nvPicPr>
        <p:blipFill>
          <a:blip r:embed="rId2"/>
          <a:srcRect/>
          <a:stretch>
            <a:fillRect/>
          </a:stretch>
        </p:blipFill>
        <p:spPr bwMode="auto">
          <a:xfrm>
            <a:off x="1116013" y="4149725"/>
            <a:ext cx="7031037" cy="2617788"/>
          </a:xfrm>
          <a:prstGeom prst="rect">
            <a:avLst/>
          </a:prstGeom>
          <a:ln/>
        </p:spPr>
        <p:style>
          <a:lnRef idx="2">
            <a:schemeClr val="accent1"/>
          </a:lnRef>
          <a:fillRef idx="1">
            <a:schemeClr val="lt1"/>
          </a:fillRef>
          <a:effectRef idx="0">
            <a:schemeClr val="accent1"/>
          </a:effectRef>
          <a:fontRef idx="minor">
            <a:schemeClr val="dk1"/>
          </a:fontRef>
        </p:style>
      </p:pic>
    </p:spTree>
  </p:cSld>
  <p:clrMapOvr>
    <a:masterClrMapping/>
  </p:clrMapOvr>
  <p:transition>
    <p:dissolv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785794"/>
          </a:xfrm>
        </p:spPr>
        <p:style>
          <a:lnRef idx="1">
            <a:schemeClr val="accent6"/>
          </a:lnRef>
          <a:fillRef idx="2">
            <a:schemeClr val="accent6"/>
          </a:fillRef>
          <a:effectRef idx="1">
            <a:schemeClr val="accent6"/>
          </a:effectRef>
          <a:fontRef idx="minor">
            <a:schemeClr val="dk1"/>
          </a:fontRef>
        </p:style>
        <p:txBody>
          <a:bodyPr>
            <a:normAutofit/>
          </a:bodyPr>
          <a:lstStyle/>
          <a:p>
            <a:r>
              <a:rPr lang="es-ES" dirty="0"/>
              <a:t>QUIMICA ORGANICA</a:t>
            </a:r>
            <a:endParaRPr lang="en-US" dirty="0"/>
          </a:p>
        </p:txBody>
      </p:sp>
      <p:sp>
        <p:nvSpPr>
          <p:cNvPr id="3" name="2 Marcador de contenido"/>
          <p:cNvSpPr>
            <a:spLocks noGrp="1"/>
          </p:cNvSpPr>
          <p:nvPr>
            <p:ph idx="1"/>
          </p:nvPr>
        </p:nvSpPr>
        <p:spPr>
          <a:xfrm>
            <a:off x="0" y="785794"/>
            <a:ext cx="9144000" cy="6072206"/>
          </a:xfrm>
        </p:spPr>
        <p:style>
          <a:lnRef idx="1">
            <a:schemeClr val="accent6"/>
          </a:lnRef>
          <a:fillRef idx="2">
            <a:schemeClr val="accent6"/>
          </a:fillRef>
          <a:effectRef idx="1">
            <a:schemeClr val="accent6"/>
          </a:effectRef>
          <a:fontRef idx="minor">
            <a:schemeClr val="dk1"/>
          </a:fontRef>
        </p:style>
        <p:txBody>
          <a:bodyPr>
            <a:noAutofit/>
          </a:bodyPr>
          <a:lstStyle/>
          <a:p>
            <a:pPr marL="0" indent="0">
              <a:buNone/>
            </a:pPr>
            <a:r>
              <a:rPr lang="es-ES" sz="2400" dirty="0"/>
              <a:t>La </a:t>
            </a:r>
            <a:r>
              <a:rPr lang="es-ES" sz="2400" b="1" dirty="0"/>
              <a:t>química orgánica</a:t>
            </a:r>
            <a:r>
              <a:rPr lang="es-ES" sz="2400" dirty="0"/>
              <a:t> o </a:t>
            </a:r>
            <a:r>
              <a:rPr lang="es-ES" sz="2400" b="1" dirty="0"/>
              <a:t>química del carbono</a:t>
            </a:r>
            <a:r>
              <a:rPr lang="es-ES" sz="2400" dirty="0"/>
              <a:t> es la rama de la </a:t>
            </a:r>
            <a:r>
              <a:rPr lang="es-ES" sz="2400" dirty="0">
                <a:hlinkClick r:id="rId2" action="ppaction://hlinkfile" tooltip="Química"/>
              </a:rPr>
              <a:t>química</a:t>
            </a:r>
            <a:r>
              <a:rPr lang="es-ES" sz="2400" dirty="0"/>
              <a:t> que estudia una clase numerosa de </a:t>
            </a:r>
            <a:r>
              <a:rPr lang="es-ES" sz="2400" dirty="0">
                <a:hlinkClick r:id="rId3" action="ppaction://hlinkfile" tooltip="Molécula"/>
              </a:rPr>
              <a:t>moléculas</a:t>
            </a:r>
            <a:r>
              <a:rPr lang="es-ES" sz="2400" dirty="0"/>
              <a:t> que contienen </a:t>
            </a:r>
            <a:r>
              <a:rPr lang="es-ES" sz="2400" dirty="0">
                <a:hlinkClick r:id="rId4" action="ppaction://hlinkfile" tooltip="Carbono"/>
              </a:rPr>
              <a:t>carbono</a:t>
            </a:r>
            <a:r>
              <a:rPr lang="es-ES" sz="2400" dirty="0"/>
              <a:t> formando enlaces covalentes </a:t>
            </a:r>
            <a:r>
              <a:rPr lang="es-ES" sz="2400" dirty="0">
                <a:hlinkClick r:id="rId5" action="ppaction://hlinkfile" tooltip="Enlace carbono-carbono"/>
              </a:rPr>
              <a:t>carbono-carbono</a:t>
            </a:r>
            <a:r>
              <a:rPr lang="es-ES" sz="2400" dirty="0"/>
              <a:t> o </a:t>
            </a:r>
            <a:r>
              <a:rPr lang="es-ES" sz="2400" dirty="0">
                <a:hlinkClick r:id="rId6" action="ppaction://hlinkfile" tooltip="Enlace carbono-hidrógeno"/>
              </a:rPr>
              <a:t>carbono-hidrógeno</a:t>
            </a:r>
            <a:r>
              <a:rPr lang="es-ES" sz="2400" dirty="0"/>
              <a:t> y otros </a:t>
            </a:r>
            <a:r>
              <a:rPr lang="es-ES" sz="2400" dirty="0" err="1">
                <a:hlinkClick r:id="rId7" action="ppaction://hlinkfile" tooltip="Heteroátomo"/>
              </a:rPr>
              <a:t>heteroátomos</a:t>
            </a:r>
            <a:r>
              <a:rPr lang="es-ES" sz="2400" dirty="0"/>
              <a:t>, también conocidos como </a:t>
            </a:r>
            <a:r>
              <a:rPr lang="es-ES" sz="2400" dirty="0">
                <a:hlinkClick r:id="rId8" action="ppaction://hlinkfile" tooltip="Compuestos orgánicos"/>
              </a:rPr>
              <a:t>compuestos orgánicos</a:t>
            </a:r>
            <a:endParaRPr lang="es-ES" sz="2400" dirty="0"/>
          </a:p>
          <a:p>
            <a:r>
              <a:rPr lang="es-ES" sz="2400" dirty="0"/>
              <a:t>La gran cantidad de compuestos orgánicos que existen tiene su explicación en las características del </a:t>
            </a:r>
            <a:r>
              <a:rPr lang="es-ES" sz="2400" dirty="0">
                <a:hlinkClick r:id="rId9" action="ppaction://hlinkfile" tooltip="Átomo"/>
              </a:rPr>
              <a:t>átomo</a:t>
            </a:r>
            <a:r>
              <a:rPr lang="es-ES" sz="2400" dirty="0"/>
              <a:t> de carbono, que tiene cuatro </a:t>
            </a:r>
            <a:r>
              <a:rPr lang="es-ES" sz="2400" dirty="0">
                <a:hlinkClick r:id="rId10" action="ppaction://hlinkfile" tooltip="Electrón"/>
              </a:rPr>
              <a:t>electrones</a:t>
            </a:r>
            <a:r>
              <a:rPr lang="es-ES" sz="2400" dirty="0"/>
              <a:t> en su capa de </a:t>
            </a:r>
            <a:r>
              <a:rPr lang="es-ES" sz="2400" dirty="0">
                <a:hlinkClick r:id="rId11" action="ppaction://hlinkfile" tooltip="Valencia atómica"/>
              </a:rPr>
              <a:t>valencia</a:t>
            </a:r>
            <a:r>
              <a:rPr lang="es-ES" sz="2400" dirty="0"/>
              <a:t>: según la </a:t>
            </a:r>
            <a:r>
              <a:rPr lang="es-ES" sz="2400" dirty="0">
                <a:hlinkClick r:id="rId12" action="ppaction://hlinkfile" tooltip="Regla del octeto"/>
              </a:rPr>
              <a:t>regla del octeto</a:t>
            </a:r>
            <a:r>
              <a:rPr lang="es-ES" sz="2400" dirty="0"/>
              <a:t> necesita ocho para completarla, por lo que forma cuatro </a:t>
            </a:r>
            <a:r>
              <a:rPr lang="es-ES" sz="2400" dirty="0">
                <a:hlinkClick r:id="rId13" action="ppaction://hlinkfile" tooltip="Enlace químico"/>
              </a:rPr>
              <a:t>enlaces</a:t>
            </a:r>
            <a:r>
              <a:rPr lang="es-ES" sz="2400" dirty="0"/>
              <a:t> (valencia = 4) con otros átomos. Esta especial configuración electrónica da lugar a una variedad de posibilidades de hibridación orbital del átomo de Carbono (hibridación química).</a:t>
            </a:r>
          </a:p>
          <a:p>
            <a:r>
              <a:rPr lang="es-ES" sz="2400" dirty="0"/>
              <a:t>La molécula orgánica más sencilla que existe es el </a:t>
            </a:r>
            <a:r>
              <a:rPr lang="es-ES" sz="2400" dirty="0">
                <a:hlinkClick r:id="rId14" action="ppaction://hlinkfile" tooltip="Metano"/>
              </a:rPr>
              <a:t>Metano</a:t>
            </a:r>
            <a:r>
              <a:rPr lang="es-ES" sz="2400" dirty="0"/>
              <a:t>. </a:t>
            </a:r>
          </a:p>
          <a:p>
            <a:r>
              <a:rPr lang="es-ES" sz="2400" dirty="0"/>
              <a:t>El </a:t>
            </a:r>
            <a:r>
              <a:rPr lang="es-ES" sz="2400" dirty="0">
                <a:hlinkClick r:id="rId4" action="ppaction://hlinkfile" tooltip="Carbono"/>
              </a:rPr>
              <a:t>carbono</a:t>
            </a:r>
            <a:r>
              <a:rPr lang="es-ES" sz="2400" dirty="0"/>
              <a:t> forma </a:t>
            </a:r>
            <a:r>
              <a:rPr lang="es-ES" sz="2400" dirty="0">
                <a:hlinkClick r:id="rId15" action="ppaction://hlinkfile" tooltip="Enlaces covalentes"/>
              </a:rPr>
              <a:t>enlaces covalentes</a:t>
            </a:r>
            <a:r>
              <a:rPr lang="es-ES" sz="2400" dirty="0"/>
              <a:t> con facilidad para alcanzar una configuración estable, estos enlaces los forma con facilidad con otros carbonos, lo que permite formar frecuentemente cadenas abiertas (lineales o ramificadas) y cerradas (anillos)</a:t>
            </a:r>
          </a:p>
          <a:p>
            <a:pPr marL="0" indent="0">
              <a:buNone/>
            </a:pPr>
            <a:endParaRPr lang="en-US" sz="2400" dirty="0"/>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40</a:t>
            </a:fld>
            <a:endParaRPr lang="en-US"/>
          </a:p>
        </p:txBody>
      </p:sp>
    </p:spTree>
    <p:extLst>
      <p:ext uri="{BB962C8B-B14F-4D97-AF65-F5344CB8AC3E}">
        <p14:creationId xmlns:p14="http://schemas.microsoft.com/office/powerpoint/2010/main" val="1820201348"/>
      </p:ext>
    </p:extLst>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5102"/>
            <a:ext cx="9144000" cy="3454102"/>
          </a:xfrm>
        </p:spPr>
        <p:style>
          <a:lnRef idx="1">
            <a:schemeClr val="accent6"/>
          </a:lnRef>
          <a:fillRef idx="2">
            <a:schemeClr val="accent6"/>
          </a:fillRef>
          <a:effectRef idx="1">
            <a:schemeClr val="accent6"/>
          </a:effectRef>
          <a:fontRef idx="minor">
            <a:schemeClr val="dk1"/>
          </a:fontRef>
        </p:style>
        <p:txBody>
          <a:bodyPr>
            <a:noAutofit/>
          </a:bodyPr>
          <a:lstStyle/>
          <a:p>
            <a:pPr algn="l"/>
            <a:r>
              <a:rPr lang="es-ES" sz="2800" b="1" dirty="0"/>
              <a:t>Clasificación según su origen</a:t>
            </a:r>
            <a:r>
              <a:rPr lang="es-ES" sz="2000" dirty="0"/>
              <a:t>:</a:t>
            </a:r>
            <a:br>
              <a:rPr lang="es-ES" sz="2000" dirty="0"/>
            </a:br>
            <a:r>
              <a:rPr lang="es-ES" sz="2000" dirty="0"/>
              <a:t>La clasificación por el origen suele englobarse en dos tipos: </a:t>
            </a:r>
            <a:r>
              <a:rPr lang="es-ES" sz="2800" dirty="0"/>
              <a:t>natural o sintético</a:t>
            </a:r>
            <a:r>
              <a:rPr lang="es-ES" sz="2000" dirty="0"/>
              <a:t>. </a:t>
            </a:r>
            <a:br>
              <a:rPr lang="es-ES" sz="2000" dirty="0"/>
            </a:br>
            <a:r>
              <a:rPr lang="es-ES" sz="2000" dirty="0"/>
              <a:t>Aunque en muchos casos el origen natural se asocia a el presente en los seres vivos no siempre ha de ser así, ya que la síntesis de moléculas orgánicas cuya química y estructura se basa en el carbono, también se sintetizan ex-vivo, es decir en ambientes inertes.</a:t>
            </a:r>
            <a:br>
              <a:rPr lang="es-ES" sz="2000" dirty="0"/>
            </a:br>
            <a:r>
              <a:rPr lang="es-ES" sz="2000" dirty="0"/>
              <a:t>Los compuestos orgánicos presentes en los seres vivos o "</a:t>
            </a:r>
            <a:r>
              <a:rPr lang="es-ES" sz="2000" dirty="0" err="1"/>
              <a:t>biosintetizados</a:t>
            </a:r>
            <a:r>
              <a:rPr lang="es-ES" sz="2000" dirty="0"/>
              <a:t>" constituyen una gran familia de compuestos orgánicos. Su estudio tiene interés en medicina, farmacia, perfumería, cocina y muchos otros campos más.</a:t>
            </a:r>
            <a:br>
              <a:rPr lang="es-ES" sz="2000" dirty="0"/>
            </a:br>
            <a:endParaRPr lang="en-US" sz="2000" dirty="0"/>
          </a:p>
        </p:txBody>
      </p:sp>
      <p:sp>
        <p:nvSpPr>
          <p:cNvPr id="3" name="2 Marcador de contenido"/>
          <p:cNvSpPr>
            <a:spLocks noGrp="1"/>
          </p:cNvSpPr>
          <p:nvPr>
            <p:ph idx="1"/>
          </p:nvPr>
        </p:nvSpPr>
        <p:spPr>
          <a:xfrm>
            <a:off x="0" y="3140968"/>
            <a:ext cx="9036496" cy="3717032"/>
          </a:xfrm>
        </p:spPr>
        <p:style>
          <a:lnRef idx="1">
            <a:schemeClr val="accent6"/>
          </a:lnRef>
          <a:fillRef idx="2">
            <a:schemeClr val="accent6"/>
          </a:fillRef>
          <a:effectRef idx="1">
            <a:schemeClr val="accent6"/>
          </a:effectRef>
          <a:fontRef idx="minor">
            <a:schemeClr val="dk1"/>
          </a:fontRef>
        </p:style>
        <p:txBody>
          <a:bodyPr>
            <a:normAutofit fontScale="70000" lnSpcReduction="20000"/>
          </a:bodyPr>
          <a:lstStyle/>
          <a:p>
            <a:pPr marL="0" indent="0">
              <a:buNone/>
            </a:pPr>
            <a:r>
              <a:rPr lang="es-ES" sz="4000" b="1" dirty="0"/>
              <a:t>Carbohidratos:</a:t>
            </a:r>
          </a:p>
          <a:p>
            <a:r>
              <a:rPr lang="es-ES" dirty="0"/>
              <a:t>Los </a:t>
            </a:r>
            <a:r>
              <a:rPr lang="es-ES" dirty="0">
                <a:hlinkClick r:id="rId2" action="ppaction://hlinkfile" tooltip="Carbohidrato"/>
              </a:rPr>
              <a:t>carbohidratos</a:t>
            </a:r>
            <a:r>
              <a:rPr lang="es-ES" dirty="0"/>
              <a:t> están compuestos fundamentalmente de carbono (C), oxígeno (O) e hidrógeno (H). Son a menudo llamados "azúcares" pero esta nomenclatura no es del todo correcta. Tienen una gran presencia en el reino vegetal (</a:t>
            </a:r>
            <a:r>
              <a:rPr lang="es-ES" dirty="0">
                <a:hlinkClick r:id="rId3" action="ppaction://hlinkfile" tooltip="Fructosa"/>
              </a:rPr>
              <a:t>fructosa</a:t>
            </a:r>
            <a:r>
              <a:rPr lang="es-ES" dirty="0"/>
              <a:t>, </a:t>
            </a:r>
            <a:r>
              <a:rPr lang="es-ES" dirty="0">
                <a:hlinkClick r:id="rId4" action="ppaction://hlinkfile" tooltip="Celulosa"/>
              </a:rPr>
              <a:t>celulosa</a:t>
            </a:r>
            <a:r>
              <a:rPr lang="es-ES" dirty="0"/>
              <a:t>, </a:t>
            </a:r>
            <a:r>
              <a:rPr lang="es-ES" dirty="0">
                <a:hlinkClick r:id="rId5" action="ppaction://hlinkfile" tooltip="Almidón"/>
              </a:rPr>
              <a:t>almidón</a:t>
            </a:r>
            <a:r>
              <a:rPr lang="es-ES" dirty="0"/>
              <a:t>, </a:t>
            </a:r>
            <a:r>
              <a:rPr lang="es-ES" dirty="0" err="1">
                <a:hlinkClick r:id="rId6" action="ppaction://hlinkfile" tooltip="Alginato"/>
              </a:rPr>
              <a:t>alginatos</a:t>
            </a:r>
            <a:r>
              <a:rPr lang="es-ES" dirty="0"/>
              <a:t>), pero también en el animal (</a:t>
            </a:r>
            <a:r>
              <a:rPr lang="es-ES" dirty="0">
                <a:hlinkClick r:id="rId7" action="ppaction://hlinkfile" tooltip="Glucógeno"/>
              </a:rPr>
              <a:t>glucógeno</a:t>
            </a:r>
            <a:r>
              <a:rPr lang="es-ES" dirty="0"/>
              <a:t>, </a:t>
            </a:r>
            <a:r>
              <a:rPr lang="es-ES" dirty="0">
                <a:hlinkClick r:id="rId8" action="ppaction://hlinkfile" tooltip="Glucosa"/>
              </a:rPr>
              <a:t>glucosa</a:t>
            </a:r>
            <a:r>
              <a:rPr lang="es-ES" dirty="0"/>
              <a:t>). Se suelen clasificar según su grado de polimerización en:</a:t>
            </a:r>
          </a:p>
          <a:p>
            <a:r>
              <a:rPr lang="es-ES" dirty="0">
                <a:hlinkClick r:id="rId9" action="ppaction://hlinkfile" tooltip="Monosacáridos"/>
              </a:rPr>
              <a:t>Monosacáridos</a:t>
            </a:r>
            <a:r>
              <a:rPr lang="es-ES" dirty="0"/>
              <a:t> (glucosa, </a:t>
            </a:r>
            <a:r>
              <a:rPr lang="es-ES" dirty="0">
                <a:hlinkClick r:id="rId3" action="ppaction://hlinkfile" tooltip="Fructosa"/>
              </a:rPr>
              <a:t>fructosa</a:t>
            </a:r>
            <a:r>
              <a:rPr lang="es-ES" dirty="0"/>
              <a:t>, ribosa y </a:t>
            </a:r>
            <a:r>
              <a:rPr lang="es-ES" dirty="0" err="1"/>
              <a:t>desoxirrobosa</a:t>
            </a:r>
            <a:r>
              <a:rPr lang="es-ES" dirty="0"/>
              <a:t>)</a:t>
            </a:r>
          </a:p>
          <a:p>
            <a:r>
              <a:rPr lang="es-ES" dirty="0">
                <a:hlinkClick r:id="rId10" action="ppaction://hlinkfile" tooltip="Disacáridos"/>
              </a:rPr>
              <a:t>Disacáridos</a:t>
            </a:r>
            <a:r>
              <a:rPr lang="es-ES" dirty="0"/>
              <a:t> (</a:t>
            </a:r>
            <a:r>
              <a:rPr lang="es-ES" dirty="0">
                <a:hlinkClick r:id="rId11" action="ppaction://hlinkfile" tooltip="Sacarosa"/>
              </a:rPr>
              <a:t>sacarosa</a:t>
            </a:r>
            <a:r>
              <a:rPr lang="es-ES" dirty="0"/>
              <a:t>, </a:t>
            </a:r>
            <a:r>
              <a:rPr lang="es-ES" dirty="0">
                <a:hlinkClick r:id="rId12" action="ppaction://hlinkfile" tooltip="Lactosa"/>
              </a:rPr>
              <a:t>lactosa</a:t>
            </a:r>
            <a:r>
              <a:rPr lang="es-ES" dirty="0"/>
              <a:t>, maltosa)</a:t>
            </a:r>
          </a:p>
          <a:p>
            <a:r>
              <a:rPr lang="es-ES" dirty="0"/>
              <a:t>Trisacáridos (</a:t>
            </a:r>
            <a:r>
              <a:rPr lang="es-ES" dirty="0" err="1">
                <a:hlinkClick r:id="rId13" action="ppaction://hlinkfile" tooltip="Maltotriosa"/>
              </a:rPr>
              <a:t>Maltotriosa</a:t>
            </a:r>
            <a:r>
              <a:rPr lang="es-ES" dirty="0"/>
              <a:t>, </a:t>
            </a:r>
            <a:r>
              <a:rPr lang="es-ES" dirty="0" err="1">
                <a:hlinkClick r:id="rId14" action="ppaction://hlinkfile" tooltip="Rafinosa"/>
              </a:rPr>
              <a:t>rafinosa</a:t>
            </a:r>
            <a:r>
              <a:rPr lang="es-ES" dirty="0"/>
              <a:t>)</a:t>
            </a:r>
          </a:p>
          <a:p>
            <a:r>
              <a:rPr lang="es-ES" dirty="0">
                <a:hlinkClick r:id="rId15" action="ppaction://hlinkfile" tooltip="Polisacáridos"/>
              </a:rPr>
              <a:t>Polisacáridos</a:t>
            </a:r>
            <a:r>
              <a:rPr lang="es-ES" dirty="0"/>
              <a:t> (</a:t>
            </a:r>
            <a:r>
              <a:rPr lang="es-ES" dirty="0" err="1">
                <a:hlinkClick r:id="rId6" action="ppaction://hlinkfile" tooltip="Alginato"/>
              </a:rPr>
              <a:t>alginatos</a:t>
            </a:r>
            <a:r>
              <a:rPr lang="es-ES" dirty="0"/>
              <a:t>, ácido </a:t>
            </a:r>
            <a:r>
              <a:rPr lang="es-ES" dirty="0" err="1"/>
              <a:t>algínico</a:t>
            </a:r>
            <a:r>
              <a:rPr lang="es-ES" dirty="0"/>
              <a:t>, </a:t>
            </a:r>
            <a:r>
              <a:rPr lang="es-ES" dirty="0">
                <a:hlinkClick r:id="rId4" action="ppaction://hlinkfile" tooltip="Celulosa"/>
              </a:rPr>
              <a:t>celulosa</a:t>
            </a:r>
            <a:r>
              <a:rPr lang="es-ES" dirty="0"/>
              <a:t>, </a:t>
            </a:r>
            <a:r>
              <a:rPr lang="es-ES" dirty="0">
                <a:hlinkClick r:id="rId5" action="ppaction://hlinkfile" tooltip="Almidón"/>
              </a:rPr>
              <a:t>almidón</a:t>
            </a:r>
            <a:r>
              <a:rPr lang="es-ES" dirty="0"/>
              <a:t>, </a:t>
            </a:r>
            <a:r>
              <a:rPr lang="es-ES" dirty="0" err="1"/>
              <a:t>etc</a:t>
            </a:r>
            <a:r>
              <a:rPr lang="es-ES" dirty="0"/>
              <a:t>).</a:t>
            </a:r>
            <a:endParaRPr lang="en-US" dirty="0"/>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41</a:t>
            </a:fld>
            <a:endParaRPr lang="en-US" dirty="0"/>
          </a:p>
        </p:txBody>
      </p:sp>
    </p:spTree>
    <p:extLst>
      <p:ext uri="{BB962C8B-B14F-4D97-AF65-F5344CB8AC3E}">
        <p14:creationId xmlns:p14="http://schemas.microsoft.com/office/powerpoint/2010/main" val="120216797"/>
      </p:ext>
    </p:extLst>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fontScale="47500" lnSpcReduction="20000"/>
          </a:bodyPr>
          <a:lstStyle/>
          <a:p>
            <a:pPr marL="0" indent="0">
              <a:buNone/>
            </a:pPr>
            <a:r>
              <a:rPr lang="es-ES" sz="5100" b="1" dirty="0"/>
              <a:t>Carbohidratos:</a:t>
            </a:r>
          </a:p>
          <a:p>
            <a:pPr marL="0" indent="0">
              <a:buNone/>
            </a:pPr>
            <a:endParaRPr lang="es-ES" b="1" dirty="0"/>
          </a:p>
          <a:p>
            <a:r>
              <a:rPr lang="es-ES" sz="4000" b="1" dirty="0"/>
              <a:t>Lípidos: </a:t>
            </a:r>
            <a:r>
              <a:rPr lang="es-ES" sz="4000" dirty="0"/>
              <a:t>Los </a:t>
            </a:r>
            <a:r>
              <a:rPr lang="es-ES" sz="4000" b="1" dirty="0">
                <a:hlinkClick r:id="rId2" action="ppaction://hlinkfile" tooltip="Lípidos"/>
              </a:rPr>
              <a:t>lípidos</a:t>
            </a:r>
            <a:r>
              <a:rPr lang="es-ES" sz="4000" dirty="0"/>
              <a:t> son un conjunto de </a:t>
            </a:r>
            <a:r>
              <a:rPr lang="es-ES" sz="4000" dirty="0">
                <a:hlinkClick r:id="rId3" action="ppaction://hlinkfile" tooltip="Molécula orgánica"/>
              </a:rPr>
              <a:t>moléculas orgánicas</a:t>
            </a:r>
            <a:r>
              <a:rPr lang="es-ES" sz="4000" dirty="0"/>
              <a:t>, la mayoría </a:t>
            </a:r>
            <a:r>
              <a:rPr lang="es-ES" sz="4000" dirty="0" err="1">
                <a:hlinkClick r:id="rId4" action="ppaction://hlinkfile" tooltip="Biomolécula"/>
              </a:rPr>
              <a:t>biomoléculas</a:t>
            </a:r>
            <a:r>
              <a:rPr lang="es-ES" sz="4000" dirty="0"/>
              <a:t>, compuestas principalmente por </a:t>
            </a:r>
            <a:r>
              <a:rPr lang="es-ES" sz="4000" dirty="0">
                <a:hlinkClick r:id="rId5" action="ppaction://hlinkfile" tooltip="Carbono"/>
              </a:rPr>
              <a:t>carbono</a:t>
            </a:r>
            <a:r>
              <a:rPr lang="es-ES" sz="4000" dirty="0"/>
              <a:t> e </a:t>
            </a:r>
            <a:r>
              <a:rPr lang="es-ES" sz="4000" dirty="0">
                <a:hlinkClick r:id="rId6" action="ppaction://hlinkfile" tooltip="Hidrógeno"/>
              </a:rPr>
              <a:t>hidrógeno</a:t>
            </a:r>
            <a:r>
              <a:rPr lang="es-ES" sz="4000" dirty="0"/>
              <a:t> y en menor medida </a:t>
            </a:r>
            <a:r>
              <a:rPr lang="es-ES" sz="4000" dirty="0">
                <a:hlinkClick r:id="rId7" action="ppaction://hlinkfile" tooltip="Oxígeno"/>
              </a:rPr>
              <a:t>oxígeno</a:t>
            </a:r>
            <a:r>
              <a:rPr lang="es-ES" sz="4000" dirty="0"/>
              <a:t>, aunque también pueden contener </a:t>
            </a:r>
            <a:r>
              <a:rPr lang="es-ES" sz="4000" dirty="0">
                <a:hlinkClick r:id="rId8" action="ppaction://hlinkfile" tooltip="Fósforo (elemento)"/>
              </a:rPr>
              <a:t>fósforo</a:t>
            </a:r>
            <a:r>
              <a:rPr lang="es-ES" sz="4000" dirty="0"/>
              <a:t>, </a:t>
            </a:r>
            <a:r>
              <a:rPr lang="es-ES" sz="4000" dirty="0">
                <a:hlinkClick r:id="rId9" action="ppaction://hlinkfile" tooltip="Azufre"/>
              </a:rPr>
              <a:t>azufre</a:t>
            </a:r>
            <a:r>
              <a:rPr lang="es-ES" sz="4000" dirty="0"/>
              <a:t> y </a:t>
            </a:r>
            <a:r>
              <a:rPr lang="es-ES" sz="4000" dirty="0">
                <a:hlinkClick r:id="rId10" action="ppaction://hlinkfile" tooltip="Nitrógeno"/>
              </a:rPr>
              <a:t>nitrógeno</a:t>
            </a:r>
            <a:r>
              <a:rPr lang="es-ES" sz="4000" dirty="0"/>
              <a:t>. Tienen como característica principal el ser </a:t>
            </a:r>
            <a:r>
              <a:rPr lang="es-ES" sz="4000" dirty="0">
                <a:hlinkClick r:id="rId11" action="ppaction://hlinkfile" tooltip="Hidrófobo"/>
              </a:rPr>
              <a:t>hidrófobas</a:t>
            </a:r>
            <a:r>
              <a:rPr lang="es-ES" sz="4000" dirty="0"/>
              <a:t> (insolubles en </a:t>
            </a:r>
            <a:r>
              <a:rPr lang="es-ES" sz="4000" dirty="0">
                <a:hlinkClick r:id="rId12" action="ppaction://hlinkfile" tooltip="Agua"/>
              </a:rPr>
              <a:t>agua</a:t>
            </a:r>
            <a:r>
              <a:rPr lang="es-ES" sz="4000" dirty="0"/>
              <a:t>) y solubles en </a:t>
            </a:r>
            <a:r>
              <a:rPr lang="es-ES" sz="4000" dirty="0">
                <a:hlinkClick r:id="rId13" action="ppaction://hlinkfile" tooltip="Disolvente"/>
              </a:rPr>
              <a:t>disolventes</a:t>
            </a:r>
            <a:r>
              <a:rPr lang="es-ES" sz="4000" dirty="0"/>
              <a:t> orgánicos como la </a:t>
            </a:r>
            <a:r>
              <a:rPr lang="es-ES" sz="4000" dirty="0">
                <a:hlinkClick r:id="rId14" action="ppaction://hlinkfile" tooltip="Éter de petróleo"/>
              </a:rPr>
              <a:t>bencina</a:t>
            </a:r>
            <a:r>
              <a:rPr lang="es-ES" sz="4000" dirty="0"/>
              <a:t>, el </a:t>
            </a:r>
            <a:r>
              <a:rPr lang="es-ES" sz="4000" dirty="0">
                <a:hlinkClick r:id="rId15" action="ppaction://hlinkfile" tooltip="Benceno"/>
              </a:rPr>
              <a:t>benceno</a:t>
            </a:r>
            <a:r>
              <a:rPr lang="es-ES" sz="4000" dirty="0"/>
              <a:t> y el </a:t>
            </a:r>
            <a:r>
              <a:rPr lang="es-ES" sz="4000" dirty="0">
                <a:hlinkClick r:id="rId16" action="ppaction://hlinkfile" tooltip="Cloroformo"/>
              </a:rPr>
              <a:t>cloroformo</a:t>
            </a:r>
            <a:r>
              <a:rPr lang="es-ES" sz="4000" dirty="0"/>
              <a:t>. En el uso coloquial, a los lípidos se les llama incorrectamente </a:t>
            </a:r>
            <a:r>
              <a:rPr lang="es-ES" sz="4000" b="1" dirty="0"/>
              <a:t>grasas</a:t>
            </a:r>
            <a:r>
              <a:rPr lang="es-ES" sz="4000" dirty="0"/>
              <a:t>, ya que las grasas son sólo un tipo de lípidos procedentes de </a:t>
            </a:r>
            <a:r>
              <a:rPr lang="es-ES" sz="4000" dirty="0">
                <a:hlinkClick r:id="rId17" action="ppaction://hlinkfile" tooltip="Animal"/>
              </a:rPr>
              <a:t>animales</a:t>
            </a:r>
            <a:r>
              <a:rPr lang="es-ES" sz="4000" dirty="0"/>
              <a:t>. Los lípidos cumplen funciones diversas en los </a:t>
            </a:r>
            <a:r>
              <a:rPr lang="es-ES" sz="4000" dirty="0">
                <a:hlinkClick r:id="rId18" action="ppaction://hlinkfile" tooltip="Seres vivos"/>
              </a:rPr>
              <a:t>organismos vivientes</a:t>
            </a:r>
            <a:r>
              <a:rPr lang="es-ES" sz="4000" dirty="0"/>
              <a:t>, entre ellas la de reserva energética (como los </a:t>
            </a:r>
            <a:r>
              <a:rPr lang="es-ES" sz="4000" dirty="0">
                <a:hlinkClick r:id="rId19" action="ppaction://hlinkfile" tooltip="Triglicérido"/>
              </a:rPr>
              <a:t>triglicéridos</a:t>
            </a:r>
            <a:r>
              <a:rPr lang="es-ES" sz="4000" dirty="0"/>
              <a:t>), la estructural (como los </a:t>
            </a:r>
            <a:r>
              <a:rPr lang="es-ES" sz="4000" dirty="0">
                <a:hlinkClick r:id="rId20" action="ppaction://hlinkfile" tooltip="Fosfolípido"/>
              </a:rPr>
              <a:t>fosfolípidos</a:t>
            </a:r>
            <a:r>
              <a:rPr lang="es-ES" sz="4000" dirty="0"/>
              <a:t> de las </a:t>
            </a:r>
            <a:r>
              <a:rPr lang="es-ES" sz="4000" dirty="0">
                <a:hlinkClick r:id="rId21" action="ppaction://hlinkfile" tooltip="Bicapa lipídica"/>
              </a:rPr>
              <a:t>bicapas</a:t>
            </a:r>
            <a:r>
              <a:rPr lang="es-ES" sz="4000" dirty="0"/>
              <a:t>) y la reguladora (como las </a:t>
            </a:r>
            <a:r>
              <a:rPr lang="es-ES" sz="4000" dirty="0">
                <a:hlinkClick r:id="rId22" action="ppaction://hlinkfile" tooltip="Hormona"/>
              </a:rPr>
              <a:t>hormonas</a:t>
            </a:r>
            <a:r>
              <a:rPr lang="es-ES" sz="4000" dirty="0"/>
              <a:t> </a:t>
            </a:r>
            <a:r>
              <a:rPr lang="es-ES" sz="4000" dirty="0">
                <a:hlinkClick r:id="rId23" action="ppaction://hlinkfile" tooltip="Esteroide"/>
              </a:rPr>
              <a:t>esteroides</a:t>
            </a:r>
            <a:r>
              <a:rPr lang="es-ES" sz="4000" dirty="0"/>
              <a:t>). (ver artículo "</a:t>
            </a:r>
            <a:r>
              <a:rPr lang="es-ES" sz="4000" dirty="0">
                <a:hlinkClick r:id="rId24" action="ppaction://hlinkfile" tooltip="Lípido"/>
              </a:rPr>
              <a:t>lípido</a:t>
            </a:r>
            <a:r>
              <a:rPr lang="es-ES" sz="4000" dirty="0"/>
              <a:t>")</a:t>
            </a:r>
          </a:p>
          <a:p>
            <a:r>
              <a:rPr lang="es-ES" sz="4000" b="1" dirty="0"/>
              <a:t>Proteínas: </a:t>
            </a:r>
            <a:r>
              <a:rPr lang="es-ES" sz="4000" dirty="0"/>
              <a:t>Las </a:t>
            </a:r>
            <a:r>
              <a:rPr lang="es-ES" sz="4000" dirty="0">
                <a:hlinkClick r:id="rId25" action="ppaction://hlinkfile" tooltip="Proteínas"/>
              </a:rPr>
              <a:t>proteínas</a:t>
            </a:r>
            <a:r>
              <a:rPr lang="es-ES" sz="4000" dirty="0"/>
              <a:t> son </a:t>
            </a:r>
            <a:r>
              <a:rPr lang="es-ES" sz="4000" dirty="0" err="1"/>
              <a:t>polipéptidos</a:t>
            </a:r>
            <a:r>
              <a:rPr lang="es-ES" sz="4000" dirty="0"/>
              <a:t>, es decir están formados por la polimerización de </a:t>
            </a:r>
            <a:r>
              <a:rPr lang="es-ES" sz="4000" dirty="0">
                <a:hlinkClick r:id="rId26" action="ppaction://hlinkfile" tooltip="Péptidos"/>
              </a:rPr>
              <a:t>péptidos</a:t>
            </a:r>
            <a:r>
              <a:rPr lang="es-ES" sz="4000" dirty="0"/>
              <a:t>, y estos por la unión de </a:t>
            </a:r>
            <a:r>
              <a:rPr lang="es-ES" sz="4000" dirty="0">
                <a:hlinkClick r:id="rId27" action="ppaction://hlinkfile" tooltip="Aminoácidos"/>
              </a:rPr>
              <a:t>aminoácidos</a:t>
            </a:r>
            <a:r>
              <a:rPr lang="es-ES" sz="4000" dirty="0"/>
              <a:t>. Pueden considerarse así "poliamidas naturales" ya que el </a:t>
            </a:r>
            <a:r>
              <a:rPr lang="es-ES" sz="4000" dirty="0">
                <a:hlinkClick r:id="rId28" action="ppaction://hlinkfile" tooltip="Enlace peptídico"/>
              </a:rPr>
              <a:t>enlace peptídico</a:t>
            </a:r>
            <a:r>
              <a:rPr lang="es-ES" sz="4000" dirty="0"/>
              <a:t> es análogo al enlace </a:t>
            </a:r>
            <a:r>
              <a:rPr lang="es-ES" sz="4000" dirty="0">
                <a:hlinkClick r:id="rId29" action="ppaction://hlinkfile" tooltip="Amida"/>
              </a:rPr>
              <a:t>amida</a:t>
            </a:r>
            <a:r>
              <a:rPr lang="es-ES" sz="4000" dirty="0"/>
              <a:t>. Comprenden una familia importantísima de moléculas en los </a:t>
            </a:r>
            <a:r>
              <a:rPr lang="es-ES" sz="4000" dirty="0">
                <a:hlinkClick r:id="rId18" action="ppaction://hlinkfile" tooltip="Seres vivos"/>
              </a:rPr>
              <a:t>seres vivos</a:t>
            </a:r>
            <a:r>
              <a:rPr lang="es-ES" sz="4000" dirty="0"/>
              <a:t> pero en especial en el </a:t>
            </a:r>
            <a:r>
              <a:rPr lang="es-ES" sz="4000" dirty="0">
                <a:hlinkClick r:id="rId30" action="ppaction://hlinkfile" tooltip="Reino animal"/>
              </a:rPr>
              <a:t>reino animal</a:t>
            </a:r>
            <a:r>
              <a:rPr lang="es-ES" sz="4000" dirty="0"/>
              <a:t>. Ejemplos de proteínas son el </a:t>
            </a:r>
            <a:r>
              <a:rPr lang="es-ES" sz="4000" dirty="0">
                <a:hlinkClick r:id="rId31" action="ppaction://hlinkfile" tooltip="Colágeno"/>
              </a:rPr>
              <a:t>colágeno</a:t>
            </a:r>
            <a:r>
              <a:rPr lang="es-ES" sz="4000" dirty="0"/>
              <a:t>, las </a:t>
            </a:r>
            <a:r>
              <a:rPr lang="es-ES" sz="4000" dirty="0" err="1">
                <a:hlinkClick r:id="rId32" action="ppaction://hlinkfile" tooltip="Fibroína"/>
              </a:rPr>
              <a:t>fibroinas</a:t>
            </a:r>
            <a:r>
              <a:rPr lang="es-ES" sz="4000" dirty="0"/>
              <a:t>, o la </a:t>
            </a:r>
            <a:r>
              <a:rPr lang="es-ES" sz="4000" dirty="0">
                <a:hlinkClick r:id="rId33" action="ppaction://hlinkfile" tooltip="Seda de araña"/>
              </a:rPr>
              <a:t>seda de araña</a:t>
            </a:r>
            <a:r>
              <a:rPr lang="es-ES" sz="4000" dirty="0"/>
              <a:t>.</a:t>
            </a:r>
          </a:p>
          <a:p>
            <a:r>
              <a:rPr lang="es-ES" sz="4000" b="1" dirty="0"/>
              <a:t>Ácidos nucleicos: </a:t>
            </a:r>
            <a:r>
              <a:rPr lang="es-ES" sz="4000" dirty="0"/>
              <a:t>Los </a:t>
            </a:r>
            <a:r>
              <a:rPr lang="es-ES" sz="4000" dirty="0">
                <a:hlinkClick r:id="rId34" action="ppaction://hlinkfile" tooltip="Ácidos nucleicos"/>
              </a:rPr>
              <a:t>ácidos nucleicos</a:t>
            </a:r>
            <a:r>
              <a:rPr lang="es-ES" sz="4000" dirty="0"/>
              <a:t> son </a:t>
            </a:r>
            <a:r>
              <a:rPr lang="es-ES" sz="4000" dirty="0">
                <a:hlinkClick r:id="rId35" action="ppaction://hlinkfile" tooltip="Polímero"/>
              </a:rPr>
              <a:t>polímeros</a:t>
            </a:r>
            <a:r>
              <a:rPr lang="es-ES" sz="4000" dirty="0"/>
              <a:t> formados por la repetición de </a:t>
            </a:r>
            <a:r>
              <a:rPr lang="es-ES" sz="4000" dirty="0">
                <a:hlinkClick r:id="rId36" action="ppaction://hlinkfile" tooltip="Monómero"/>
              </a:rPr>
              <a:t>monómeros</a:t>
            </a:r>
            <a:r>
              <a:rPr lang="es-ES" sz="4000" dirty="0"/>
              <a:t> denominados </a:t>
            </a:r>
            <a:r>
              <a:rPr lang="es-ES" sz="4000" dirty="0">
                <a:hlinkClick r:id="rId37" action="ppaction://hlinkfile" tooltip="Nucleótido"/>
              </a:rPr>
              <a:t>nucleótidos</a:t>
            </a:r>
            <a:r>
              <a:rPr lang="es-ES" sz="4000" dirty="0"/>
              <a:t>, unidos mediante </a:t>
            </a:r>
            <a:r>
              <a:rPr lang="es-ES" sz="4000" dirty="0">
                <a:hlinkClick r:id="rId38" action="ppaction://hlinkfile" tooltip="Enlace fosfodiéster"/>
              </a:rPr>
              <a:t>enlaces </a:t>
            </a:r>
            <a:r>
              <a:rPr lang="es-ES" sz="4000" dirty="0" err="1">
                <a:hlinkClick r:id="rId38" action="ppaction://hlinkfile" tooltip="Enlace fosfodiéster"/>
              </a:rPr>
              <a:t>fosfodiéster</a:t>
            </a:r>
            <a:r>
              <a:rPr lang="es-ES" sz="4000" dirty="0"/>
              <a:t>. Se forman, así, largas cadenas; algunas moléculas de ácidos nucleicos llegan a alcanzar pesos moleculares gigantescos, con millones de nucleótidos encadenados. Están formados por las partículas de </a:t>
            </a:r>
            <a:r>
              <a:rPr lang="es-ES" sz="4000" dirty="0">
                <a:hlinkClick r:id="rId5" action="ppaction://hlinkfile" tooltip="Carbono"/>
              </a:rPr>
              <a:t>carbono</a:t>
            </a:r>
            <a:r>
              <a:rPr lang="es-ES" sz="4000" dirty="0"/>
              <a:t>, </a:t>
            </a:r>
            <a:r>
              <a:rPr lang="es-ES" sz="4000" dirty="0">
                <a:hlinkClick r:id="rId6" action="ppaction://hlinkfile" tooltip="Hidrógeno"/>
              </a:rPr>
              <a:t>hidrógeno</a:t>
            </a:r>
            <a:r>
              <a:rPr lang="es-ES" sz="4000" dirty="0"/>
              <a:t>, </a:t>
            </a:r>
            <a:r>
              <a:rPr lang="es-ES" sz="4000" dirty="0">
                <a:hlinkClick r:id="rId7" action="ppaction://hlinkfile" tooltip="Oxígeno"/>
              </a:rPr>
              <a:t>oxígeno</a:t>
            </a:r>
            <a:r>
              <a:rPr lang="es-ES" sz="4000" dirty="0"/>
              <a:t>, </a:t>
            </a:r>
            <a:r>
              <a:rPr lang="es-ES" sz="4000" dirty="0">
                <a:hlinkClick r:id="rId10" action="ppaction://hlinkfile" tooltip="Nitrógeno"/>
              </a:rPr>
              <a:t>nitrógeno</a:t>
            </a:r>
            <a:r>
              <a:rPr lang="es-ES" sz="4000" dirty="0"/>
              <a:t> y </a:t>
            </a:r>
            <a:r>
              <a:rPr lang="es-ES" sz="4000" dirty="0" err="1">
                <a:hlinkClick r:id="rId39" action="ppaction://hlinkfile" tooltip="Fosfato"/>
              </a:rPr>
              <a:t>fosfato</a:t>
            </a:r>
            <a:r>
              <a:rPr lang="es-ES" sz="4000" dirty="0" err="1"/>
              <a:t>.Los</a:t>
            </a:r>
            <a:r>
              <a:rPr lang="es-ES" sz="4000" dirty="0"/>
              <a:t> ácidos nucleicos almacenan la información genética de los </a:t>
            </a:r>
            <a:r>
              <a:rPr lang="es-ES" sz="4000" dirty="0">
                <a:hlinkClick r:id="rId40" action="ppaction://hlinkfile" tooltip="Ser vivo"/>
              </a:rPr>
              <a:t>organismos vivos</a:t>
            </a:r>
            <a:r>
              <a:rPr lang="es-ES" sz="4000" dirty="0"/>
              <a:t> y son los responsables de la transmisión hereditaria. Existen dos tipos básicos, el </a:t>
            </a:r>
            <a:r>
              <a:rPr lang="es-ES" sz="4000" dirty="0">
                <a:hlinkClick r:id="rId41" action="ppaction://hlinkfile" tooltip="ADN"/>
              </a:rPr>
              <a:t>ADN</a:t>
            </a:r>
            <a:r>
              <a:rPr lang="es-ES" sz="4000" dirty="0"/>
              <a:t> y el </a:t>
            </a:r>
            <a:r>
              <a:rPr lang="es-ES" sz="4000" dirty="0">
                <a:hlinkClick r:id="rId42" action="ppaction://hlinkfile" tooltip="ARN"/>
              </a:rPr>
              <a:t>ARN</a:t>
            </a:r>
            <a:r>
              <a:rPr lang="es-ES" sz="4000" dirty="0"/>
              <a:t>. (ver artículo "</a:t>
            </a:r>
            <a:r>
              <a:rPr lang="es-ES" sz="4000" dirty="0">
                <a:hlinkClick r:id="rId34" action="ppaction://hlinkfile" tooltip="Ácidos nucleicos"/>
              </a:rPr>
              <a:t>Ácidos nucleicos</a:t>
            </a:r>
            <a:r>
              <a:rPr lang="es-ES" sz="4000" dirty="0"/>
              <a:t>")</a:t>
            </a:r>
          </a:p>
          <a:p>
            <a:r>
              <a:rPr lang="es-ES" sz="4000" b="1" dirty="0"/>
              <a:t>Moléculas pequeñas: </a:t>
            </a:r>
            <a:r>
              <a:rPr lang="es-ES" sz="4000" dirty="0"/>
              <a:t>Estructura de la </a:t>
            </a:r>
            <a:r>
              <a:rPr lang="es-ES" sz="4000" dirty="0">
                <a:hlinkClick r:id="rId43" action="ppaction://hlinkfile" tooltip="Testosterona"/>
              </a:rPr>
              <a:t>testosterona</a:t>
            </a:r>
            <a:r>
              <a:rPr lang="es-ES" sz="4000" dirty="0"/>
              <a:t>. Una </a:t>
            </a:r>
            <a:r>
              <a:rPr lang="es-ES" sz="4000" dirty="0">
                <a:hlinkClick r:id="rId22" action="ppaction://hlinkfile" tooltip="Hormona"/>
              </a:rPr>
              <a:t>hormona</a:t>
            </a:r>
            <a:r>
              <a:rPr lang="es-ES" sz="4000" dirty="0"/>
              <a:t>, que se puede clasificar como "molécula pequeña" en el argot-químico-orgánico.</a:t>
            </a:r>
          </a:p>
          <a:p>
            <a:pPr marL="0" indent="0">
              <a:buNone/>
            </a:pPr>
            <a:endParaRPr lang="en-US" sz="4000" dirty="0"/>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42</a:t>
            </a:fld>
            <a:endParaRPr lang="en-US"/>
          </a:p>
        </p:txBody>
      </p:sp>
    </p:spTree>
    <p:extLst>
      <p:ext uri="{BB962C8B-B14F-4D97-AF65-F5344CB8AC3E}">
        <p14:creationId xmlns:p14="http://schemas.microsoft.com/office/powerpoint/2010/main" val="2321939750"/>
      </p:ext>
    </p:extLst>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fontScale="32500" lnSpcReduction="20000"/>
          </a:bodyPr>
          <a:lstStyle/>
          <a:p>
            <a:pPr marL="0" indent="0">
              <a:buNone/>
            </a:pPr>
            <a:r>
              <a:rPr lang="es-ES" sz="5900" b="1" dirty="0"/>
              <a:t>Carbohidratos:</a:t>
            </a:r>
          </a:p>
          <a:p>
            <a:pPr marL="0" indent="0">
              <a:buNone/>
            </a:pPr>
            <a:endParaRPr lang="es-ES" b="1" dirty="0"/>
          </a:p>
          <a:p>
            <a:r>
              <a:rPr lang="es-ES" sz="6500" dirty="0"/>
              <a:t>Las moléculas pequeñas son compuestos orgánicos de peso molecular moderado (generalmente se consideran "pequeñas" aquellas con peso molecular menor a 1000 g/mol) y que aparecen en pequeñas cantidades en los seres vivos pero no por ello su importancia es menor. A ellas pertenecen distintos grupos de hormonas como la </a:t>
            </a:r>
            <a:r>
              <a:rPr lang="es-ES" sz="6500" dirty="0">
                <a:hlinkClick r:id="rId2" action="ppaction://hlinkfile" tooltip="Testosterona"/>
              </a:rPr>
              <a:t>testosterona</a:t>
            </a:r>
            <a:r>
              <a:rPr lang="es-ES" sz="6500" dirty="0"/>
              <a:t>, el </a:t>
            </a:r>
            <a:r>
              <a:rPr lang="es-ES" sz="6500" dirty="0">
                <a:hlinkClick r:id="rId3" action="ppaction://hlinkfile" tooltip="Estrógeno"/>
              </a:rPr>
              <a:t>estrógeno</a:t>
            </a:r>
            <a:r>
              <a:rPr lang="es-ES" sz="6500" dirty="0"/>
              <a:t> u otros grupos como los </a:t>
            </a:r>
            <a:r>
              <a:rPr lang="es-ES" sz="6500" dirty="0">
                <a:hlinkClick r:id="rId4" action="ppaction://hlinkfile" tooltip="Alcaloides"/>
              </a:rPr>
              <a:t>alcaloides</a:t>
            </a:r>
            <a:r>
              <a:rPr lang="es-ES" sz="6500" dirty="0"/>
              <a:t>. Las moléculas pequeñas tienen gran interés en la industria farmacéutica por su relevancia en el campo de la medicina.</a:t>
            </a:r>
          </a:p>
          <a:p>
            <a:r>
              <a:rPr lang="es-ES" sz="6500" b="1" i="1" dirty="0"/>
              <a:t>Ex-vivos : </a:t>
            </a:r>
            <a:r>
              <a:rPr lang="es-ES" sz="6500" dirty="0"/>
              <a:t>Son compuestos orgánicos que han sido sintetizados sin la intervención de ningún ser vivo, en ambientes extracelulares y </a:t>
            </a:r>
            <a:r>
              <a:rPr lang="es-ES" sz="6500" dirty="0" err="1"/>
              <a:t>extravirales</a:t>
            </a:r>
            <a:r>
              <a:rPr lang="es-ES" sz="6500" dirty="0"/>
              <a:t>. </a:t>
            </a:r>
            <a:r>
              <a:rPr lang="es-ES" sz="6500" b="1" dirty="0"/>
              <a:t>Procesos geológicos </a:t>
            </a:r>
            <a:r>
              <a:rPr lang="es-ES" sz="6500" dirty="0"/>
              <a:t>El </a:t>
            </a:r>
            <a:r>
              <a:rPr lang="es-ES" sz="6500" dirty="0">
                <a:hlinkClick r:id="rId5" action="ppaction://hlinkfile" tooltip="Petróleo"/>
              </a:rPr>
              <a:t>petróleo</a:t>
            </a:r>
            <a:r>
              <a:rPr lang="es-ES" sz="6500" dirty="0"/>
              <a:t> es una sustancia clasificada como mineral en la cual se presentan una gran cantidad de compuestos orgánicos. Muchos de ellos, como el </a:t>
            </a:r>
            <a:r>
              <a:rPr lang="es-ES" sz="6500" dirty="0">
                <a:hlinkClick r:id="rId6" action="ppaction://hlinkfile" tooltip="Benceno"/>
              </a:rPr>
              <a:t>benceno</a:t>
            </a:r>
            <a:r>
              <a:rPr lang="es-ES" sz="6500" dirty="0"/>
              <a:t>, son empleados por el hombre tal cual, pero muchos otros son tratados o derivados para conseguir una gran cantidad de compuestos orgánicos, como por ejemplo los </a:t>
            </a:r>
            <a:r>
              <a:rPr lang="es-ES" sz="6500" dirty="0">
                <a:hlinkClick r:id="rId7" action="ppaction://hlinkfile" tooltip="Monómeros"/>
              </a:rPr>
              <a:t>monómeros</a:t>
            </a:r>
            <a:r>
              <a:rPr lang="es-ES" sz="6500" dirty="0"/>
              <a:t> para la síntesis de </a:t>
            </a:r>
            <a:r>
              <a:rPr lang="es-ES" sz="6500" dirty="0">
                <a:hlinkClick r:id="rId8" action="ppaction://hlinkfile" tooltip="Polímero"/>
              </a:rPr>
              <a:t>materiales poliméricos</a:t>
            </a:r>
            <a:r>
              <a:rPr lang="es-ES" sz="6500" dirty="0"/>
              <a:t> o plásticos.</a:t>
            </a:r>
          </a:p>
          <a:p>
            <a:r>
              <a:rPr lang="es-ES" sz="6500" b="1" dirty="0"/>
              <a:t>Procesos atmosféricos  Procesos de síntesis planetaria, </a:t>
            </a:r>
            <a:r>
              <a:rPr lang="es-ES" sz="6500" dirty="0"/>
              <a:t>En el año 2000 el </a:t>
            </a:r>
            <a:r>
              <a:rPr lang="es-ES" sz="6500" dirty="0">
                <a:hlinkClick r:id="rId9" action="ppaction://hlinkfile" tooltip="Ácido fórmico"/>
              </a:rPr>
              <a:t>ácido fórmico</a:t>
            </a:r>
            <a:r>
              <a:rPr lang="es-ES" sz="6500" dirty="0"/>
              <a:t>, un compuesto orgánico sencillo, también fue hallado en la cola del cometa Hale</a:t>
            </a:r>
            <a:endParaRPr lang="es-ES" sz="6500" baseline="30000" dirty="0"/>
          </a:p>
          <a:p>
            <a:r>
              <a:rPr lang="es-ES" sz="6500" b="1" dirty="0"/>
              <a:t>Sintético. </a:t>
            </a:r>
            <a:r>
              <a:rPr lang="es-ES" sz="6500" dirty="0"/>
              <a:t>Desde la </a:t>
            </a:r>
            <a:r>
              <a:rPr lang="es-ES" sz="6500" dirty="0">
                <a:hlinkClick r:id="rId10" action="ppaction://hlinkfile" tooltip="Síntesis de Wöhler"/>
              </a:rPr>
              <a:t>síntesis de </a:t>
            </a:r>
            <a:r>
              <a:rPr lang="es-ES" sz="6500" dirty="0" err="1">
                <a:hlinkClick r:id="rId10" action="ppaction://hlinkfile" tooltip="Síntesis de Wöhler"/>
              </a:rPr>
              <a:t>Wöhler</a:t>
            </a:r>
            <a:r>
              <a:rPr lang="es-ES" sz="6500" dirty="0"/>
              <a:t> de la </a:t>
            </a:r>
            <a:r>
              <a:rPr lang="es-ES" sz="6500" dirty="0">
                <a:hlinkClick r:id="rId11" action="ppaction://hlinkfile" tooltip="Urea"/>
              </a:rPr>
              <a:t>urea</a:t>
            </a:r>
            <a:r>
              <a:rPr lang="es-ES" sz="6500" dirty="0"/>
              <a:t> un altísimo número de compuestos orgánicos han sido sintetizados químicamente para beneficio humano. Estos incluyen </a:t>
            </a:r>
            <a:r>
              <a:rPr lang="es-ES" sz="6500" dirty="0">
                <a:hlinkClick r:id="rId12" action="ppaction://hlinkfile" tooltip="Fármacos"/>
              </a:rPr>
              <a:t>fármacos</a:t>
            </a:r>
            <a:r>
              <a:rPr lang="es-ES" sz="6500" dirty="0"/>
              <a:t>, desodorantes, perfumes, </a:t>
            </a:r>
            <a:r>
              <a:rPr lang="es-ES" sz="6500" dirty="0">
                <a:hlinkClick r:id="rId13" action="ppaction://hlinkfile" tooltip="Detergentes"/>
              </a:rPr>
              <a:t>detergentes</a:t>
            </a:r>
            <a:r>
              <a:rPr lang="es-ES" sz="6500" dirty="0"/>
              <a:t>, </a:t>
            </a:r>
            <a:r>
              <a:rPr lang="es-ES" sz="6500" dirty="0">
                <a:hlinkClick r:id="rId14" action="ppaction://hlinkfile" tooltip="Jabones"/>
              </a:rPr>
              <a:t>jabones</a:t>
            </a:r>
            <a:r>
              <a:rPr lang="es-ES" sz="6500" dirty="0"/>
              <a:t>, </a:t>
            </a:r>
            <a:r>
              <a:rPr lang="es-ES" sz="6500" dirty="0">
                <a:hlinkClick r:id="rId15" action="ppaction://hlinkfile" tooltip="Fibra textil"/>
              </a:rPr>
              <a:t>fibras </a:t>
            </a:r>
            <a:r>
              <a:rPr lang="es-ES" sz="6500" dirty="0" err="1">
                <a:hlinkClick r:id="rId15" action="ppaction://hlinkfile" tooltip="Fibra textil"/>
              </a:rPr>
              <a:t>téxtiles</a:t>
            </a:r>
            <a:r>
              <a:rPr lang="es-ES" sz="6500" dirty="0"/>
              <a:t> sintéticas, materiales plásticos, </a:t>
            </a:r>
            <a:r>
              <a:rPr lang="es-ES" sz="6500" dirty="0">
                <a:hlinkClick r:id="rId16" action="ppaction://hlinkfile" tooltip="Polímeros"/>
              </a:rPr>
              <a:t>polímeros</a:t>
            </a:r>
            <a:r>
              <a:rPr lang="es-ES" sz="6500" dirty="0"/>
              <a:t> en general, o </a:t>
            </a:r>
            <a:r>
              <a:rPr lang="es-ES" sz="6500" dirty="0">
                <a:hlinkClick r:id="rId17" action="ppaction://hlinkfile" tooltip="Colorantes"/>
              </a:rPr>
              <a:t>colorantes</a:t>
            </a:r>
            <a:r>
              <a:rPr lang="es-ES" sz="6500" dirty="0"/>
              <a:t> orgánicos.</a:t>
            </a:r>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43</a:t>
            </a:fld>
            <a:endParaRPr lang="en-US"/>
          </a:p>
        </p:txBody>
      </p:sp>
    </p:spTree>
    <p:extLst>
      <p:ext uri="{BB962C8B-B14F-4D97-AF65-F5344CB8AC3E}">
        <p14:creationId xmlns:p14="http://schemas.microsoft.com/office/powerpoint/2010/main" val="1473031801"/>
      </p:ext>
    </p:extLst>
  </p:cSld>
  <p:clrMapOvr>
    <a:masterClrMapping/>
  </p:clrMapOvr>
  <p:transition>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fontScale="55000" lnSpcReduction="20000"/>
          </a:bodyPr>
          <a:lstStyle/>
          <a:p>
            <a:pPr marL="0" indent="0">
              <a:buNone/>
            </a:pPr>
            <a:r>
              <a:rPr lang="es-ES" dirty="0"/>
              <a:t>Hidrocarburos  </a:t>
            </a:r>
          </a:p>
          <a:p>
            <a:pPr marL="0" indent="0">
              <a:buNone/>
            </a:pPr>
            <a:r>
              <a:rPr lang="es-ES" dirty="0"/>
              <a:t>El compuesto más simple es el metano, un átomo de carbono con cuatro de hidrógeno (valencia = 1), pero también puede darse la unión carbono-carbono, formando cadenas de distintos tipos, ya que pueden darse enlaces simples, dobles o triples. Cuando el resto de enlaces de estas cadenas son con hidrógeno, se habla de hidrocarburos, que pueden ser:</a:t>
            </a:r>
          </a:p>
          <a:p>
            <a:r>
              <a:rPr lang="es-ES" dirty="0"/>
              <a:t> Saturados: con enlaces covalentes simples, alcanos.</a:t>
            </a:r>
          </a:p>
          <a:p>
            <a:r>
              <a:rPr lang="es-ES" dirty="0"/>
              <a:t> Insaturados, con dobles enlaces covalentes (alquenos) o triples (alquinos).</a:t>
            </a:r>
          </a:p>
          <a:p>
            <a:r>
              <a:rPr lang="es-ES" dirty="0"/>
              <a:t> Hidrocarburos cíclico: Hidrocarburos saturados con cadena cerrada, como el </a:t>
            </a:r>
            <a:r>
              <a:rPr lang="es-ES" dirty="0" err="1"/>
              <a:t>ciclohexano</a:t>
            </a:r>
            <a:r>
              <a:rPr lang="es-ES" dirty="0"/>
              <a:t>.</a:t>
            </a:r>
          </a:p>
          <a:p>
            <a:r>
              <a:rPr lang="es-ES" dirty="0"/>
              <a:t> Aromáticos: estructura cíclica.</a:t>
            </a:r>
          </a:p>
          <a:p>
            <a:pPr marL="0" indent="0">
              <a:buNone/>
            </a:pPr>
            <a:r>
              <a:rPr lang="es-ES" dirty="0"/>
              <a:t> </a:t>
            </a:r>
          </a:p>
          <a:p>
            <a:pPr marL="0" indent="0">
              <a:buNone/>
            </a:pPr>
            <a:r>
              <a:rPr lang="es-ES" dirty="0"/>
              <a:t> 	Radicales y ramificaciones de cadena.</a:t>
            </a:r>
          </a:p>
          <a:p>
            <a:endParaRPr lang="es-ES" dirty="0"/>
          </a:p>
          <a:p>
            <a:endParaRPr lang="es-ES" dirty="0"/>
          </a:p>
          <a:p>
            <a:endParaRPr lang="es-ES" dirty="0"/>
          </a:p>
          <a:p>
            <a:endParaRPr lang="es-ES" dirty="0"/>
          </a:p>
          <a:p>
            <a:endParaRPr lang="es-ES" dirty="0"/>
          </a:p>
          <a:p>
            <a:endParaRPr lang="es-ES" dirty="0"/>
          </a:p>
          <a:p>
            <a:pPr marL="0" indent="0">
              <a:buNone/>
            </a:pPr>
            <a:r>
              <a:rPr lang="es-ES" dirty="0"/>
              <a:t>	Estructura de un hidrocarburo ramificado nombrado 5-butil-3,9-dimetil-undecano </a:t>
            </a:r>
          </a:p>
          <a:p>
            <a:r>
              <a:rPr lang="es-ES" dirty="0"/>
              <a:t>Los radicales son fragmentos de cadenas de carbonos que cuelgan de la cadena principal. Su nomenclatura se hace con la raíz correspondiente (en el caso de un carbono </a:t>
            </a:r>
            <a:r>
              <a:rPr lang="es-ES" dirty="0" err="1"/>
              <a:t>met</a:t>
            </a:r>
            <a:r>
              <a:rPr lang="es-ES" dirty="0"/>
              <a:t>-, dos carbonos et-, tres carbonos </a:t>
            </a:r>
            <a:r>
              <a:rPr lang="es-ES" dirty="0" err="1"/>
              <a:t>prop</a:t>
            </a:r>
            <a:r>
              <a:rPr lang="es-ES" dirty="0"/>
              <a:t>-, cuatro carbonos </a:t>
            </a:r>
            <a:r>
              <a:rPr lang="es-ES" dirty="0" err="1"/>
              <a:t>but</a:t>
            </a:r>
            <a:r>
              <a:rPr lang="es-ES" dirty="0"/>
              <a:t>-, cinco carbonos </a:t>
            </a:r>
            <a:r>
              <a:rPr lang="es-ES" dirty="0" err="1"/>
              <a:t>pent</a:t>
            </a:r>
            <a:r>
              <a:rPr lang="es-ES" dirty="0"/>
              <a:t>-, seis carbonos </a:t>
            </a:r>
            <a:r>
              <a:rPr lang="es-ES" dirty="0" err="1"/>
              <a:t>hex</a:t>
            </a:r>
            <a:r>
              <a:rPr lang="es-ES" dirty="0"/>
              <a:t>-, y así sucesivamente...) y el sufijo -</a:t>
            </a:r>
            <a:r>
              <a:rPr lang="es-ES" dirty="0" err="1"/>
              <a:t>il.</a:t>
            </a:r>
            <a:r>
              <a:rPr lang="es-ES" dirty="0"/>
              <a:t> Además, se indica con un número, colocado delante, la posición que ocupan. El compuesto más simple que se puede hacer con radicales es el 2-metilpropano. En caso de que haya más de un radical, se nombrarán por orden alfabético de las raíces. Por ejemplo, el 2-etil, 5-metil, 8-butil, 10-docoseno.</a:t>
            </a:r>
          </a:p>
          <a:p>
            <a:pPr marL="0" indent="0">
              <a:buNone/>
            </a:pPr>
            <a:endParaRPr lang="en-US" dirty="0"/>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44</a:t>
            </a:fld>
            <a:endParaRPr lang="en-US"/>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280" y="2996952"/>
            <a:ext cx="8289191" cy="1479101"/>
          </a:xfrm>
          <a:prstGeom prst="rect">
            <a:avLst/>
          </a:prstGeom>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2321939750"/>
      </p:ext>
    </p:extLst>
  </p:cSld>
  <p:clrMapOvr>
    <a:masterClrMapping/>
  </p:clrMapOvr>
  <p:transition>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610" y="-1"/>
            <a:ext cx="9144000" cy="927581"/>
          </a:xfrm>
        </p:spPr>
        <p:style>
          <a:lnRef idx="1">
            <a:schemeClr val="accent6"/>
          </a:lnRef>
          <a:fillRef idx="2">
            <a:schemeClr val="accent6"/>
          </a:fillRef>
          <a:effectRef idx="1">
            <a:schemeClr val="accent6"/>
          </a:effectRef>
          <a:fontRef idx="minor">
            <a:schemeClr val="dk1"/>
          </a:fontRef>
        </p:style>
        <p:txBody>
          <a:bodyPr>
            <a:noAutofit/>
          </a:bodyPr>
          <a:lstStyle/>
          <a:p>
            <a:r>
              <a:rPr lang="es-ES" sz="3200" b="1" dirty="0"/>
              <a:t>Clasificación según los grupos funcionales</a:t>
            </a:r>
            <a:endParaRPr lang="en-US" sz="3000" dirty="0"/>
          </a:p>
        </p:txBody>
      </p:sp>
      <p:sp>
        <p:nvSpPr>
          <p:cNvPr id="4" name="3 Rectángulo"/>
          <p:cNvSpPr/>
          <p:nvPr/>
        </p:nvSpPr>
        <p:spPr>
          <a:xfrm>
            <a:off x="0" y="927581"/>
            <a:ext cx="9144000" cy="590931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s-ES" sz="2700" dirty="0"/>
              <a:t>Los compuestos orgánicos también pueden contener otros elementos, también otros grupos de átomos además del carbono e hidrógeno, llamados </a:t>
            </a:r>
            <a:r>
              <a:rPr lang="es-ES" sz="2700" dirty="0">
                <a:hlinkClick r:id="rId2" action="ppaction://hlinkfile" tooltip="Grupo funcional"/>
              </a:rPr>
              <a:t>grupos funcionales</a:t>
            </a:r>
            <a:r>
              <a:rPr lang="es-ES" sz="2700" dirty="0"/>
              <a:t>. Un ejemplo es el grupo hidroxilo, que forma los </a:t>
            </a:r>
            <a:r>
              <a:rPr lang="es-ES" sz="2700" dirty="0">
                <a:hlinkClick r:id="rId3" action="ppaction://hlinkfile" tooltip="Alcohol"/>
              </a:rPr>
              <a:t>alcoholes</a:t>
            </a:r>
            <a:r>
              <a:rPr lang="es-ES" sz="2700" dirty="0"/>
              <a:t>: un átomo de oxígeno enlazado a uno de hidrógeno (-OH), al que le queda una valencia libre. Asimismo también existen funciones </a:t>
            </a:r>
            <a:r>
              <a:rPr lang="es-ES" sz="2700" dirty="0" err="1">
                <a:hlinkClick r:id="rId4" action="ppaction://hlinkfile" tooltip="Alqueno"/>
              </a:rPr>
              <a:t>alqueno</a:t>
            </a:r>
            <a:r>
              <a:rPr lang="es-ES" sz="2700" dirty="0"/>
              <a:t> (dobles enlaces), </a:t>
            </a:r>
            <a:r>
              <a:rPr lang="es-ES" sz="2700" dirty="0">
                <a:hlinkClick r:id="rId5" action="ppaction://hlinkfile" tooltip="Éteres"/>
              </a:rPr>
              <a:t>éteres</a:t>
            </a:r>
            <a:r>
              <a:rPr lang="es-ES" sz="2700" dirty="0"/>
              <a:t>, </a:t>
            </a:r>
            <a:r>
              <a:rPr lang="es-ES" sz="2700" dirty="0">
                <a:hlinkClick r:id="rId6" action="ppaction://hlinkfile" tooltip="Ésteres"/>
              </a:rPr>
              <a:t>ésteres</a:t>
            </a:r>
            <a:r>
              <a:rPr lang="es-ES" sz="2700" dirty="0"/>
              <a:t>, </a:t>
            </a:r>
            <a:r>
              <a:rPr lang="es-ES" sz="2700" dirty="0" err="1">
                <a:hlinkClick r:id="rId7" action="ppaction://hlinkfile" tooltip="Aldehído"/>
              </a:rPr>
              <a:t>aldehidos</a:t>
            </a:r>
            <a:r>
              <a:rPr lang="es-ES" sz="2700" dirty="0"/>
              <a:t>, </a:t>
            </a:r>
            <a:r>
              <a:rPr lang="es-ES" sz="2700" dirty="0">
                <a:hlinkClick r:id="rId8" action="ppaction://hlinkfile" tooltip="Cetonas"/>
              </a:rPr>
              <a:t>cetonas</a:t>
            </a:r>
            <a:r>
              <a:rPr lang="es-ES" sz="2700" dirty="0"/>
              <a:t>, </a:t>
            </a:r>
            <a:r>
              <a:rPr lang="es-ES" sz="2700" dirty="0">
                <a:hlinkClick r:id="rId9" action="ppaction://hlinkfile" tooltip="Ácido carboxílico"/>
              </a:rPr>
              <a:t>carboxílicos</a:t>
            </a:r>
            <a:r>
              <a:rPr lang="es-ES" sz="2700" dirty="0"/>
              <a:t>, </a:t>
            </a:r>
            <a:r>
              <a:rPr lang="es-ES" sz="2700" dirty="0" err="1"/>
              <a:t>carbamoilos</a:t>
            </a:r>
            <a:r>
              <a:rPr lang="es-ES" sz="2700" dirty="0"/>
              <a:t>, </a:t>
            </a:r>
            <a:r>
              <a:rPr lang="es-ES" sz="2700" dirty="0" err="1">
                <a:hlinkClick r:id="rId10" action="ppaction://hlinkfile" tooltip="Azoderivado"/>
              </a:rPr>
              <a:t>azo</a:t>
            </a:r>
            <a:r>
              <a:rPr lang="es-ES" sz="2700" dirty="0"/>
              <a:t>, </a:t>
            </a:r>
            <a:r>
              <a:rPr lang="es-ES" sz="2700" dirty="0">
                <a:hlinkClick r:id="rId11" action="ppaction://hlinkfile" tooltip="Grupo nitro"/>
              </a:rPr>
              <a:t>nitro</a:t>
            </a:r>
            <a:r>
              <a:rPr lang="es-ES" sz="2700" dirty="0"/>
              <a:t> o </a:t>
            </a:r>
            <a:r>
              <a:rPr lang="es-ES" sz="2700" dirty="0" err="1">
                <a:hlinkClick r:id="rId12" action="ppaction://hlinkfile" tooltip="Sulfóxido"/>
              </a:rPr>
              <a:t>sulfóxido</a:t>
            </a:r>
            <a:r>
              <a:rPr lang="es-ES" sz="2700" dirty="0"/>
              <a:t>, entre otros..</a:t>
            </a:r>
          </a:p>
          <a:p>
            <a:endParaRPr lang="es-AR" sz="2700" dirty="0"/>
          </a:p>
          <a:p>
            <a:r>
              <a:rPr lang="es-AR" sz="2700" dirty="0"/>
              <a:t>Los </a:t>
            </a:r>
            <a:r>
              <a:rPr lang="es-AR" sz="2700" dirty="0" err="1"/>
              <a:t>nylons</a:t>
            </a:r>
            <a:r>
              <a:rPr lang="es-AR" sz="2700" dirty="0"/>
              <a:t> son unos de los polímeros más comunes usados como fibra. En todo momento encontramos nylon en nuestra ropa, pero también en otros lugares, en forma de termoplástico.  Los </a:t>
            </a:r>
            <a:r>
              <a:rPr lang="es-AR" sz="2700" dirty="0" err="1"/>
              <a:t>nylons</a:t>
            </a:r>
            <a:r>
              <a:rPr lang="es-AR" sz="2700" dirty="0"/>
              <a:t> también se llaman poliamidas, debido a los característicos grupos amida en la cadena principal</a:t>
            </a:r>
            <a:endParaRPr lang="en-US" sz="2700" dirty="0"/>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45</a:t>
            </a:fld>
            <a:endParaRPr lang="en-US"/>
          </a:p>
        </p:txBody>
      </p:sp>
    </p:spTree>
    <p:extLst>
      <p:ext uri="{BB962C8B-B14F-4D97-AF65-F5344CB8AC3E}">
        <p14:creationId xmlns:p14="http://schemas.microsoft.com/office/powerpoint/2010/main" val="418481217"/>
      </p:ext>
    </p:extLst>
  </p:cSld>
  <p:clrMapOvr>
    <a:masterClrMapping/>
  </p:clrMapOvr>
  <p:transition>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500042"/>
          </a:xfrm>
        </p:spPr>
        <p:style>
          <a:lnRef idx="1">
            <a:schemeClr val="accent2"/>
          </a:lnRef>
          <a:fillRef idx="2">
            <a:schemeClr val="accent2"/>
          </a:fillRef>
          <a:effectRef idx="1">
            <a:schemeClr val="accent2"/>
          </a:effectRef>
          <a:fontRef idx="minor">
            <a:schemeClr val="dk1"/>
          </a:fontRef>
        </p:style>
        <p:txBody>
          <a:bodyPr>
            <a:noAutofit/>
          </a:bodyPr>
          <a:lstStyle/>
          <a:p>
            <a:r>
              <a:rPr lang="es-ES" sz="3200" b="1" dirty="0"/>
              <a:t>Características de los compuestos del carbono</a:t>
            </a:r>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46</a:t>
            </a:fld>
            <a:endParaRPr lang="en-US"/>
          </a:p>
        </p:txBody>
      </p:sp>
      <p:pic>
        <p:nvPicPr>
          <p:cNvPr id="205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672"/>
            <a:ext cx="9756575" cy="69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500042"/>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s-AR" b="1" dirty="0"/>
              <a:t>El átomo de carbono</a:t>
            </a:r>
            <a:endParaRPr lang="es-ES" b="1" dirty="0"/>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47</a:t>
            </a:fld>
            <a:endParaRPr lang="en-US"/>
          </a:p>
        </p:txBody>
      </p:sp>
      <p:pic>
        <p:nvPicPr>
          <p:cNvPr id="3079"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38" y="664904"/>
            <a:ext cx="9144000" cy="6193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6178619"/>
      </p:ext>
    </p:extLst>
  </p:cSld>
  <p:clrMapOvr>
    <a:masterClrMapping/>
  </p:clrMapOvr>
  <p:transition>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500042"/>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s-AR" b="1" dirty="0"/>
              <a:t>El átomo de carbono</a:t>
            </a:r>
            <a:endParaRPr lang="es-ES" b="1" dirty="0"/>
          </a:p>
        </p:txBody>
      </p:sp>
      <p:sp>
        <p:nvSpPr>
          <p:cNvPr id="3" name="2 Marcador de contenido"/>
          <p:cNvSpPr>
            <a:spLocks noGrp="1"/>
          </p:cNvSpPr>
          <p:nvPr>
            <p:ph idx="1"/>
          </p:nvPr>
        </p:nvSpPr>
        <p:spPr>
          <a:xfrm>
            <a:off x="0" y="500042"/>
            <a:ext cx="9144000" cy="6357958"/>
          </a:xfrm>
        </p:spPr>
        <p:style>
          <a:lnRef idx="1">
            <a:schemeClr val="accent6"/>
          </a:lnRef>
          <a:fillRef idx="2">
            <a:schemeClr val="accent6"/>
          </a:fillRef>
          <a:effectRef idx="1">
            <a:schemeClr val="accent6"/>
          </a:effectRef>
          <a:fontRef idx="minor">
            <a:schemeClr val="dk1"/>
          </a:fontRef>
        </p:style>
        <p:txBody>
          <a:bodyPr>
            <a:noAutofit/>
          </a:bodyPr>
          <a:lstStyle/>
          <a:p>
            <a:pPr algn="just">
              <a:buNone/>
            </a:pPr>
            <a:r>
              <a:rPr lang="es-ES" sz="2400" dirty="0"/>
              <a:t>Dos carbonos pueden compartir dos, cuatro o seis electrones.</a:t>
            </a:r>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48</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229" y="1196752"/>
            <a:ext cx="8490358"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1270570"/>
      </p:ext>
    </p:extLst>
  </p:cSld>
  <p:clrMapOvr>
    <a:masterClrMapping/>
  </p:clrMapOvr>
  <p:transition>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800" dirty="0"/>
              <a:t>Cuando se produce un cambio de fase, la sustancia debe absorber o ceder una cierta cantidad de calor para que tenga lugar. Este calor será positivo (absorbido) cuando el cambio de fase se produce de izquierda a derecha en la figura, y negativo (cedido) cuando la transición de fase tiene lugar de derecha a izquierda.</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82" y="2924944"/>
            <a:ext cx="8715436" cy="3358726"/>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6"/>
          </a:lnRef>
          <a:fillRef idx="1">
            <a:schemeClr val="lt1"/>
          </a:fillRef>
          <a:effectRef idx="0">
            <a:schemeClr val="accent6"/>
          </a:effectRef>
          <a:fontRef idx="minor">
            <a:schemeClr val="dk1"/>
          </a:fontRef>
        </p:style>
      </p:pic>
      <p:sp>
        <p:nvSpPr>
          <p:cNvPr id="7" name="6 Marcador de número de diapositiva"/>
          <p:cNvSpPr>
            <a:spLocks noGrp="1"/>
          </p:cNvSpPr>
          <p:nvPr>
            <p:ph type="sldNum" sz="quarter" idx="12"/>
          </p:nvPr>
        </p:nvSpPr>
        <p:spPr/>
        <p:txBody>
          <a:bodyPr/>
          <a:lstStyle/>
          <a:p>
            <a:fld id="{82603189-723F-4940-BD85-CFB57A344D8C}" type="slidenum">
              <a:rPr lang="en-US" smtClean="0"/>
              <a:pPr/>
              <a:t>49</a:t>
            </a:fld>
            <a:endParaRPr lang="en-US"/>
          </a:p>
        </p:txBody>
      </p:sp>
    </p:spTree>
    <p:extLst>
      <p:ext uri="{BB962C8B-B14F-4D97-AF65-F5344CB8AC3E}">
        <p14:creationId xmlns:p14="http://schemas.microsoft.com/office/powerpoint/2010/main" val="1498351271"/>
      </p:ext>
    </p:extLst>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Marcador de número de diapositiva"/>
          <p:cNvSpPr>
            <a:spLocks noGrp="1"/>
          </p:cNvSpPr>
          <p:nvPr>
            <p:ph type="sldNum" sz="quarter" idx="12"/>
          </p:nvPr>
        </p:nvSpPr>
        <p:spPr>
          <a:noFill/>
          <a:ln>
            <a:miter lim="800000"/>
            <a:headEnd/>
            <a:tailEnd/>
          </a:ln>
        </p:spPr>
        <p:txBody>
          <a:bodyPr/>
          <a:lstStyle/>
          <a:p>
            <a:fld id="{C8B843D4-832D-47A2-AEB9-77CB018DD13C}" type="slidenum">
              <a:rPr lang="es-ES" altLang="en-US" smtClean="0"/>
              <a:pPr/>
              <a:t>5</a:t>
            </a:fld>
            <a:endParaRPr lang="es-ES" altLang="en-US"/>
          </a:p>
        </p:txBody>
      </p:sp>
      <p:sp>
        <p:nvSpPr>
          <p:cNvPr id="5123" name="2 Rectángulo"/>
          <p:cNvSpPr>
            <a:spLocks noChangeArrowheads="1"/>
          </p:cNvSpPr>
          <p:nvPr/>
        </p:nvSpPr>
        <p:spPr bwMode="auto">
          <a:xfrm>
            <a:off x="0" y="0"/>
            <a:ext cx="9144000" cy="6462713"/>
          </a:xfrm>
          <a:prstGeom prst="rect">
            <a:avLst/>
          </a:prstGeom>
          <a:noFill/>
          <a:ln w="9525">
            <a:noFill/>
            <a:miter lim="800000"/>
            <a:headEnd/>
            <a:tailEnd/>
          </a:ln>
        </p:spPr>
        <p:txBody>
          <a:bodyPr>
            <a:spAutoFit/>
          </a:bodyPr>
          <a:lstStyle/>
          <a:p>
            <a:pPr algn="just"/>
            <a:r>
              <a:rPr lang="es-ES" altLang="en-US"/>
              <a:t>El experimento de Wöhler rompió la barrera entre sustancias orgánicas e inorgánicas. Los químicos modernos consideran compuestos orgánicos a aquellos que contienen carbono y otros elementos (que pueden ser uno o más), siendo los más comunes: hidrógeno, oxígeno, nitrógeno, azufre y los halógenos. En la actualidad, a la química orgánica se la llama también química del carbono.</a:t>
            </a:r>
          </a:p>
          <a:p>
            <a:pPr algn="just"/>
            <a:endParaRPr lang="es-ES" altLang="es-AR" sz="800" b="1"/>
          </a:p>
          <a:p>
            <a:pPr algn="just"/>
            <a:r>
              <a:rPr lang="es-ES" altLang="es-AR" sz="2000" b="1"/>
              <a:t>FIBRAS POR POLIMERIZACIÓN</a:t>
            </a:r>
          </a:p>
          <a:p>
            <a:pPr marL="1143000" lvl="2" indent="-228600"/>
            <a:r>
              <a:rPr lang="es-ES" altLang="es-AR"/>
              <a:t>· Polivinílicas (polietileno, polipropileno)</a:t>
            </a:r>
          </a:p>
          <a:p>
            <a:pPr marL="1143000" lvl="2" indent="-228600"/>
            <a:r>
              <a:rPr lang="es-ES" altLang="es-AR"/>
              <a:t>· Poliuretano</a:t>
            </a:r>
          </a:p>
          <a:p>
            <a:pPr marL="1143000" lvl="2" indent="-228600"/>
            <a:r>
              <a:rPr lang="es-ES" altLang="es-AR"/>
              <a:t>· Acrílicas</a:t>
            </a:r>
          </a:p>
          <a:p>
            <a:pPr marL="1143000" lvl="2" indent="-228600"/>
            <a:endParaRPr lang="es-ES" altLang="es-AR" sz="800"/>
          </a:p>
          <a:p>
            <a:r>
              <a:rPr lang="es-ES" altLang="es-AR" sz="2000" b="1"/>
              <a:t>FIBRAS POR POLIMERIZACIÓN</a:t>
            </a:r>
          </a:p>
          <a:p>
            <a:pPr marL="1143000" lvl="2" indent="-228600"/>
            <a:r>
              <a:rPr lang="es-ES" altLang="es-AR"/>
              <a:t>· Poliacrilicas</a:t>
            </a:r>
          </a:p>
          <a:p>
            <a:pPr algn="just"/>
            <a:endParaRPr lang="es-ES" altLang="es-AR" sz="800"/>
          </a:p>
          <a:p>
            <a:pPr algn="just"/>
            <a:r>
              <a:rPr lang="es-ES" altLang="es-AR"/>
              <a:t>En realidad, los objetos acrílicos no son más que objetos que están hecha con algún tipo de copolímero de poliacrilonitrilo. Algunos ejemplos de ellos pueden ser los presentados a continuación.</a:t>
            </a:r>
          </a:p>
          <a:p>
            <a:pPr algn="just"/>
            <a:endParaRPr lang="es-ES" altLang="en-US" sz="800"/>
          </a:p>
          <a:p>
            <a:pPr algn="just"/>
            <a:r>
              <a:rPr lang="es-ES" altLang="es-AR"/>
              <a:t>El SAN es un simple copolímero al azar de estireno y acrilonitrilo. Pero el ABS es más complicado. Está hecho por medio de la polimerización de estireno y acrilonitrilo en presencia de polibutadieno. </a:t>
            </a:r>
          </a:p>
          <a:p>
            <a:pPr algn="just"/>
            <a:endParaRPr lang="es-ES" altLang="es-AR" sz="800"/>
          </a:p>
          <a:p>
            <a:pPr algn="just"/>
            <a:r>
              <a:rPr lang="es-ES" altLang="es-AR"/>
              <a:t>El polibutadieno tiene enlaces dobles carbono-carbono en su estructura, los que pueden también polimerizar. Así que terminamos con una cadena de polibutadieno, conteniendo cadenas de SAN injertados el él, tal como usted ve abajo.</a:t>
            </a:r>
          </a:p>
        </p:txBody>
      </p:sp>
    </p:spTree>
  </p:cSld>
  <p:clrMapOvr>
    <a:masterClrMapping/>
  </p:clrMapOvr>
  <p:transition>
    <p:dissolv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500042"/>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b="1" u="sng" dirty="0" err="1"/>
              <a:t>Serie</a:t>
            </a:r>
            <a:r>
              <a:rPr lang="en-US" b="1" u="sng" dirty="0"/>
              <a:t> </a:t>
            </a:r>
            <a:r>
              <a:rPr lang="en-US" b="1" u="sng" dirty="0" err="1"/>
              <a:t>homóloga</a:t>
            </a:r>
            <a:r>
              <a:rPr lang="en-US" b="1" u="sng" dirty="0"/>
              <a:t> de los </a:t>
            </a:r>
            <a:r>
              <a:rPr lang="en-US" b="1" u="sng" dirty="0" err="1"/>
              <a:t>alcanos</a:t>
            </a:r>
            <a:r>
              <a:rPr lang="en-US" b="1" u="sng" dirty="0"/>
              <a:t> </a:t>
            </a:r>
            <a:endParaRPr lang="en-US" dirty="0"/>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50</a:t>
            </a:fld>
            <a:endParaRPr lang="en-US"/>
          </a:p>
        </p:txBody>
      </p:sp>
      <p:pic>
        <p:nvPicPr>
          <p:cNvPr id="512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070" y="2564904"/>
            <a:ext cx="9556598"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0" y="476672"/>
            <a:ext cx="9001824" cy="224676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s-AR" sz="2000" dirty="0"/>
              <a:t>Los alcanos </a:t>
            </a:r>
            <a:r>
              <a:rPr lang="es-AR" sz="2000" b="1" dirty="0"/>
              <a:t>son hidrocarburos saturados,</a:t>
            </a:r>
            <a:r>
              <a:rPr lang="es-AR" sz="2000" dirty="0"/>
              <a:t> están formados exclusivamente por carbono e hidrógeno y únicamente hay enlaces sencillos en su estructura. Fórmula general: </a:t>
            </a:r>
            <a:r>
              <a:rPr lang="es-AR" sz="2000" b="1" dirty="0"/>
              <a:t>CnH2n+2 </a:t>
            </a:r>
            <a:r>
              <a:rPr lang="es-AR" sz="2000" dirty="0"/>
              <a:t>donde “n” represente el número de carbonos del alcano. Esta fórmula nos permite calcular la fórmula molecular de un alcano. </a:t>
            </a:r>
            <a:r>
              <a:rPr lang="en-US" sz="2000" dirty="0" err="1"/>
              <a:t>Por</a:t>
            </a:r>
            <a:r>
              <a:rPr lang="en-US" sz="2000" dirty="0"/>
              <a:t> </a:t>
            </a:r>
            <a:r>
              <a:rPr lang="en-US" sz="2000" dirty="0" err="1"/>
              <a:t>ejemplo</a:t>
            </a:r>
            <a:r>
              <a:rPr lang="en-US" sz="2000" dirty="0"/>
              <a:t> </a:t>
            </a:r>
            <a:r>
              <a:rPr lang="en-US" sz="2000" dirty="0" err="1"/>
              <a:t>para</a:t>
            </a:r>
            <a:r>
              <a:rPr lang="en-US" sz="2000" dirty="0"/>
              <a:t> el </a:t>
            </a:r>
            <a:r>
              <a:rPr lang="en-US" sz="2000" dirty="0" err="1"/>
              <a:t>alcano</a:t>
            </a:r>
            <a:r>
              <a:rPr lang="en-US" sz="2000" dirty="0"/>
              <a:t> de 5 </a:t>
            </a:r>
            <a:r>
              <a:rPr lang="en-US" sz="2000" dirty="0" err="1"/>
              <a:t>carbonos</a:t>
            </a:r>
            <a:r>
              <a:rPr lang="en-US" sz="2000" dirty="0"/>
              <a:t>: C5H [(2 x 5) +2] = C5H12</a:t>
            </a:r>
          </a:p>
          <a:p>
            <a:r>
              <a:rPr lang="es-AR" sz="2000" b="1" dirty="0"/>
              <a:t>Serie homóloga</a:t>
            </a:r>
            <a:r>
              <a:rPr lang="es-AR" sz="2000" dirty="0"/>
              <a:t>.- Es una conjunto de compuestos en los cuales cada uno difiere del siguiente en un grupo metileno (-CH2-), excepto en los dos primeros.</a:t>
            </a:r>
            <a:r>
              <a:rPr lang="es-ES" dirty="0"/>
              <a:t> </a:t>
            </a:r>
            <a:endParaRPr lang="en-US" dirty="0"/>
          </a:p>
        </p:txBody>
      </p:sp>
    </p:spTree>
    <p:extLst>
      <p:ext uri="{BB962C8B-B14F-4D97-AF65-F5344CB8AC3E}">
        <p14:creationId xmlns:p14="http://schemas.microsoft.com/office/powerpoint/2010/main" val="642239949"/>
      </p:ext>
    </p:extLst>
  </p:cSld>
  <p:clrMapOvr>
    <a:masterClrMapping/>
  </p:clrMapOvr>
  <p:transition>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500042"/>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s-ES" dirty="0"/>
              <a:t>Propiedades y usos de los alcanos</a:t>
            </a:r>
            <a:endParaRPr lang="en-US" dirty="0"/>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51</a:t>
            </a:fld>
            <a:endParaRPr lang="en-US"/>
          </a:p>
        </p:txBody>
      </p:sp>
      <p:sp>
        <p:nvSpPr>
          <p:cNvPr id="5" name="4 Rectángulo"/>
          <p:cNvSpPr/>
          <p:nvPr/>
        </p:nvSpPr>
        <p:spPr>
          <a:xfrm>
            <a:off x="0" y="548680"/>
            <a:ext cx="9144000" cy="655622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s-ES" sz="2200" dirty="0"/>
              <a:t>El estado físico de los 4 primeros alcanos: metano, etano, propano y butano es gaseoso. Del pentano al </a:t>
            </a:r>
            <a:r>
              <a:rPr lang="es-ES" sz="2200" dirty="0" err="1"/>
              <a:t>hexadecano</a:t>
            </a:r>
            <a:r>
              <a:rPr lang="es-ES" sz="2200" dirty="0"/>
              <a:t> (16 átomos de carbono) son líquidos y a partir de </a:t>
            </a:r>
            <a:r>
              <a:rPr lang="es-ES" sz="2200" dirty="0" err="1"/>
              <a:t>heptadecano</a:t>
            </a:r>
            <a:r>
              <a:rPr lang="es-ES" sz="2200" dirty="0"/>
              <a:t> (17 átomos de carbono) son sólidos.</a:t>
            </a:r>
          </a:p>
          <a:p>
            <a:endParaRPr lang="es-ES" sz="2200" dirty="0"/>
          </a:p>
          <a:p>
            <a:r>
              <a:rPr lang="es-ES" sz="2200" dirty="0"/>
              <a:t>El punto de fusión, de ebullición y la densidad aumentan conforme aumenta el número de átomos de carbono. Son insolubles en agua</a:t>
            </a:r>
          </a:p>
          <a:p>
            <a:endParaRPr lang="es-ES" sz="2200" dirty="0"/>
          </a:p>
          <a:p>
            <a:r>
              <a:rPr lang="es-ES" sz="2200" dirty="0"/>
              <a:t>Pueden emplearse como disolventes para sustancias poco polares como grasas, aceites y ceras.</a:t>
            </a:r>
          </a:p>
          <a:p>
            <a:endParaRPr lang="es-ES" sz="2200" dirty="0"/>
          </a:p>
          <a:p>
            <a:r>
              <a:rPr lang="es-ES" sz="2200" dirty="0"/>
              <a:t>El gas de uso doméstico es una mezcla de alcanos, principalmente propano.</a:t>
            </a:r>
          </a:p>
          <a:p>
            <a:endParaRPr lang="es-ES" sz="2200" dirty="0"/>
          </a:p>
          <a:p>
            <a:r>
              <a:rPr lang="es-ES" sz="2200" dirty="0"/>
              <a:t>El gas de los encendedores es butano.</a:t>
            </a:r>
          </a:p>
          <a:p>
            <a:endParaRPr lang="es-ES" sz="2200" dirty="0"/>
          </a:p>
          <a:p>
            <a:r>
              <a:rPr lang="es-ES" sz="2200" dirty="0"/>
              <a:t>El principal uso de los alcanos es como combustibles debido a la gran cantidad de calor que se libera en esta reacción. Ejemplo:</a:t>
            </a:r>
          </a:p>
          <a:p>
            <a:endParaRPr lang="es-ES" dirty="0"/>
          </a:p>
          <a:p>
            <a:r>
              <a:rPr lang="es-ES" dirty="0"/>
              <a:t> </a:t>
            </a:r>
          </a:p>
          <a:p>
            <a:endParaRPr lang="es-E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08" y="6021288"/>
            <a:ext cx="8894320" cy="939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9050973"/>
      </p:ext>
    </p:extLst>
  </p:cSld>
  <p:clrMapOvr>
    <a:masterClrMapping/>
  </p:clrMapOvr>
  <p:transition>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07504" y="-9048"/>
            <a:ext cx="9036496" cy="1470025"/>
          </a:xfrm>
        </p:spPr>
        <p:txBody>
          <a:bodyPr>
            <a:normAutofit fontScale="90000"/>
          </a:bodyPr>
          <a:lstStyle/>
          <a:p>
            <a:pPr eaLnBrk="1" fontAlgn="auto" hangingPunct="1">
              <a:spcAft>
                <a:spcPts val="0"/>
              </a:spcAft>
              <a:buClr>
                <a:schemeClr val="accent6">
                  <a:lumMod val="75000"/>
                </a:schemeClr>
              </a:buClr>
              <a:defRPr/>
            </a:pPr>
            <a:r>
              <a:rPr lang="es-ES" sz="11100" i="1" dirty="0">
                <a:solidFill>
                  <a:schemeClr val="tx2">
                    <a:lumMod val="60000"/>
                    <a:lumOff val="40000"/>
                  </a:schemeClr>
                </a:solidFill>
              </a:rPr>
              <a:t>Destilación</a:t>
            </a:r>
            <a:r>
              <a:rPr lang="es-ES" sz="7000" dirty="0"/>
              <a:t> </a:t>
            </a:r>
          </a:p>
        </p:txBody>
      </p:sp>
    </p:spTree>
  </p:cSld>
  <p:clrMapOvr>
    <a:masterClrMapping/>
  </p:clrMapOvr>
  <p:transition>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0" y="1340768"/>
            <a:ext cx="6512511" cy="1143000"/>
          </a:xfrm>
        </p:spPr>
        <p:txBody>
          <a:bodyPr>
            <a:normAutofit fontScale="90000"/>
          </a:bodyPr>
          <a:lstStyle/>
          <a:p>
            <a:pPr marL="320040" indent="-320040" eaLnBrk="1" fontAlgn="auto" hangingPunct="1">
              <a:spcAft>
                <a:spcPts val="0"/>
              </a:spcAft>
              <a:buClr>
                <a:schemeClr val="accent6">
                  <a:lumMod val="75000"/>
                </a:schemeClr>
              </a:buClr>
              <a:defRPr/>
            </a:pPr>
            <a:r>
              <a:rPr lang="es-CR" dirty="0"/>
              <a:t>Objetivo General</a:t>
            </a:r>
            <a:br>
              <a:rPr lang="es-ES" dirty="0"/>
            </a:br>
            <a:endParaRPr lang="es-ES" dirty="0"/>
          </a:p>
        </p:txBody>
      </p:sp>
      <p:sp>
        <p:nvSpPr>
          <p:cNvPr id="14338" name="2 Marcador de contenido"/>
          <p:cNvSpPr>
            <a:spLocks noGrp="1"/>
          </p:cNvSpPr>
          <p:nvPr>
            <p:ph sz="quarter" idx="4294967295"/>
          </p:nvPr>
        </p:nvSpPr>
        <p:spPr>
          <a:xfrm>
            <a:off x="250825" y="3141663"/>
            <a:ext cx="8569325" cy="3473450"/>
          </a:xfrm>
          <a:prstGeom prst="rect">
            <a:avLst/>
          </a:prstGeom>
        </p:spPr>
        <p:txBody>
          <a:bodyPr/>
          <a:lstStyle/>
          <a:p>
            <a:pPr eaLnBrk="1" hangingPunct="1"/>
            <a:r>
              <a:rPr lang="es-CR" sz="3000"/>
              <a:t>Conocer los principios de la operación unitaria de destilación y los diferentes tipos de destilación que se aplica en la industria</a:t>
            </a:r>
            <a:endParaRPr lang="es-ES" sz="3000"/>
          </a:p>
          <a:p>
            <a:pPr eaLnBrk="1" hangingPunct="1"/>
            <a:endParaRPr lang="es-ES"/>
          </a:p>
        </p:txBody>
      </p:sp>
    </p:spTree>
  </p:cSld>
  <p:clrMapOvr>
    <a:masterClrMapping/>
  </p:clrMapOvr>
  <p:transition>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052736"/>
            <a:ext cx="8229600" cy="1143000"/>
          </a:xfrm>
        </p:spPr>
        <p:txBody>
          <a:bodyPr>
            <a:normAutofit/>
          </a:bodyPr>
          <a:lstStyle/>
          <a:p>
            <a:pPr marL="320040" indent="-320040" eaLnBrk="1" fontAlgn="auto" hangingPunct="1">
              <a:spcAft>
                <a:spcPts val="0"/>
              </a:spcAft>
              <a:buClr>
                <a:schemeClr val="accent6">
                  <a:lumMod val="75000"/>
                </a:schemeClr>
              </a:buClr>
              <a:defRPr/>
            </a:pPr>
            <a:r>
              <a:rPr lang="es-ES" dirty="0"/>
              <a:t>¿En que consiste la Destilación?</a:t>
            </a:r>
          </a:p>
        </p:txBody>
      </p:sp>
      <p:sp>
        <p:nvSpPr>
          <p:cNvPr id="15362" name="2 Marcador de contenido"/>
          <p:cNvSpPr>
            <a:spLocks noGrp="1"/>
          </p:cNvSpPr>
          <p:nvPr>
            <p:ph sz="quarter" idx="4294967295"/>
          </p:nvPr>
        </p:nvSpPr>
        <p:spPr>
          <a:xfrm>
            <a:off x="457200" y="2708275"/>
            <a:ext cx="8229600" cy="3417888"/>
          </a:xfrm>
          <a:prstGeom prst="rect">
            <a:avLst/>
          </a:prstGeom>
        </p:spPr>
        <p:txBody>
          <a:bodyPr/>
          <a:lstStyle/>
          <a:p>
            <a:pPr eaLnBrk="1" hangingPunct="1"/>
            <a:r>
              <a:rPr lang="es-CR"/>
              <a:t>Proceso que consiste en calentar un líquido hasta que sus componentes más volátiles pasan a la fase de vapor y, a continuación, enfriar el vapor para recuperar dichos componentes en forma líquida por medio de la condensación.</a:t>
            </a:r>
            <a:endParaRPr lang="es-ES"/>
          </a:p>
        </p:txBody>
      </p:sp>
    </p:spTree>
  </p:cSld>
  <p:clrMapOvr>
    <a:masterClrMapping/>
  </p:clrMapOvr>
  <p:transition>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214290"/>
            <a:ext cx="8229600" cy="1143000"/>
          </a:xfrm>
        </p:spPr>
        <p:txBody>
          <a:bodyPr>
            <a:normAutofit/>
          </a:bodyPr>
          <a:lstStyle/>
          <a:p>
            <a:pPr marL="320040" indent="-320040" eaLnBrk="1" fontAlgn="auto" hangingPunct="1">
              <a:spcAft>
                <a:spcPts val="0"/>
              </a:spcAft>
              <a:buClr>
                <a:schemeClr val="accent6">
                  <a:lumMod val="75000"/>
                </a:schemeClr>
              </a:buClr>
              <a:defRPr/>
            </a:pPr>
            <a:r>
              <a:rPr lang="es-CR" dirty="0"/>
              <a:t>Objetivo principal de la destilación </a:t>
            </a:r>
            <a:endParaRPr lang="es-ES" dirty="0"/>
          </a:p>
        </p:txBody>
      </p:sp>
      <p:sp>
        <p:nvSpPr>
          <p:cNvPr id="16386" name="2 Marcador de contenido"/>
          <p:cNvSpPr>
            <a:spLocks noGrp="1"/>
          </p:cNvSpPr>
          <p:nvPr>
            <p:ph sz="quarter" idx="4294967295"/>
          </p:nvPr>
        </p:nvSpPr>
        <p:spPr>
          <a:xfrm>
            <a:off x="500034" y="1785926"/>
            <a:ext cx="8229600" cy="3128963"/>
          </a:xfrm>
          <a:prstGeom prst="rect">
            <a:avLst/>
          </a:prstGeom>
        </p:spPr>
        <p:txBody>
          <a:bodyPr>
            <a:normAutofit fontScale="92500" lnSpcReduction="20000"/>
          </a:bodyPr>
          <a:lstStyle/>
          <a:p>
            <a:pPr eaLnBrk="1" hangingPunct="1"/>
            <a:r>
              <a:rPr lang="es-CR"/>
              <a:t>Separar una mezcla de varios componentes aprovechando sus distintas volatilidades, o bien separar los materiales volátiles de los no volátiles. </a:t>
            </a:r>
          </a:p>
          <a:p>
            <a:pPr eaLnBrk="1" hangingPunct="1"/>
            <a:endParaRPr lang="es-CR"/>
          </a:p>
          <a:p>
            <a:pPr eaLnBrk="1" hangingPunct="1"/>
            <a:r>
              <a:rPr lang="es-CR" b="1" i="1"/>
              <a:t>Finalidad Principal:</a:t>
            </a:r>
          </a:p>
          <a:p>
            <a:pPr eaLnBrk="1" hangingPunct="1"/>
            <a:r>
              <a:rPr lang="es-CR"/>
              <a:t>Obtener el componente más volátil en forma pura.</a:t>
            </a:r>
            <a:endParaRPr lang="es-ES"/>
          </a:p>
        </p:txBody>
      </p:sp>
    </p:spTree>
  </p:cSld>
  <p:clrMapOvr>
    <a:masterClrMapping/>
  </p:clrMapOvr>
  <p:transition>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96752" y="1340768"/>
            <a:ext cx="6512511" cy="1143000"/>
          </a:xfrm>
        </p:spPr>
        <p:txBody>
          <a:bodyPr>
            <a:normAutofit fontScale="90000"/>
          </a:bodyPr>
          <a:lstStyle/>
          <a:p>
            <a:pPr marL="320040" indent="-320040" eaLnBrk="1" fontAlgn="auto" hangingPunct="1">
              <a:spcAft>
                <a:spcPts val="0"/>
              </a:spcAft>
              <a:buClr>
                <a:schemeClr val="accent6">
                  <a:lumMod val="75000"/>
                </a:schemeClr>
              </a:buClr>
              <a:defRPr/>
            </a:pPr>
            <a:r>
              <a:rPr lang="es-ES" dirty="0"/>
              <a:t>Ejemplo:</a:t>
            </a:r>
            <a:br>
              <a:rPr lang="es-ES" dirty="0"/>
            </a:br>
            <a:endParaRPr lang="es-ES" dirty="0"/>
          </a:p>
        </p:txBody>
      </p:sp>
      <p:sp>
        <p:nvSpPr>
          <p:cNvPr id="17410" name="2 Marcador de contenido"/>
          <p:cNvSpPr>
            <a:spLocks noGrp="1"/>
          </p:cNvSpPr>
          <p:nvPr>
            <p:ph sz="quarter" idx="4294967295"/>
          </p:nvPr>
        </p:nvSpPr>
        <p:spPr>
          <a:xfrm>
            <a:off x="611188" y="2852738"/>
            <a:ext cx="7921625" cy="3475037"/>
          </a:xfrm>
          <a:prstGeom prst="rect">
            <a:avLst/>
          </a:prstGeom>
        </p:spPr>
        <p:txBody>
          <a:bodyPr/>
          <a:lstStyle/>
          <a:p>
            <a:pPr lvl="1" eaLnBrk="1" hangingPunct="1"/>
            <a:r>
              <a:rPr lang="es-CR" sz="3000"/>
              <a:t>La eliminación del agua de la glicerina evaporando el agua, se llama evaporación, pero la eliminación del agua del alcohol evaporando el alcohol se llama destilación, aunque se usan mecanismos similares en ambos casos.</a:t>
            </a:r>
            <a:endParaRPr lang="es-ES" sz="3000"/>
          </a:p>
        </p:txBody>
      </p:sp>
    </p:spTree>
  </p:cSld>
  <p:clrMapOvr>
    <a:masterClrMapping/>
  </p:clrMapOvr>
  <p:transition>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1196752"/>
            <a:ext cx="6512511" cy="1143000"/>
          </a:xfrm>
        </p:spPr>
        <p:txBody>
          <a:bodyPr/>
          <a:lstStyle/>
          <a:p>
            <a:pPr marL="320040" indent="-320040" eaLnBrk="1" fontAlgn="auto" hangingPunct="1">
              <a:spcAft>
                <a:spcPts val="0"/>
              </a:spcAft>
              <a:buClr>
                <a:schemeClr val="accent6">
                  <a:lumMod val="75000"/>
                </a:schemeClr>
              </a:buClr>
              <a:defRPr/>
            </a:pPr>
            <a:r>
              <a:rPr lang="es-CR" dirty="0">
                <a:effectLst/>
              </a:rPr>
              <a:t>Equilibrio líquido-vapor.</a:t>
            </a:r>
            <a:endParaRPr lang="es-ES" dirty="0"/>
          </a:p>
        </p:txBody>
      </p:sp>
      <p:sp>
        <p:nvSpPr>
          <p:cNvPr id="18434" name="2 Marcador de contenido"/>
          <p:cNvSpPr>
            <a:spLocks noGrp="1"/>
          </p:cNvSpPr>
          <p:nvPr>
            <p:ph sz="quarter" idx="4294967295"/>
          </p:nvPr>
        </p:nvSpPr>
        <p:spPr>
          <a:xfrm>
            <a:off x="0" y="2781300"/>
            <a:ext cx="9144000" cy="3475038"/>
          </a:xfrm>
          <a:prstGeom prst="rect">
            <a:avLst/>
          </a:prstGeom>
        </p:spPr>
        <p:txBody>
          <a:bodyPr/>
          <a:lstStyle/>
          <a:p>
            <a:pPr eaLnBrk="1" hangingPunct="1"/>
            <a:r>
              <a:rPr lang="es-ES" sz="3000"/>
              <a:t>El equilibrio entre el vapor y el líquido de un compuesto está representado por la relación de moles de vapor y líquido a una temperatura determinada, también puede estudiarse este equilibrio a partir de sus presiones de vapor.</a:t>
            </a:r>
          </a:p>
        </p:txBody>
      </p:sp>
    </p:spTree>
  </p:cSld>
  <p:clrMapOvr>
    <a:masterClrMapping/>
  </p:clrMapOvr>
  <p:transition>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548680"/>
            <a:ext cx="8207073" cy="1143000"/>
          </a:xfrm>
        </p:spPr>
        <p:txBody>
          <a:bodyPr>
            <a:normAutofit fontScale="90000"/>
          </a:bodyPr>
          <a:lstStyle/>
          <a:p>
            <a:pPr marL="320040" indent="-320040" eaLnBrk="1" fontAlgn="auto" hangingPunct="1">
              <a:spcAft>
                <a:spcPts val="0"/>
              </a:spcAft>
              <a:buClr>
                <a:schemeClr val="accent6">
                  <a:lumMod val="75000"/>
                </a:schemeClr>
              </a:buClr>
              <a:defRPr/>
            </a:pPr>
            <a:r>
              <a:rPr lang="es-CR" dirty="0">
                <a:effectLst/>
              </a:rPr>
              <a:t>Método de separación Destilación.</a:t>
            </a:r>
            <a:br>
              <a:rPr lang="es-ES" dirty="0">
                <a:effectLst/>
              </a:rPr>
            </a:br>
            <a:endParaRPr lang="es-ES" dirty="0"/>
          </a:p>
        </p:txBody>
      </p:sp>
      <p:sp>
        <p:nvSpPr>
          <p:cNvPr id="3" name="2 Marcador de contenido"/>
          <p:cNvSpPr>
            <a:spLocks noGrp="1"/>
          </p:cNvSpPr>
          <p:nvPr>
            <p:ph sz="quarter" idx="4294967295"/>
          </p:nvPr>
        </p:nvSpPr>
        <p:spPr>
          <a:xfrm>
            <a:off x="0" y="1643050"/>
            <a:ext cx="9036050" cy="4032250"/>
          </a:xfrm>
          <a:prstGeom prst="rect">
            <a:avLst/>
          </a:prstGeom>
        </p:spPr>
        <p:txBody>
          <a:bodyPr rtlCol="0">
            <a:normAutofit/>
          </a:bodyPr>
          <a:lstStyle/>
          <a:p>
            <a:pPr indent="-182880" eaLnBrk="1" fontAlgn="auto" hangingPunct="1">
              <a:buClr>
                <a:schemeClr val="accent6">
                  <a:lumMod val="75000"/>
                </a:schemeClr>
              </a:buClr>
              <a:defRPr/>
            </a:pPr>
            <a:r>
              <a:rPr lang="es-CR" sz="3000" dirty="0">
                <a:solidFill>
                  <a:schemeClr val="tx1">
                    <a:lumMod val="75000"/>
                    <a:lumOff val="25000"/>
                  </a:schemeClr>
                </a:solidFill>
              </a:rPr>
              <a:t>Este proceso de </a:t>
            </a:r>
            <a:r>
              <a:rPr lang="es-CR" sz="3000" b="1" dirty="0">
                <a:solidFill>
                  <a:schemeClr val="tx1">
                    <a:lumMod val="75000"/>
                    <a:lumOff val="25000"/>
                  </a:schemeClr>
                </a:solidFill>
              </a:rPr>
              <a:t>separación de mezclas</a:t>
            </a:r>
            <a:r>
              <a:rPr lang="es-CR" sz="3000" dirty="0">
                <a:solidFill>
                  <a:schemeClr val="tx1">
                    <a:lumMod val="75000"/>
                    <a:lumOff val="25000"/>
                  </a:schemeClr>
                </a:solidFill>
              </a:rPr>
              <a:t>, consiste en ir calentando un determinado líquido hasta que los componentes que son más volátiles pasan a la siguiente</a:t>
            </a:r>
            <a:r>
              <a:rPr lang="es-CR" sz="3000" b="1" dirty="0">
                <a:solidFill>
                  <a:schemeClr val="tx1">
                    <a:lumMod val="75000"/>
                    <a:lumOff val="25000"/>
                  </a:schemeClr>
                </a:solidFill>
              </a:rPr>
              <a:t> fase</a:t>
            </a:r>
            <a:r>
              <a:rPr lang="es-CR" sz="3000" dirty="0">
                <a:solidFill>
                  <a:schemeClr val="tx1">
                    <a:lumMod val="75000"/>
                    <a:lumOff val="25000"/>
                  </a:schemeClr>
                </a:solidFill>
              </a:rPr>
              <a:t>, “</a:t>
            </a:r>
            <a:r>
              <a:rPr lang="es-CR" sz="3000" b="1" dirty="0">
                <a:solidFill>
                  <a:schemeClr val="tx1">
                    <a:lumMod val="75000"/>
                    <a:lumOff val="25000"/>
                  </a:schemeClr>
                </a:solidFill>
              </a:rPr>
              <a:t>fase estado de agregación</a:t>
            </a:r>
            <a:r>
              <a:rPr lang="es-CR" sz="3000" dirty="0">
                <a:solidFill>
                  <a:schemeClr val="tx1">
                    <a:lumMod val="75000"/>
                    <a:lumOff val="25000"/>
                  </a:schemeClr>
                </a:solidFill>
              </a:rPr>
              <a:t>“, esto significa que pasaremos de una </a:t>
            </a:r>
            <a:r>
              <a:rPr lang="es-CR" sz="3000" b="1" dirty="0">
                <a:solidFill>
                  <a:schemeClr val="tx1">
                    <a:lumMod val="75000"/>
                    <a:lumOff val="25000"/>
                  </a:schemeClr>
                </a:solidFill>
              </a:rPr>
              <a:t>fase liquida</a:t>
            </a:r>
            <a:r>
              <a:rPr lang="es-CR" sz="3000" dirty="0">
                <a:solidFill>
                  <a:schemeClr val="tx1">
                    <a:lumMod val="75000"/>
                    <a:lumOff val="25000"/>
                  </a:schemeClr>
                </a:solidFill>
              </a:rPr>
              <a:t> a la fase de vapor, cuando dicho vapor empieza a enfriarse, este nuevamente se convierte en líquido, esto se da por medio de la condensación.</a:t>
            </a:r>
            <a:endParaRPr lang="es-ES" sz="3000" dirty="0">
              <a:solidFill>
                <a:schemeClr val="tx1">
                  <a:lumMod val="75000"/>
                  <a:lumOff val="25000"/>
                </a:schemeClr>
              </a:solidFill>
            </a:endParaRPr>
          </a:p>
          <a:p>
            <a:pPr indent="-182880" eaLnBrk="1" fontAlgn="auto" hangingPunct="1">
              <a:buClr>
                <a:schemeClr val="accent6">
                  <a:lumMod val="75000"/>
                </a:schemeClr>
              </a:buClr>
              <a:defRPr/>
            </a:pPr>
            <a:endParaRPr lang="es-ES" dirty="0">
              <a:solidFill>
                <a:schemeClr val="tx1">
                  <a:lumMod val="75000"/>
                  <a:lumOff val="25000"/>
                </a:schemeClr>
              </a:solidFill>
            </a:endParaRPr>
          </a:p>
        </p:txBody>
      </p:sp>
    </p:spTree>
  </p:cSld>
  <p:clrMapOvr>
    <a:masterClrMapping/>
  </p:clrMapOvr>
  <p:transition>
    <p:dissolv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2 Marcador de contenido"/>
          <p:cNvSpPr>
            <a:spLocks noGrp="1"/>
          </p:cNvSpPr>
          <p:nvPr>
            <p:ph sz="quarter" idx="4294967295"/>
          </p:nvPr>
        </p:nvSpPr>
        <p:spPr>
          <a:xfrm>
            <a:off x="323850" y="836613"/>
            <a:ext cx="8569325" cy="5329237"/>
          </a:xfrm>
          <a:prstGeom prst="rect">
            <a:avLst/>
          </a:prstGeom>
        </p:spPr>
        <p:txBody>
          <a:bodyPr/>
          <a:lstStyle/>
          <a:p>
            <a:pPr eaLnBrk="1" hangingPunct="1"/>
            <a:r>
              <a:rPr lang="es-CR" sz="3000"/>
              <a:t>El principal objetivo de este método “destilación” es el de separar las mezclas de diferentes componentes ya que es la manera de sus diferentes formas volátiles, las irán separando de manera individual y no grupal</a:t>
            </a:r>
            <a:r>
              <a:rPr lang="es-CR" sz="3200"/>
              <a:t>es, también se da para que puedan separarse los distintos materiales volátiles, de los no volátiles, de esa manera es que queda muy claro, quien es quien. </a:t>
            </a:r>
          </a:p>
          <a:p>
            <a:pPr eaLnBrk="1" hangingPunct="1"/>
            <a:r>
              <a:rPr lang="es-CR" sz="3200"/>
              <a:t>De forma pura.</a:t>
            </a:r>
            <a:endParaRPr lang="es-ES" sz="3000"/>
          </a:p>
        </p:txBody>
      </p:sp>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a:noFill/>
          <a:ln>
            <a:miter lim="800000"/>
            <a:headEnd/>
            <a:tailEnd/>
          </a:ln>
        </p:spPr>
        <p:txBody>
          <a:bodyPr/>
          <a:lstStyle/>
          <a:p>
            <a:fld id="{4121AB1D-6A9B-4397-8EC3-674EAC81D22A}" type="slidenum">
              <a:rPr lang="es-ES" altLang="es-AR" smtClean="0"/>
              <a:pPr/>
              <a:t>6</a:t>
            </a:fld>
            <a:endParaRPr lang="es-ES" altLang="es-AR"/>
          </a:p>
        </p:txBody>
      </p:sp>
      <p:sp>
        <p:nvSpPr>
          <p:cNvPr id="6147" name="2 Rectángulo"/>
          <p:cNvSpPr>
            <a:spLocks noChangeArrowheads="1"/>
          </p:cNvSpPr>
          <p:nvPr/>
        </p:nvSpPr>
        <p:spPr bwMode="auto">
          <a:xfrm>
            <a:off x="-15875" y="41275"/>
            <a:ext cx="5811838" cy="6708775"/>
          </a:xfrm>
          <a:prstGeom prst="rect">
            <a:avLst/>
          </a:prstGeom>
          <a:noFill/>
          <a:ln w="9525">
            <a:noFill/>
            <a:miter lim="800000"/>
            <a:headEnd/>
            <a:tailEnd/>
          </a:ln>
        </p:spPr>
        <p:txBody>
          <a:bodyPr>
            <a:spAutoFit/>
          </a:bodyPr>
          <a:lstStyle/>
          <a:p>
            <a:r>
              <a:rPr lang="es-ES" altLang="es-AR" b="1"/>
              <a:t>CÓMO SE CONSTRUYEN LAS MOLÉCULAS?</a:t>
            </a:r>
          </a:p>
          <a:p>
            <a:endParaRPr lang="es-ES" altLang="es-AR" sz="800"/>
          </a:p>
          <a:p>
            <a:pPr algn="just"/>
            <a:r>
              <a:rPr lang="es-ES" altLang="es-AR"/>
              <a:t>La parte más importante de la química orgánica es la síntesis de moléculas. Los compuestos que contienen carbono se denominaron originalmente orgánicos porque se creía que existían únicamente en los seres vivos. </a:t>
            </a:r>
          </a:p>
          <a:p>
            <a:pPr algn="just"/>
            <a:endParaRPr lang="es-ES" altLang="es-AR" sz="800"/>
          </a:p>
          <a:p>
            <a:pPr algn="just"/>
            <a:r>
              <a:rPr lang="es-ES" altLang="es-AR"/>
              <a:t>Sin embargo, pronto se vio que podían prepararse compuestos orgánicos en el laboratorio a partir de sustancias que contuvieran carbono procedentes de compuestos inorgánicos. </a:t>
            </a:r>
          </a:p>
          <a:p>
            <a:pPr algn="just"/>
            <a:endParaRPr lang="es-ES" altLang="es-AR"/>
          </a:p>
          <a:p>
            <a:pPr algn="just"/>
            <a:r>
              <a:rPr lang="es-ES" altLang="es-AR"/>
              <a:t>En el año 1828, Friedrech Wöhler consiguió convertir cianato de plomo en urea por tratamiento con amoniaco acuoso. Así, una sal inorgánica se convirtió en un producto perteneciente a los seres vivos (orgánico). A día de hoy se han sintetizado más de diez millones de compuestos orgánicos.</a:t>
            </a:r>
          </a:p>
          <a:p>
            <a:pPr algn="just"/>
            <a:endParaRPr lang="es-ES" altLang="es-AR"/>
          </a:p>
          <a:p>
            <a:pPr algn="just"/>
            <a:r>
              <a:rPr lang="es-ES" altLang="es-AR"/>
              <a:t>ALCANOS:</a:t>
            </a:r>
          </a:p>
          <a:p>
            <a:pPr algn="just"/>
            <a:r>
              <a:rPr lang="es-AR" altLang="es-AR"/>
              <a:t>Los alcanos son hidrocarburos (formados por carbono e hidrógeno) que solo contienen enlaces simples carbono-carbono. Se clasifican en lineales, ramificados, cíclicos y policíclicos.</a:t>
            </a:r>
            <a:endParaRPr lang="es-ES" altLang="es-AR"/>
          </a:p>
        </p:txBody>
      </p:sp>
      <p:pic>
        <p:nvPicPr>
          <p:cNvPr id="6148" name="Picture 2"/>
          <p:cNvPicPr>
            <a:picLocks noChangeAspect="1" noChangeArrowheads="1"/>
          </p:cNvPicPr>
          <p:nvPr/>
        </p:nvPicPr>
        <p:blipFill>
          <a:blip r:embed="rId2"/>
          <a:srcRect/>
          <a:stretch>
            <a:fillRect/>
          </a:stretch>
        </p:blipFill>
        <p:spPr bwMode="auto">
          <a:xfrm>
            <a:off x="5829300" y="41275"/>
            <a:ext cx="3348038" cy="4895850"/>
          </a:xfrm>
          <a:prstGeom prst="rect">
            <a:avLst/>
          </a:prstGeom>
          <a:noFill/>
          <a:ln w="9525">
            <a:noFill/>
            <a:miter lim="800000"/>
            <a:headEnd/>
            <a:tailEnd/>
          </a:ln>
        </p:spPr>
      </p:pic>
    </p:spTree>
  </p:cSld>
  <p:clrMapOvr>
    <a:masterClrMapping/>
  </p:clrMapOvr>
  <p:transition>
    <p:dissolv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260648"/>
            <a:ext cx="6512511" cy="1143000"/>
          </a:xfrm>
        </p:spPr>
        <p:txBody>
          <a:bodyPr>
            <a:normAutofit fontScale="90000"/>
          </a:bodyPr>
          <a:lstStyle/>
          <a:p>
            <a:pPr marL="320040" indent="-320040" eaLnBrk="1" fontAlgn="auto" hangingPunct="1">
              <a:spcAft>
                <a:spcPts val="0"/>
              </a:spcAft>
              <a:buClr>
                <a:schemeClr val="accent6">
                  <a:lumMod val="75000"/>
                </a:schemeClr>
              </a:buClr>
              <a:defRPr/>
            </a:pPr>
            <a:r>
              <a:rPr lang="es-CR" dirty="0">
                <a:effectLst/>
              </a:rPr>
              <a:t>Tipos de corrientes y las propiedades</a:t>
            </a:r>
            <a:endParaRPr lang="es-ES" dirty="0"/>
          </a:p>
        </p:txBody>
      </p:sp>
      <p:sp>
        <p:nvSpPr>
          <p:cNvPr id="21506" name="2 Marcador de contenido"/>
          <p:cNvSpPr>
            <a:spLocks noGrp="1"/>
          </p:cNvSpPr>
          <p:nvPr>
            <p:ph sz="quarter" idx="4294967295"/>
          </p:nvPr>
        </p:nvSpPr>
        <p:spPr>
          <a:xfrm>
            <a:off x="0" y="2133600"/>
            <a:ext cx="9251950" cy="4608513"/>
          </a:xfrm>
          <a:prstGeom prst="rect">
            <a:avLst/>
          </a:prstGeom>
        </p:spPr>
        <p:txBody>
          <a:bodyPr/>
          <a:lstStyle/>
          <a:p>
            <a:pPr lvl="1" eaLnBrk="1" hangingPunct="1"/>
            <a:r>
              <a:rPr lang="es-CR" sz="3000"/>
              <a:t>La particularidad del agua y el alcohol, se debe usar la</a:t>
            </a:r>
            <a:r>
              <a:rPr lang="es-CR" sz="3000" b="1"/>
              <a:t> destilación </a:t>
            </a:r>
            <a:r>
              <a:rPr lang="es-CR" sz="3000"/>
              <a:t>para lograr separarlos y que queden como </a:t>
            </a:r>
            <a:r>
              <a:rPr lang="es-CR" sz="3000" b="1"/>
              <a:t>gases</a:t>
            </a:r>
            <a:r>
              <a:rPr lang="es-CR" sz="3000"/>
              <a:t>, estos al condensarse vuelven a quedar en estado líquido, pero de manera separada, esto se da ya han sido condensados y al  bajar su temperatura se da la separación por separado.</a:t>
            </a:r>
            <a:endParaRPr lang="es-ES" sz="3000"/>
          </a:p>
          <a:p>
            <a:pPr eaLnBrk="1" hangingPunct="1"/>
            <a:endParaRPr lang="es-ES"/>
          </a:p>
        </p:txBody>
      </p:sp>
    </p:spTree>
  </p:cSld>
  <p:clrMapOvr>
    <a:masterClrMapping/>
  </p:clrMapOvr>
  <p:transition>
    <p:dissolv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692696"/>
            <a:ext cx="8568952" cy="1143000"/>
          </a:xfrm>
        </p:spPr>
        <p:txBody>
          <a:bodyPr>
            <a:normAutofit fontScale="90000"/>
          </a:bodyPr>
          <a:lstStyle/>
          <a:p>
            <a:pPr marL="320040" indent="-320040" eaLnBrk="1" fontAlgn="auto" hangingPunct="1">
              <a:spcAft>
                <a:spcPts val="0"/>
              </a:spcAft>
              <a:buClr>
                <a:schemeClr val="accent6">
                  <a:lumMod val="75000"/>
                </a:schemeClr>
              </a:buClr>
              <a:defRPr/>
            </a:pPr>
            <a:r>
              <a:rPr lang="es-CR" dirty="0">
                <a:effectLst/>
              </a:rPr>
              <a:t>¿Para que se usa este método de separación?</a:t>
            </a:r>
            <a:endParaRPr lang="es-ES" dirty="0"/>
          </a:p>
        </p:txBody>
      </p:sp>
      <p:sp>
        <p:nvSpPr>
          <p:cNvPr id="22530" name="2 Marcador de contenido"/>
          <p:cNvSpPr>
            <a:spLocks noGrp="1"/>
          </p:cNvSpPr>
          <p:nvPr>
            <p:ph sz="quarter" idx="4294967295"/>
          </p:nvPr>
        </p:nvSpPr>
        <p:spPr>
          <a:xfrm>
            <a:off x="323850" y="3284538"/>
            <a:ext cx="8820150" cy="3330575"/>
          </a:xfrm>
          <a:prstGeom prst="rect">
            <a:avLst/>
          </a:prstGeom>
        </p:spPr>
        <p:txBody>
          <a:bodyPr/>
          <a:lstStyle/>
          <a:p>
            <a:pPr eaLnBrk="1" hangingPunct="1"/>
            <a:r>
              <a:rPr lang="es-CR" sz="3000"/>
              <a:t>Para separar a un líquido de todas las diversas impurezas que pueda tener y de esta manera se logra una </a:t>
            </a:r>
            <a:r>
              <a:rPr lang="es-CR" sz="3000" b="1"/>
              <a:t>purificación</a:t>
            </a:r>
            <a:r>
              <a:rPr lang="es-CR" sz="3000"/>
              <a:t> del mismo líquido.</a:t>
            </a:r>
            <a:endParaRPr lang="es-ES" sz="3000"/>
          </a:p>
        </p:txBody>
      </p:sp>
    </p:spTree>
  </p:cSld>
  <p:clrMapOvr>
    <a:masterClrMapping/>
  </p:clrMapOvr>
  <p:transition>
    <p:dissolv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2521" y="260648"/>
            <a:ext cx="8891479" cy="453708"/>
          </a:xfrm>
        </p:spPr>
        <p:txBody>
          <a:bodyPr>
            <a:noAutofit/>
          </a:bodyPr>
          <a:lstStyle/>
          <a:p>
            <a:pPr marL="320040" indent="-320040" eaLnBrk="1" fontAlgn="auto" hangingPunct="1">
              <a:spcAft>
                <a:spcPts val="0"/>
              </a:spcAft>
              <a:buClr>
                <a:schemeClr val="accent6">
                  <a:lumMod val="75000"/>
                </a:schemeClr>
              </a:buClr>
              <a:defRPr/>
            </a:pPr>
            <a:r>
              <a:rPr lang="es-CR" sz="2800" dirty="0"/>
              <a:t>Volatilidad relativa: </a:t>
            </a:r>
            <a:br>
              <a:rPr lang="es-ES" sz="2800" dirty="0"/>
            </a:br>
            <a:endParaRPr lang="es-ES" sz="2800" dirty="0"/>
          </a:p>
        </p:txBody>
      </p:sp>
      <p:sp>
        <p:nvSpPr>
          <p:cNvPr id="23554" name="2 Marcador de contenido"/>
          <p:cNvSpPr>
            <a:spLocks noGrp="1"/>
          </p:cNvSpPr>
          <p:nvPr>
            <p:ph sz="quarter" idx="4294967295"/>
          </p:nvPr>
        </p:nvSpPr>
        <p:spPr>
          <a:xfrm>
            <a:off x="0" y="500042"/>
            <a:ext cx="4143372" cy="5113337"/>
          </a:xfrm>
          <a:prstGeom prst="rect">
            <a:avLst/>
          </a:prstGeom>
        </p:spPr>
        <p:txBody>
          <a:bodyPr>
            <a:normAutofit fontScale="85000" lnSpcReduction="10000"/>
          </a:bodyPr>
          <a:lstStyle/>
          <a:p>
            <a:pPr eaLnBrk="1" hangingPunct="1"/>
            <a:endParaRPr lang="es-CR" dirty="0"/>
          </a:p>
          <a:p>
            <a:pPr eaLnBrk="1" hangingPunct="1"/>
            <a:r>
              <a:rPr lang="es-CR" dirty="0"/>
              <a:t>Medida del grado de separación posible. Es función de las presiones de vapor de cada componente. Es función además de las concentraciones de cada fase (vapor y líquido).</a:t>
            </a:r>
          </a:p>
          <a:p>
            <a:pPr eaLnBrk="1" hangingPunct="1"/>
            <a:endParaRPr lang="es-ES" dirty="0"/>
          </a:p>
          <a:p>
            <a:pPr eaLnBrk="1" hangingPunct="1"/>
            <a:r>
              <a:rPr lang="es-CR" dirty="0"/>
              <a:t>La volatilidad relativa varía con la temperatura. </a:t>
            </a:r>
            <a:endParaRPr lang="es-ES" dirty="0"/>
          </a:p>
        </p:txBody>
      </p:sp>
      <p:pic>
        <p:nvPicPr>
          <p:cNvPr id="23555" name="3 Imagen"/>
          <p:cNvPicPr>
            <a:picLocks noChangeAspect="1" noChangeArrowheads="1"/>
          </p:cNvPicPr>
          <p:nvPr/>
        </p:nvPicPr>
        <p:blipFill>
          <a:blip r:embed="rId2"/>
          <a:srcRect/>
          <a:stretch>
            <a:fillRect/>
          </a:stretch>
        </p:blipFill>
        <p:spPr bwMode="auto">
          <a:xfrm>
            <a:off x="3971679" y="571480"/>
            <a:ext cx="5172321" cy="6286520"/>
          </a:xfrm>
          <a:prstGeom prst="rect">
            <a:avLst/>
          </a:prstGeom>
          <a:noFill/>
          <a:ln w="9525">
            <a:noFill/>
            <a:miter lim="800000"/>
            <a:headEnd/>
            <a:tailEnd/>
          </a:ln>
        </p:spPr>
      </p:pic>
    </p:spTree>
  </p:cSld>
  <p:clrMapOvr>
    <a:masterClrMapping/>
  </p:clrMapOvr>
  <p:transition>
    <p:dissolv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456" y="980728"/>
            <a:ext cx="9144000" cy="1143000"/>
          </a:xfrm>
        </p:spPr>
        <p:txBody>
          <a:bodyPr>
            <a:normAutofit fontScale="90000"/>
          </a:bodyPr>
          <a:lstStyle/>
          <a:p>
            <a:pPr marL="320040" indent="-320040" eaLnBrk="1" fontAlgn="auto" hangingPunct="1">
              <a:spcAft>
                <a:spcPts val="0"/>
              </a:spcAft>
              <a:buClr>
                <a:schemeClr val="accent6">
                  <a:lumMod val="75000"/>
                </a:schemeClr>
              </a:buClr>
              <a:defRPr/>
            </a:pPr>
            <a:r>
              <a:rPr lang="es-CR" dirty="0">
                <a:effectLst/>
              </a:rPr>
              <a:t> </a:t>
            </a:r>
            <a:br>
              <a:rPr lang="es-ES" dirty="0">
                <a:effectLst/>
              </a:rPr>
            </a:br>
            <a:r>
              <a:rPr lang="es-CR" dirty="0">
                <a:effectLst/>
              </a:rPr>
              <a:t>DESTILACIÓN FLASH O SUBITA. </a:t>
            </a:r>
            <a:br>
              <a:rPr lang="es-ES" dirty="0">
                <a:effectLst/>
              </a:rPr>
            </a:br>
            <a:endParaRPr lang="es-ES" dirty="0"/>
          </a:p>
        </p:txBody>
      </p:sp>
      <p:sp>
        <p:nvSpPr>
          <p:cNvPr id="24578" name="2 Marcador de contenido"/>
          <p:cNvSpPr>
            <a:spLocks noGrp="1"/>
          </p:cNvSpPr>
          <p:nvPr>
            <p:ph sz="quarter" idx="4294967295"/>
          </p:nvPr>
        </p:nvSpPr>
        <p:spPr>
          <a:xfrm>
            <a:off x="395288" y="3359150"/>
            <a:ext cx="8497887" cy="3475038"/>
          </a:xfrm>
          <a:prstGeom prst="rect">
            <a:avLst/>
          </a:prstGeom>
        </p:spPr>
        <p:txBody>
          <a:bodyPr/>
          <a:lstStyle/>
          <a:p>
            <a:pPr eaLnBrk="1" hangingPunct="1"/>
            <a:r>
              <a:rPr lang="es-CR"/>
              <a:t>Es una operación de una etapa en la que la mezcla liquida se evapora parcialmente, al vapor se lo lleva al equilibrio con el líquido residual y las fases liquida y de vapor resultantes se separan y extraen del equipo. Puede ser continua o discontinua (por partidas). </a:t>
            </a:r>
            <a:endParaRPr lang="es-ES"/>
          </a:p>
        </p:txBody>
      </p:sp>
    </p:spTree>
  </p:cSld>
  <p:clrMapOvr>
    <a:masterClrMapping/>
  </p:clrMapOvr>
  <p:transition>
    <p:dissolv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576" y="2924944"/>
            <a:ext cx="8640960" cy="1728192"/>
          </a:xfrm>
        </p:spPr>
        <p:txBody>
          <a:bodyPr/>
          <a:lstStyle/>
          <a:p>
            <a:pPr marL="320040" indent="-320040" eaLnBrk="1" fontAlgn="auto" hangingPunct="1">
              <a:spcAft>
                <a:spcPts val="0"/>
              </a:spcAft>
              <a:buClr>
                <a:schemeClr val="accent6">
                  <a:lumMod val="75000"/>
                </a:schemeClr>
              </a:buClr>
              <a:defRPr/>
            </a:pPr>
            <a:r>
              <a:rPr lang="es-CR" dirty="0">
                <a:effectLst/>
              </a:rPr>
              <a:t>Tipos de destilación:</a:t>
            </a:r>
            <a:br>
              <a:rPr lang="es-ES" dirty="0">
                <a:effectLst/>
              </a:rPr>
            </a:br>
            <a:endParaRPr lang="es-ES" dirty="0"/>
          </a:p>
        </p:txBody>
      </p:sp>
    </p:spTree>
  </p:cSld>
  <p:clrMapOvr>
    <a:masterClrMapping/>
  </p:clrMapOvr>
  <p:transition>
    <p:dissolv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4282" y="214290"/>
            <a:ext cx="4214843" cy="1143000"/>
          </a:xfrm>
        </p:spPr>
        <p:txBody>
          <a:bodyPr>
            <a:normAutofit fontScale="90000"/>
          </a:bodyPr>
          <a:lstStyle/>
          <a:p>
            <a:pPr marL="320040" indent="-320040" eaLnBrk="1" fontAlgn="auto" hangingPunct="1">
              <a:spcAft>
                <a:spcPts val="0"/>
              </a:spcAft>
              <a:buClr>
                <a:schemeClr val="accent6">
                  <a:lumMod val="75000"/>
                </a:schemeClr>
              </a:buClr>
              <a:defRPr/>
            </a:pPr>
            <a:r>
              <a:rPr lang="es-CR" dirty="0">
                <a:effectLst/>
              </a:rPr>
              <a:t>Destilación simple</a:t>
            </a:r>
            <a:br>
              <a:rPr lang="es-ES" dirty="0">
                <a:effectLst/>
              </a:rPr>
            </a:br>
            <a:endParaRPr lang="es-ES" dirty="0"/>
          </a:p>
        </p:txBody>
      </p:sp>
      <p:sp>
        <p:nvSpPr>
          <p:cNvPr id="3" name="2 Marcador de contenido"/>
          <p:cNvSpPr>
            <a:spLocks noGrp="1"/>
          </p:cNvSpPr>
          <p:nvPr>
            <p:ph sz="quarter" idx="4294967295"/>
          </p:nvPr>
        </p:nvSpPr>
        <p:spPr>
          <a:xfrm>
            <a:off x="0" y="1341438"/>
            <a:ext cx="4572000" cy="5516562"/>
          </a:xfrm>
          <a:prstGeom prst="rect">
            <a:avLst/>
          </a:prstGeom>
        </p:spPr>
        <p:txBody>
          <a:bodyPr rtlCol="0">
            <a:normAutofit lnSpcReduction="10000"/>
          </a:bodyPr>
          <a:lstStyle/>
          <a:p>
            <a:pPr indent="-182880" eaLnBrk="1" fontAlgn="auto" hangingPunct="1">
              <a:buClr>
                <a:schemeClr val="accent6">
                  <a:lumMod val="75000"/>
                </a:schemeClr>
              </a:buClr>
              <a:defRPr/>
            </a:pPr>
            <a:r>
              <a:rPr lang="es-CR" sz="2500" dirty="0">
                <a:solidFill>
                  <a:schemeClr val="tx1">
                    <a:lumMod val="75000"/>
                    <a:lumOff val="25000"/>
                  </a:schemeClr>
                </a:solidFill>
              </a:rPr>
              <a:t>Se usa para la separación de líquidos con punto de ebullición inferiores a 150º a presión atmosférica de impurezas no volátiles o de otros líquidos miscibles que presenten un punto de ebullición al menos 25º superior al primero de ellos. </a:t>
            </a:r>
          </a:p>
          <a:p>
            <a:pPr indent="-182880" eaLnBrk="1" fontAlgn="auto" hangingPunct="1">
              <a:buClr>
                <a:schemeClr val="accent6">
                  <a:lumMod val="75000"/>
                </a:schemeClr>
              </a:buClr>
              <a:defRPr/>
            </a:pPr>
            <a:r>
              <a:rPr lang="es-CR" sz="2500" dirty="0">
                <a:solidFill>
                  <a:schemeClr val="tx1">
                    <a:lumMod val="75000"/>
                    <a:lumOff val="25000"/>
                  </a:schemeClr>
                </a:solidFill>
              </a:rPr>
              <a:t>Para que la ebullición sea homogénea y no se produzcan proyecciones se introduce en el matraz un trozo de plato poroso</a:t>
            </a:r>
            <a:r>
              <a:rPr lang="es-CR" dirty="0">
                <a:solidFill>
                  <a:schemeClr val="tx1">
                    <a:lumMod val="75000"/>
                    <a:lumOff val="25000"/>
                  </a:schemeClr>
                </a:solidFill>
              </a:rPr>
              <a:t>.</a:t>
            </a:r>
            <a:endParaRPr lang="es-ES" dirty="0">
              <a:solidFill>
                <a:schemeClr val="tx1">
                  <a:lumMod val="75000"/>
                  <a:lumOff val="25000"/>
                </a:schemeClr>
              </a:solidFill>
            </a:endParaRPr>
          </a:p>
          <a:p>
            <a:pPr indent="-182880" eaLnBrk="1" fontAlgn="auto" hangingPunct="1">
              <a:buClr>
                <a:schemeClr val="accent6">
                  <a:lumMod val="75000"/>
                </a:schemeClr>
              </a:buClr>
              <a:defRPr/>
            </a:pPr>
            <a:endParaRPr lang="es-ES" dirty="0">
              <a:solidFill>
                <a:schemeClr val="tx1">
                  <a:lumMod val="75000"/>
                  <a:lumOff val="25000"/>
                </a:schemeClr>
              </a:solidFill>
            </a:endParaRPr>
          </a:p>
        </p:txBody>
      </p:sp>
      <p:pic>
        <p:nvPicPr>
          <p:cNvPr id="26627" name="3 Imagen" descr="http://t2.gstatic.com/images?q=tbn:ANd9GcQoJSZW32bdgU638W23PPBSQAU_2HnyWY3rXGU5HB0d6RzTDwl90w"/>
          <p:cNvPicPr>
            <a:picLocks noChangeAspect="1" noChangeArrowheads="1"/>
          </p:cNvPicPr>
          <p:nvPr/>
        </p:nvPicPr>
        <p:blipFill>
          <a:blip r:embed="rId3"/>
          <a:srcRect/>
          <a:stretch>
            <a:fillRect/>
          </a:stretch>
        </p:blipFill>
        <p:spPr bwMode="auto">
          <a:xfrm>
            <a:off x="4500563" y="151769"/>
            <a:ext cx="4643438" cy="6682419"/>
          </a:xfrm>
          <a:prstGeom prst="rect">
            <a:avLst/>
          </a:prstGeom>
          <a:noFill/>
          <a:ln w="9525">
            <a:noFill/>
            <a:miter lim="800000"/>
            <a:headEnd/>
            <a:tailEnd/>
          </a:ln>
        </p:spPr>
      </p:pic>
    </p:spTree>
  </p:cSld>
  <p:clrMapOvr>
    <a:masterClrMapping/>
  </p:clrMapOvr>
  <p:transition>
    <p:dissolv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0568" y="260648"/>
            <a:ext cx="7304599" cy="1143000"/>
          </a:xfrm>
        </p:spPr>
        <p:txBody>
          <a:bodyPr>
            <a:normAutofit fontScale="90000"/>
          </a:bodyPr>
          <a:lstStyle/>
          <a:p>
            <a:pPr marL="320040" indent="-320040" eaLnBrk="1" fontAlgn="auto" hangingPunct="1">
              <a:spcAft>
                <a:spcPts val="0"/>
              </a:spcAft>
              <a:buClr>
                <a:schemeClr val="accent6">
                  <a:lumMod val="75000"/>
                </a:schemeClr>
              </a:buClr>
              <a:defRPr/>
            </a:pPr>
            <a:r>
              <a:rPr lang="es-CR" dirty="0">
                <a:effectLst/>
              </a:rPr>
              <a:t>Destilación fraccionada</a:t>
            </a:r>
            <a:br>
              <a:rPr lang="es-ES" dirty="0">
                <a:effectLst/>
              </a:rPr>
            </a:br>
            <a:endParaRPr lang="es-ES" dirty="0"/>
          </a:p>
        </p:txBody>
      </p:sp>
      <p:sp>
        <p:nvSpPr>
          <p:cNvPr id="3" name="2 Marcador de contenido"/>
          <p:cNvSpPr>
            <a:spLocks noGrp="1"/>
          </p:cNvSpPr>
          <p:nvPr>
            <p:ph sz="quarter" idx="4294967295"/>
          </p:nvPr>
        </p:nvSpPr>
        <p:spPr>
          <a:xfrm>
            <a:off x="0" y="857233"/>
            <a:ext cx="5715008" cy="6000768"/>
          </a:xfrm>
          <a:prstGeom prst="rect">
            <a:avLst/>
          </a:prstGeom>
        </p:spPr>
        <p:txBody>
          <a:bodyPr rtlCol="0">
            <a:normAutofit fontScale="92500" lnSpcReduction="20000"/>
          </a:bodyPr>
          <a:lstStyle/>
          <a:p>
            <a:pPr indent="-182880" eaLnBrk="1" fontAlgn="auto" hangingPunct="1">
              <a:buClr>
                <a:schemeClr val="accent6">
                  <a:lumMod val="75000"/>
                </a:schemeClr>
              </a:buClr>
              <a:defRPr/>
            </a:pPr>
            <a:r>
              <a:rPr lang="es-CR" sz="3000" dirty="0">
                <a:solidFill>
                  <a:schemeClr val="tx1">
                    <a:lumMod val="75000"/>
                    <a:lumOff val="25000"/>
                  </a:schemeClr>
                </a:solidFill>
              </a:rPr>
              <a:t>Se usa para separar componentes líquidos que difieren de en menos de 25º en su punto de ebullición. Cada uno de los componentes separados se les denomina fracciones. </a:t>
            </a:r>
          </a:p>
          <a:p>
            <a:pPr indent="-182880" eaLnBrk="1" fontAlgn="auto" hangingPunct="1">
              <a:buClr>
                <a:schemeClr val="accent6">
                  <a:lumMod val="75000"/>
                </a:schemeClr>
              </a:buClr>
              <a:defRPr/>
            </a:pPr>
            <a:r>
              <a:rPr lang="es-CR" sz="3000" dirty="0">
                <a:solidFill>
                  <a:schemeClr val="tx1">
                    <a:lumMod val="75000"/>
                    <a:lumOff val="25000"/>
                  </a:schemeClr>
                </a:solidFill>
              </a:rPr>
              <a:t>Es un montaje similar a la destilación simple en el que se ha intercalado entre el matraz y la cabeza de destilación una columna que puede ser tener distinto diseño. </a:t>
            </a:r>
          </a:p>
          <a:p>
            <a:pPr indent="-182880" eaLnBrk="1" fontAlgn="auto" hangingPunct="1">
              <a:buClr>
                <a:schemeClr val="accent6">
                  <a:lumMod val="75000"/>
                </a:schemeClr>
              </a:buClr>
              <a:defRPr/>
            </a:pPr>
            <a:r>
              <a:rPr lang="es-CR" sz="3000" dirty="0">
                <a:solidFill>
                  <a:schemeClr val="tx1">
                    <a:lumMod val="75000"/>
                    <a:lumOff val="25000"/>
                  </a:schemeClr>
                </a:solidFill>
              </a:rPr>
              <a:t>Al calentar la mezcla el vapor se va enriqueciendo en el componente más volátil, conforme asciende en la columna.</a:t>
            </a:r>
            <a:endParaRPr lang="es-ES" sz="3000" dirty="0">
              <a:solidFill>
                <a:schemeClr val="tx1">
                  <a:lumMod val="75000"/>
                  <a:lumOff val="25000"/>
                </a:schemeClr>
              </a:solidFill>
            </a:endParaRPr>
          </a:p>
          <a:p>
            <a:pPr indent="-182880" eaLnBrk="1" fontAlgn="auto" hangingPunct="1">
              <a:buClr>
                <a:schemeClr val="accent6">
                  <a:lumMod val="75000"/>
                </a:schemeClr>
              </a:buClr>
              <a:defRPr/>
            </a:pPr>
            <a:endParaRPr lang="es-ES" dirty="0">
              <a:solidFill>
                <a:schemeClr val="tx1">
                  <a:lumMod val="75000"/>
                  <a:lumOff val="25000"/>
                </a:schemeClr>
              </a:solidFill>
            </a:endParaRPr>
          </a:p>
        </p:txBody>
      </p:sp>
      <p:pic>
        <p:nvPicPr>
          <p:cNvPr id="27651" name="3 Imagen" descr="http://t2.gstatic.com/images?q=tbn:ANd9GcQ0WjgWTVUHsp7sgDxeGRBvYT5S0TnHeo09Wh0ats_qF25lWSxf"/>
          <p:cNvPicPr>
            <a:picLocks noChangeAspect="1" noChangeArrowheads="1"/>
          </p:cNvPicPr>
          <p:nvPr/>
        </p:nvPicPr>
        <p:blipFill>
          <a:blip r:embed="rId2"/>
          <a:srcRect/>
          <a:stretch>
            <a:fillRect/>
          </a:stretch>
        </p:blipFill>
        <p:spPr bwMode="auto">
          <a:xfrm>
            <a:off x="5715008" y="188636"/>
            <a:ext cx="3428992" cy="6669364"/>
          </a:xfrm>
          <a:prstGeom prst="rect">
            <a:avLst/>
          </a:prstGeom>
          <a:noFill/>
          <a:ln w="9525">
            <a:noFill/>
            <a:miter lim="800000"/>
            <a:headEnd/>
            <a:tailEnd/>
          </a:ln>
        </p:spPr>
      </p:pic>
    </p:spTree>
  </p:cSld>
  <p:clrMapOvr>
    <a:masterClrMapping/>
  </p:clrMapOvr>
  <p:transition>
    <p:dissolv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0"/>
            <a:ext cx="7952671" cy="1143000"/>
          </a:xfrm>
        </p:spPr>
        <p:txBody>
          <a:bodyPr>
            <a:normAutofit fontScale="90000"/>
          </a:bodyPr>
          <a:lstStyle/>
          <a:p>
            <a:pPr marL="320040" indent="-320040" eaLnBrk="1" fontAlgn="auto" hangingPunct="1">
              <a:spcAft>
                <a:spcPts val="0"/>
              </a:spcAft>
              <a:buClr>
                <a:schemeClr val="accent6">
                  <a:lumMod val="75000"/>
                </a:schemeClr>
              </a:buClr>
              <a:defRPr/>
            </a:pPr>
            <a:r>
              <a:rPr lang="es-CR" dirty="0">
                <a:effectLst/>
              </a:rPr>
              <a:t>Destilación a vacío</a:t>
            </a:r>
            <a:br>
              <a:rPr lang="es-ES" dirty="0">
                <a:effectLst/>
              </a:rPr>
            </a:br>
            <a:endParaRPr lang="es-ES" dirty="0"/>
          </a:p>
        </p:txBody>
      </p:sp>
      <p:sp>
        <p:nvSpPr>
          <p:cNvPr id="3" name="2 Marcador de contenido"/>
          <p:cNvSpPr>
            <a:spLocks noGrp="1"/>
          </p:cNvSpPr>
          <p:nvPr>
            <p:ph sz="quarter" idx="4294967295"/>
          </p:nvPr>
        </p:nvSpPr>
        <p:spPr>
          <a:xfrm>
            <a:off x="0" y="942975"/>
            <a:ext cx="4787900" cy="5915025"/>
          </a:xfrm>
          <a:prstGeom prst="rect">
            <a:avLst/>
          </a:prstGeom>
        </p:spPr>
        <p:txBody>
          <a:bodyPr rtlCol="0">
            <a:normAutofit fontScale="77500" lnSpcReduction="20000"/>
          </a:bodyPr>
          <a:lstStyle/>
          <a:p>
            <a:pPr indent="-182880" eaLnBrk="1" fontAlgn="auto" hangingPunct="1">
              <a:buClr>
                <a:schemeClr val="accent6">
                  <a:lumMod val="75000"/>
                </a:schemeClr>
              </a:buClr>
              <a:defRPr/>
            </a:pPr>
            <a:r>
              <a:rPr lang="es-CR" dirty="0">
                <a:solidFill>
                  <a:schemeClr val="tx1">
                    <a:lumMod val="75000"/>
                    <a:lumOff val="25000"/>
                  </a:schemeClr>
                </a:solidFill>
              </a:rPr>
              <a:t>Es un montaje muy parecido al otro proceso de destilación con la salvedad de que el conjunto se conecta a una bomba de vacío o trompa de agua.</a:t>
            </a:r>
          </a:p>
          <a:p>
            <a:pPr indent="-182880" eaLnBrk="1" fontAlgn="auto" hangingPunct="1">
              <a:buClr>
                <a:schemeClr val="accent6">
                  <a:lumMod val="75000"/>
                </a:schemeClr>
              </a:buClr>
              <a:defRPr/>
            </a:pPr>
            <a:r>
              <a:rPr lang="es-CR" dirty="0">
                <a:solidFill>
                  <a:schemeClr val="tx1">
                    <a:lumMod val="75000"/>
                    <a:lumOff val="25000"/>
                  </a:schemeClr>
                </a:solidFill>
              </a:rPr>
              <a:t> En lugar de plato poroso se puede adaptar un capilar de vidrio u otro dispositivo semejante que mantenga la ebullición homogénea.</a:t>
            </a:r>
          </a:p>
          <a:p>
            <a:pPr indent="-182880" eaLnBrk="1" fontAlgn="auto" hangingPunct="1">
              <a:buClr>
                <a:schemeClr val="accent6">
                  <a:lumMod val="75000"/>
                </a:schemeClr>
              </a:buClr>
              <a:defRPr/>
            </a:pPr>
            <a:r>
              <a:rPr lang="es-CR" dirty="0">
                <a:solidFill>
                  <a:schemeClr val="tx1">
                    <a:lumMod val="75000"/>
                    <a:lumOff val="25000"/>
                  </a:schemeClr>
                </a:solidFill>
              </a:rPr>
              <a:t> Este montaje permite destilar líquidos a temperaturas más bajas que en el caso anterior debido que la presión es menor que la atmosférica con lo que se evita en muchos casos la descomposición térmica de los materiales que se manipulan.</a:t>
            </a:r>
            <a:endParaRPr lang="es-ES" dirty="0">
              <a:solidFill>
                <a:schemeClr val="tx1">
                  <a:lumMod val="75000"/>
                  <a:lumOff val="25000"/>
                </a:schemeClr>
              </a:solidFill>
            </a:endParaRPr>
          </a:p>
          <a:p>
            <a:pPr indent="-182880" eaLnBrk="1" fontAlgn="auto" hangingPunct="1">
              <a:buClr>
                <a:schemeClr val="accent6">
                  <a:lumMod val="75000"/>
                </a:schemeClr>
              </a:buClr>
              <a:defRPr/>
            </a:pPr>
            <a:endParaRPr lang="es-ES" dirty="0">
              <a:solidFill>
                <a:schemeClr val="tx1">
                  <a:lumMod val="75000"/>
                  <a:lumOff val="25000"/>
                </a:schemeClr>
              </a:solidFill>
            </a:endParaRPr>
          </a:p>
        </p:txBody>
      </p:sp>
      <p:pic>
        <p:nvPicPr>
          <p:cNvPr id="28675" name="3 Imagen" descr="http://www.ugr.es/~quiored/lab/gif/m_des_vac.gif"/>
          <p:cNvPicPr>
            <a:picLocks noChangeAspect="1" noChangeArrowheads="1"/>
          </p:cNvPicPr>
          <p:nvPr/>
        </p:nvPicPr>
        <p:blipFill>
          <a:blip r:embed="rId2"/>
          <a:srcRect/>
          <a:stretch>
            <a:fillRect/>
          </a:stretch>
        </p:blipFill>
        <p:spPr bwMode="auto">
          <a:xfrm>
            <a:off x="5219700" y="1341438"/>
            <a:ext cx="3744913" cy="5400675"/>
          </a:xfrm>
          <a:prstGeom prst="rect">
            <a:avLst/>
          </a:prstGeom>
          <a:noFill/>
          <a:ln w="9525">
            <a:noFill/>
            <a:miter lim="800000"/>
            <a:headEnd/>
            <a:tailEnd/>
          </a:ln>
        </p:spPr>
      </p:pic>
    </p:spTree>
  </p:cSld>
  <p:clrMapOvr>
    <a:masterClrMapping/>
  </p:clrMapOvr>
  <p:transition>
    <p:dissolv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23728" y="188640"/>
            <a:ext cx="6512511" cy="1143000"/>
          </a:xfrm>
        </p:spPr>
        <p:txBody>
          <a:bodyPr>
            <a:normAutofit fontScale="90000"/>
          </a:bodyPr>
          <a:lstStyle/>
          <a:p>
            <a:pPr marL="320040" indent="-320040" eaLnBrk="1" fontAlgn="auto" hangingPunct="1">
              <a:spcAft>
                <a:spcPts val="0"/>
              </a:spcAft>
              <a:buClr>
                <a:schemeClr val="accent6">
                  <a:lumMod val="75000"/>
                </a:schemeClr>
              </a:buClr>
              <a:defRPr/>
            </a:pPr>
            <a:r>
              <a:rPr lang="es-CR" dirty="0">
                <a:effectLst/>
              </a:rPr>
              <a:t>Destilación por vapor</a:t>
            </a:r>
            <a:br>
              <a:rPr lang="es-ES" dirty="0">
                <a:effectLst/>
              </a:rPr>
            </a:br>
            <a:endParaRPr lang="es-ES" dirty="0"/>
          </a:p>
        </p:txBody>
      </p:sp>
      <p:sp>
        <p:nvSpPr>
          <p:cNvPr id="29698" name="2 Marcador de contenido"/>
          <p:cNvSpPr>
            <a:spLocks noGrp="1"/>
          </p:cNvSpPr>
          <p:nvPr>
            <p:ph sz="quarter" idx="4294967295"/>
          </p:nvPr>
        </p:nvSpPr>
        <p:spPr>
          <a:xfrm>
            <a:off x="107950" y="981075"/>
            <a:ext cx="4895850" cy="6048375"/>
          </a:xfrm>
          <a:prstGeom prst="rect">
            <a:avLst/>
          </a:prstGeom>
        </p:spPr>
        <p:txBody>
          <a:bodyPr>
            <a:normAutofit fontScale="77500" lnSpcReduction="20000"/>
          </a:bodyPr>
          <a:lstStyle/>
          <a:p>
            <a:pPr eaLnBrk="1" hangingPunct="1"/>
            <a:r>
              <a:rPr lang="es-CR"/>
              <a:t>Se usa para separar componentes líquidos que difieren de en menos de 25º en su punto de ebullición. Cada uno de los componentes separados se les denomina fracciones.</a:t>
            </a:r>
          </a:p>
          <a:p>
            <a:pPr eaLnBrk="1" hangingPunct="1"/>
            <a:r>
              <a:rPr lang="es-CR"/>
              <a:t> Es un montaje similar a la destilación simple en el que se ha intercalado entre el matraz y la cabeza de destilación una columna que puede ser tener distinto diseño. </a:t>
            </a:r>
          </a:p>
          <a:p>
            <a:pPr eaLnBrk="1" hangingPunct="1"/>
            <a:r>
              <a:rPr lang="es-CR"/>
              <a:t>Al calentar la mezcla el vapor se va enriqueciendo en el componente más volátil, conforme asciende en la columna.</a:t>
            </a:r>
            <a:endParaRPr lang="es-ES"/>
          </a:p>
          <a:p>
            <a:pPr eaLnBrk="1" hangingPunct="1"/>
            <a:endParaRPr lang="es-ES"/>
          </a:p>
        </p:txBody>
      </p:sp>
      <p:pic>
        <p:nvPicPr>
          <p:cNvPr id="29699" name="3 Imagen" descr="http://t3.gstatic.com/images?q=tbn:ANd9GcR7tTlbeNo1OswUCLQsvRDZG9htMCekwomV9CIgf_4-jSjlxnRd8e6gtpFh"/>
          <p:cNvPicPr>
            <a:picLocks noChangeAspect="1" noChangeArrowheads="1"/>
          </p:cNvPicPr>
          <p:nvPr/>
        </p:nvPicPr>
        <p:blipFill>
          <a:blip r:embed="rId2"/>
          <a:srcRect/>
          <a:stretch>
            <a:fillRect/>
          </a:stretch>
        </p:blipFill>
        <p:spPr bwMode="auto">
          <a:xfrm>
            <a:off x="5076825" y="1052513"/>
            <a:ext cx="4067175" cy="5805487"/>
          </a:xfrm>
          <a:prstGeom prst="rect">
            <a:avLst/>
          </a:prstGeom>
          <a:noFill/>
          <a:ln w="9525">
            <a:noFill/>
            <a:miter lim="800000"/>
            <a:headEnd/>
            <a:tailEnd/>
          </a:ln>
        </p:spPr>
      </p:pic>
    </p:spTree>
  </p:cSld>
  <p:clrMapOvr>
    <a:masterClrMapping/>
  </p:clrMapOvr>
  <p:transition>
    <p:dissolv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304800" y="228600"/>
            <a:ext cx="8610600" cy="6324600"/>
          </a:xfrm>
        </p:spPr>
        <p:txBody>
          <a:bodyPr/>
          <a:lstStyle/>
          <a:p>
            <a:pPr algn="l" eaLnBrk="1" hangingPunct="1"/>
            <a:r>
              <a:rPr lang="es-MX" sz="2400" u="sng">
                <a:latin typeface="Arial" charset="0"/>
              </a:rPr>
              <a:t>Procesos fundamentales físicos y químicos: </a:t>
            </a:r>
            <a:br>
              <a:rPr lang="es-MX" sz="2400" u="sng">
                <a:latin typeface="Arial" charset="0"/>
              </a:rPr>
            </a:br>
            <a:r>
              <a:rPr lang="es-MX" sz="2400">
                <a:latin typeface="Arial" charset="0"/>
              </a:rPr>
              <a:t>Todo proceso </a:t>
            </a:r>
            <a:r>
              <a:rPr lang="es-MX" sz="2400" b="1" u="sng">
                <a:latin typeface="Arial" charset="0"/>
              </a:rPr>
              <a:t>químico – técnico</a:t>
            </a:r>
            <a:r>
              <a:rPr lang="es-MX" sz="2400">
                <a:latin typeface="Arial" charset="0"/>
              </a:rPr>
              <a:t> consiste en una serie de procesos parciales:</a:t>
            </a:r>
            <a:br>
              <a:rPr lang="es-MX" sz="2400">
                <a:latin typeface="Arial" charset="0"/>
              </a:rPr>
            </a:br>
            <a:r>
              <a:rPr lang="es-MX" sz="2400">
                <a:latin typeface="Arial" charset="0"/>
              </a:rPr>
              <a:t>a) Si no se modifican las substancias que intervienen se trata de “procesos fundamentales físicos”, como; separación, evaporación, trituración, disolución.</a:t>
            </a:r>
            <a:br>
              <a:rPr lang="es-MX" sz="2400">
                <a:latin typeface="Arial" charset="0"/>
              </a:rPr>
            </a:br>
            <a:r>
              <a:rPr lang="es-MX" sz="2400">
                <a:latin typeface="Arial" charset="0"/>
              </a:rPr>
              <a:t>b) Los procesos donde se producen transformaciones químicas tales como reacciones, se denominan “procesos fundamentales químicas”.</a:t>
            </a:r>
            <a:br>
              <a:rPr lang="es-MX" sz="2400">
                <a:latin typeface="Arial" charset="0"/>
              </a:rPr>
            </a:br>
            <a:r>
              <a:rPr lang="es-MX" sz="2400">
                <a:latin typeface="Arial" charset="0"/>
              </a:rPr>
              <a:t>c) En muchos casos, los procesos “fundamentales físico-químicos” se dan unidos. </a:t>
            </a:r>
            <a:br>
              <a:rPr lang="es-MX" sz="2400">
                <a:latin typeface="Arial" charset="0"/>
              </a:rPr>
            </a:br>
            <a:r>
              <a:rPr lang="es-MX" sz="2400">
                <a:latin typeface="Arial" charset="0"/>
              </a:rPr>
              <a:t>Tal es el caso del </a:t>
            </a:r>
            <a:r>
              <a:rPr lang="es-MX" sz="2400" b="1">
                <a:latin typeface="Arial" charset="0"/>
              </a:rPr>
              <a:t>CRACKIN: </a:t>
            </a:r>
            <a:r>
              <a:rPr lang="es-MX" sz="2400">
                <a:latin typeface="Arial" charset="0"/>
              </a:rPr>
              <a:t>este método provoca la isomerización de los hidrocarburos, proceso mediante el cual, las moleculas largas lineales se trensforman en otras más cortas y ramificadas, el principio se basa en que en el mismo momento de la escisión se vuelve a unir los fragmentos moleculares.</a:t>
            </a:r>
            <a:endParaRPr lang="es-ES" sz="2400">
              <a:latin typeface="Arial" charset="0"/>
            </a:endParaRPr>
          </a:p>
        </p:txBody>
      </p:sp>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79375" y="0"/>
            <a:ext cx="9005888" cy="6858000"/>
          </a:xfrm>
          <a:prstGeom prst="rect">
            <a:avLst/>
          </a:prstGeom>
          <a:noFill/>
          <a:ln w="9525">
            <a:noFill/>
            <a:miter lim="800000"/>
            <a:headEnd/>
            <a:tailEnd/>
          </a:ln>
        </p:spPr>
      </p:pic>
      <p:sp>
        <p:nvSpPr>
          <p:cNvPr id="7171" name="1 Marcador de número de diapositiva"/>
          <p:cNvSpPr>
            <a:spLocks noGrp="1"/>
          </p:cNvSpPr>
          <p:nvPr>
            <p:ph type="sldNum" sz="quarter" idx="12"/>
          </p:nvPr>
        </p:nvSpPr>
        <p:spPr>
          <a:noFill/>
          <a:ln>
            <a:miter lim="800000"/>
            <a:headEnd/>
            <a:tailEnd/>
          </a:ln>
        </p:spPr>
        <p:txBody>
          <a:bodyPr/>
          <a:lstStyle/>
          <a:p>
            <a:fld id="{5E1EA0E0-BDFC-4AB9-AE87-D3F47047BF38}" type="slidenum">
              <a:rPr lang="es-ES" altLang="es-AR" smtClean="0"/>
              <a:pPr/>
              <a:t>7</a:t>
            </a:fld>
            <a:endParaRPr lang="es-ES" altLang="es-AR"/>
          </a:p>
        </p:txBody>
      </p:sp>
    </p:spTree>
  </p:cSld>
  <p:clrMapOvr>
    <a:masterClrMapping/>
  </p:clrMapOvr>
  <p:transition>
    <p:dissolv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304800" y="228600"/>
            <a:ext cx="8610600" cy="6324600"/>
          </a:xfrm>
        </p:spPr>
        <p:txBody>
          <a:bodyPr/>
          <a:lstStyle/>
          <a:p>
            <a:pPr algn="l" eaLnBrk="1" hangingPunct="1"/>
            <a:r>
              <a:rPr lang="es-MX" sz="2600">
                <a:latin typeface="Arial" charset="0"/>
              </a:rPr>
              <a:t>Las </a:t>
            </a:r>
            <a:r>
              <a:rPr lang="es-MX" sz="2600" b="1">
                <a:latin typeface="Arial" charset="0"/>
              </a:rPr>
              <a:t>“olefinas”</a:t>
            </a:r>
            <a:r>
              <a:rPr lang="es-MX" sz="2600">
                <a:latin typeface="Arial" charset="0"/>
              </a:rPr>
              <a:t> y los </a:t>
            </a:r>
            <a:r>
              <a:rPr lang="es-MX" sz="2600" b="1">
                <a:latin typeface="Arial" charset="0"/>
              </a:rPr>
              <a:t>“acetilenos” </a:t>
            </a:r>
            <a:r>
              <a:rPr lang="es-MX" sz="2600">
                <a:latin typeface="Arial" charset="0"/>
              </a:rPr>
              <a:t>es decir; los</a:t>
            </a:r>
            <a:r>
              <a:rPr lang="es-MX" sz="2600" b="1">
                <a:latin typeface="Arial" charset="0"/>
              </a:rPr>
              <a:t> hidrocarburos no saturados, </a:t>
            </a:r>
            <a:r>
              <a:rPr lang="es-MX" sz="2600">
                <a:latin typeface="Arial" charset="0"/>
              </a:rPr>
              <a:t>y también los</a:t>
            </a:r>
            <a:r>
              <a:rPr lang="es-MX" sz="2600" b="1">
                <a:latin typeface="Arial" charset="0"/>
              </a:rPr>
              <a:t> hidrocarburos saturados </a:t>
            </a:r>
            <a:r>
              <a:rPr lang="es-MX" sz="2600">
                <a:latin typeface="Arial" charset="0"/>
              </a:rPr>
              <a:t>(considerados de escasa reactividad) son la materia prima en la Petroquímica.</a:t>
            </a:r>
            <a:br>
              <a:rPr lang="es-MX" sz="2600">
                <a:latin typeface="Arial" charset="0"/>
              </a:rPr>
            </a:br>
            <a:r>
              <a:rPr lang="es-MX" sz="2600" b="1">
                <a:latin typeface="Arial" charset="0"/>
              </a:rPr>
              <a:t>ISÓMEROS</a:t>
            </a:r>
            <a:r>
              <a:rPr lang="es-MX" sz="2600">
                <a:latin typeface="Arial" charset="0"/>
              </a:rPr>
              <a:t>: 2 o más moléculas con identicas composicion química, pero que difieren en la disposición de los átomos. Dos isómeros pueden diferir en sus propiedades químicas, físicas y biologicas, y se clasifican en a) </a:t>
            </a:r>
            <a:r>
              <a:rPr lang="es-MX" sz="2600" b="1">
                <a:latin typeface="Arial" charset="0"/>
              </a:rPr>
              <a:t>isómeros estructurales</a:t>
            </a:r>
            <a:r>
              <a:rPr lang="es-MX" sz="2600">
                <a:latin typeface="Arial" charset="0"/>
              </a:rPr>
              <a:t> (donde la secuencia de los átomos es diferente), y en b) </a:t>
            </a:r>
            <a:r>
              <a:rPr lang="es-MX" sz="2600" b="1">
                <a:latin typeface="Arial" charset="0"/>
              </a:rPr>
              <a:t>estereoisómeros</a:t>
            </a:r>
            <a:r>
              <a:rPr lang="es-MX" sz="2600">
                <a:latin typeface="Arial" charset="0"/>
              </a:rPr>
              <a:t> (los átomos estan unidos en el mismo orden pero orientados en forma distinta en el espacio).</a:t>
            </a:r>
            <a:br>
              <a:rPr lang="es-MX" sz="2600">
                <a:latin typeface="Arial" charset="0"/>
              </a:rPr>
            </a:br>
            <a:r>
              <a:rPr lang="es-MX" sz="2600">
                <a:latin typeface="Arial" charset="0"/>
              </a:rPr>
              <a:t>Los componentes gaseosos se utilizaron como combustible, ahora se lo emplea cada vez más como materia prima.</a:t>
            </a:r>
            <a:endParaRPr lang="es-ES" sz="2600">
              <a:latin typeface="Arial" charset="0"/>
            </a:endParaRPr>
          </a:p>
        </p:txBody>
      </p:sp>
    </p:spTree>
  </p:cSld>
  <p:clrMapOvr>
    <a:masterClrMapping/>
  </p:clrMapOvr>
  <p:transition>
    <p:dissolv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304800" y="228600"/>
            <a:ext cx="8610600" cy="6324600"/>
          </a:xfrm>
        </p:spPr>
        <p:txBody>
          <a:bodyPr/>
          <a:lstStyle/>
          <a:p>
            <a:pPr algn="l" eaLnBrk="1" hangingPunct="1"/>
            <a:r>
              <a:rPr lang="es-ES" sz="2400">
                <a:latin typeface="Arial" charset="0"/>
              </a:rPr>
              <a:t>La primera etapa en el refinado del petróleo crudo consiste en separarlo</a:t>
            </a:r>
            <a:r>
              <a:rPr lang="es-MX" sz="2400">
                <a:latin typeface="Arial" charset="0"/>
              </a:rPr>
              <a:t>,</a:t>
            </a:r>
            <a:r>
              <a:rPr lang="es-ES" sz="2400">
                <a:latin typeface="Arial" charset="0"/>
              </a:rPr>
              <a:t> según la masa molecular</a:t>
            </a:r>
            <a:r>
              <a:rPr lang="es-MX" sz="2400">
                <a:latin typeface="Arial" charset="0"/>
              </a:rPr>
              <a:t>,</a:t>
            </a:r>
            <a:r>
              <a:rPr lang="es-ES" sz="2400">
                <a:latin typeface="Arial" charset="0"/>
              </a:rPr>
              <a:t> en fracciones.</a:t>
            </a:r>
            <a:r>
              <a:rPr lang="es-MX" sz="2400">
                <a:latin typeface="Arial" charset="0"/>
              </a:rPr>
              <a:t>        </a:t>
            </a:r>
            <a:br>
              <a:rPr lang="es-MX" sz="2400">
                <a:latin typeface="Arial" charset="0"/>
              </a:rPr>
            </a:br>
            <a:r>
              <a:rPr lang="es-MX" sz="2400" b="1">
                <a:latin typeface="Arial" charset="0"/>
              </a:rPr>
              <a:t>Esquema 1 </a:t>
            </a:r>
            <a:br>
              <a:rPr lang="es-MX" sz="2400" b="1">
                <a:latin typeface="Arial" charset="0"/>
              </a:rPr>
            </a:br>
            <a:r>
              <a:rPr lang="es-MX" sz="2400">
                <a:latin typeface="Arial" charset="0"/>
              </a:rPr>
              <a:t>El proceso comienza en (1) y (2) donde e</a:t>
            </a:r>
            <a:r>
              <a:rPr lang="es-ES" sz="2400">
                <a:latin typeface="Arial" charset="0"/>
              </a:rPr>
              <a:t>l crudo se calienta </a:t>
            </a:r>
            <a:r>
              <a:rPr lang="es-MX" sz="2400">
                <a:latin typeface="Arial" charset="0"/>
              </a:rPr>
              <a:t>a unos 400°C</a:t>
            </a:r>
            <a:r>
              <a:rPr lang="es-ES" sz="2400">
                <a:latin typeface="Arial" charset="0"/>
              </a:rPr>
              <a:t> y </a:t>
            </a:r>
            <a:r>
              <a:rPr lang="es-MX" sz="2400">
                <a:latin typeface="Arial" charset="0"/>
              </a:rPr>
              <a:t>se mantiene a una considerable presión (+1/-2 ad), luego se</a:t>
            </a:r>
            <a:r>
              <a:rPr lang="es-ES" sz="2400">
                <a:latin typeface="Arial" charset="0"/>
              </a:rPr>
              <a:t> hace pasar a la </a:t>
            </a:r>
            <a:r>
              <a:rPr lang="es-ES" sz="2400" b="1" u="sng">
                <a:latin typeface="Arial" charset="0"/>
              </a:rPr>
              <a:t>columna de fraccionamiento</a:t>
            </a:r>
            <a:r>
              <a:rPr lang="es-MX" sz="2400" b="1" u="sng">
                <a:latin typeface="Arial" charset="0"/>
              </a:rPr>
              <a:t> (3</a:t>
            </a:r>
            <a:r>
              <a:rPr lang="es-MX" sz="2400" b="1">
                <a:latin typeface="Arial" charset="0"/>
              </a:rPr>
              <a:t>)</a:t>
            </a:r>
            <a:r>
              <a:rPr lang="es-ES" sz="2400">
                <a:latin typeface="Arial" charset="0"/>
              </a:rPr>
              <a:t>,</a:t>
            </a:r>
            <a:r>
              <a:rPr lang="es-MX" sz="2400">
                <a:latin typeface="Arial" charset="0"/>
              </a:rPr>
              <a:t> allí se produce la expansión, y la</a:t>
            </a:r>
            <a:r>
              <a:rPr lang="es-ES" sz="2400">
                <a:latin typeface="Arial" charset="0"/>
              </a:rPr>
              <a:t> temperatura disminuye con la altura. </a:t>
            </a:r>
            <a:br>
              <a:rPr lang="es-MX" sz="2400">
                <a:latin typeface="Arial" charset="0"/>
              </a:rPr>
            </a:br>
            <a:r>
              <a:rPr lang="es-MX" sz="2400">
                <a:latin typeface="Arial" charset="0"/>
              </a:rPr>
              <a:t>Para facilitar la destilación se inyecta vapor de agua recalentado en el tercio inferior de la columna.</a:t>
            </a:r>
            <a:br>
              <a:rPr lang="es-MX" sz="2400">
                <a:latin typeface="Arial" charset="0"/>
              </a:rPr>
            </a:br>
            <a:r>
              <a:rPr lang="es-ES" sz="2400">
                <a:latin typeface="Arial" charset="0"/>
              </a:rPr>
              <a:t>Las fracciones con mayor masa molecular (empleadas para producir aceites lubricantes y ceras) sólo pueden existir como vapor en la parte inferior de la columna, donde se extraen. </a:t>
            </a:r>
            <a:br>
              <a:rPr lang="es-MX" sz="2400">
                <a:latin typeface="Arial" charset="0"/>
              </a:rPr>
            </a:br>
            <a:endParaRPr lang="es-ES" sz="2400">
              <a:latin typeface="Arial" charset="0"/>
            </a:endParaRPr>
          </a:p>
        </p:txBody>
      </p:sp>
    </p:spTree>
  </p:cSld>
  <p:clrMapOvr>
    <a:masterClrMapping/>
  </p:clrMapOvr>
  <p:transition>
    <p:dissolv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7"/>
          <p:cNvGraphicFramePr>
            <a:graphicFrameLocks noGrp="1" noChangeAspect="1"/>
          </p:cNvGraphicFramePr>
          <p:nvPr>
            <p:ph/>
          </p:nvPr>
        </p:nvGraphicFramePr>
        <p:xfrm>
          <a:off x="539750" y="260350"/>
          <a:ext cx="8208963" cy="6192838"/>
        </p:xfrm>
        <a:graphic>
          <a:graphicData uri="http://schemas.openxmlformats.org/presentationml/2006/ole">
            <mc:AlternateContent xmlns:mc="http://schemas.openxmlformats.org/markup-compatibility/2006">
              <mc:Choice xmlns:v="urn:schemas-microsoft-com:vml" Requires="v">
                <p:oleObj spid="_x0000_s1027" name="Fotografía de Photo Editor" r:id="rId3" imgW="15790476" imgH="22609524" progId="">
                  <p:embed/>
                </p:oleObj>
              </mc:Choice>
              <mc:Fallback>
                <p:oleObj name="Fotografía de Photo Editor" r:id="rId3" imgW="15790476" imgH="22609524" progId="">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60350"/>
                        <a:ext cx="8208963" cy="619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304800" y="228600"/>
            <a:ext cx="8610600" cy="6324600"/>
          </a:xfrm>
        </p:spPr>
        <p:txBody>
          <a:bodyPr/>
          <a:lstStyle/>
          <a:p>
            <a:pPr algn="l" eaLnBrk="1" hangingPunct="1"/>
            <a:r>
              <a:rPr lang="es-MX" sz="2400" b="1">
                <a:latin typeface="Arial" charset="0"/>
              </a:rPr>
              <a:t>Esquema 1 (*)</a:t>
            </a:r>
            <a:br>
              <a:rPr lang="es-MX" sz="2400" b="1">
                <a:latin typeface="Arial" charset="0"/>
              </a:rPr>
            </a:br>
            <a:r>
              <a:rPr lang="es-ES" sz="2400">
                <a:latin typeface="Arial" charset="0"/>
              </a:rPr>
              <a:t>Las fracciones más li</a:t>
            </a:r>
            <a:r>
              <a:rPr lang="es-MX" sz="2400">
                <a:latin typeface="Arial" charset="0"/>
              </a:rPr>
              <a:t>vianas</a:t>
            </a:r>
            <a:r>
              <a:rPr lang="es-ES" sz="2400">
                <a:latin typeface="Arial" charset="0"/>
              </a:rPr>
              <a:t> (que darán lugar a combustible </a:t>
            </a:r>
            <a:r>
              <a:rPr lang="es-MX" sz="2400">
                <a:latin typeface="Arial" charset="0"/>
              </a:rPr>
              <a:t>nafta</a:t>
            </a:r>
            <a:r>
              <a:rPr lang="es-ES" sz="2400">
                <a:latin typeface="Arial" charset="0"/>
              </a:rPr>
              <a:t> y gasolina) suben más arriba y son extraídas allí. </a:t>
            </a:r>
            <a:br>
              <a:rPr lang="es-MX" sz="2400">
                <a:latin typeface="Arial" charset="0"/>
              </a:rPr>
            </a:br>
            <a:r>
              <a:rPr lang="es-ES" sz="2400">
                <a:latin typeface="Arial" charset="0"/>
              </a:rPr>
              <a:t>Todas las fracciones se someten a complejos tratamientos posteriores para convertirlas en los productos finales deseados</a:t>
            </a:r>
            <a:r>
              <a:rPr lang="es-MX" sz="2400">
                <a:latin typeface="Arial" charset="0"/>
              </a:rPr>
              <a:t>.</a:t>
            </a:r>
            <a:br>
              <a:rPr lang="es-MX" sz="2400">
                <a:latin typeface="Arial" charset="0"/>
              </a:rPr>
            </a:br>
            <a:r>
              <a:rPr lang="es-MX" sz="2400">
                <a:latin typeface="Arial" charset="0"/>
              </a:rPr>
              <a:t>En el piso más alto se evaporan las naftas más ligeras (200°C), estos vapores se llevan a un condensador (4) y luego a un separados (5) donde se le saca el agua, la nafta a 150°C se lleva para refinar , y la que sigue mezclada, se reinyecta en la parte superior de la columna (6), para garantizar la acción refinadora de la columna y para generar su propia destilación primaria.</a:t>
            </a:r>
            <a:br>
              <a:rPr lang="es-MX" sz="2400">
                <a:latin typeface="Arial" charset="0"/>
              </a:rPr>
            </a:br>
            <a:r>
              <a:rPr lang="es-MX" sz="2400">
                <a:latin typeface="Arial" charset="0"/>
              </a:rPr>
              <a:t>La columna tiene forma de campana, y distintos pisos a diferentes niveles, para contener una fracción distinta con un determinado punto de ebullición, cuanto más bajo el punto de ebullición más alto está el piso en la columna.</a:t>
            </a:r>
            <a:endParaRPr lang="es-ES" sz="2400">
              <a:latin typeface="Arial" charset="0"/>
            </a:endParaRPr>
          </a:p>
        </p:txBody>
      </p:sp>
    </p:spTree>
  </p:cSld>
  <p:clrMapOvr>
    <a:masterClrMapping/>
  </p:clrMapOvr>
  <p:transition>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304800" y="228600"/>
            <a:ext cx="8610600" cy="6324600"/>
          </a:xfrm>
          <a:prstGeom prst="rect">
            <a:avLst/>
          </a:prstGeom>
          <a:noFill/>
          <a:ln w="9525">
            <a:noFill/>
            <a:miter lim="800000"/>
            <a:headEnd/>
            <a:tailEnd/>
          </a:ln>
        </p:spPr>
        <p:txBody>
          <a:bodyPr anchor="ctr"/>
          <a:lstStyle/>
          <a:p>
            <a:r>
              <a:rPr lang="es-MX" b="1">
                <a:solidFill>
                  <a:schemeClr val="tx2"/>
                </a:solidFill>
                <a:latin typeface="Arial" charset="0"/>
              </a:rPr>
              <a:t>Esquema 1 (*)</a:t>
            </a:r>
          </a:p>
          <a:p>
            <a:r>
              <a:rPr lang="es-MX">
                <a:solidFill>
                  <a:schemeClr val="tx2"/>
                </a:solidFill>
                <a:latin typeface="Arial" charset="0"/>
              </a:rPr>
              <a:t>En el caso de la nafta (fácilmente volátil), fluye hacia abajo por la campana, y son evaporadas las fracciones de puntos de ebullición mayor, con lo cual se condensa y recolecta en los distintos niveles, todos los niveles tienen componentes más o menos volátiles pero de intervalos de ebullición distinto, y además de cada piso se retira componentes que aún tiene partículas volátiles que deben ser eliminadas reintegrándolas a la columna, para ello se conectan varias columnas adicionales (</a:t>
            </a:r>
            <a:r>
              <a:rPr lang="es-MX" i="1">
                <a:solidFill>
                  <a:schemeClr val="tx2"/>
                </a:solidFill>
                <a:latin typeface="Arial" charset="0"/>
              </a:rPr>
              <a:t>STRIPPERS = desparejar</a:t>
            </a:r>
            <a:r>
              <a:rPr lang="es-MX">
                <a:solidFill>
                  <a:schemeClr val="tx2"/>
                </a:solidFill>
                <a:latin typeface="Arial" charset="0"/>
              </a:rPr>
              <a:t>) (7), (8) y (9) y en la mitad superior de c/u se inyectan la fracciones que correspondan y simultáneamente en el tercio inferior se inyecta vapor recalentado. De esta manera por la parte superior se reenvían a la columna principal, los componentes fácilmente volátiles.</a:t>
            </a:r>
          </a:p>
          <a:p>
            <a:r>
              <a:rPr lang="es-MX">
                <a:solidFill>
                  <a:schemeClr val="tx2"/>
                </a:solidFill>
                <a:latin typeface="Arial" charset="0"/>
              </a:rPr>
              <a:t> </a:t>
            </a:r>
            <a:endParaRPr lang="es-ES">
              <a:solidFill>
                <a:schemeClr val="tx2"/>
              </a:solidFill>
              <a:latin typeface="Arial" charset="0"/>
            </a:endParaRPr>
          </a:p>
        </p:txBody>
      </p:sp>
    </p:spTree>
  </p:cSld>
  <p:clrMapOvr>
    <a:masterClrMapping/>
  </p:clrMapOvr>
  <p:transition>
    <p:dissolv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304800" y="228600"/>
            <a:ext cx="8610600" cy="6324600"/>
          </a:xfrm>
          <a:prstGeom prst="rect">
            <a:avLst/>
          </a:prstGeom>
          <a:noFill/>
          <a:ln w="9525">
            <a:noFill/>
            <a:miter lim="800000"/>
            <a:headEnd/>
            <a:tailEnd/>
          </a:ln>
        </p:spPr>
        <p:txBody>
          <a:bodyPr anchor="ctr"/>
          <a:lstStyle/>
          <a:p>
            <a:r>
              <a:rPr lang="es-MX" b="1">
                <a:solidFill>
                  <a:schemeClr val="tx2"/>
                </a:solidFill>
                <a:latin typeface="Arial" charset="0"/>
              </a:rPr>
              <a:t>Esquema 1 (*)</a:t>
            </a:r>
          </a:p>
          <a:p>
            <a:r>
              <a:rPr lang="es-MX">
                <a:solidFill>
                  <a:schemeClr val="tx2"/>
                </a:solidFill>
                <a:latin typeface="Arial" charset="0"/>
              </a:rPr>
              <a:t>Los más pesados corren hacia abajo de los strippers saliendo por destilación simple los distintos tipos de destilados: (7) 200°C naftas pesadas, del (8) 300°C parafinas y/o querosén, y del (9) 400°C extrae el gas-oil.</a:t>
            </a:r>
          </a:p>
          <a:p>
            <a:r>
              <a:rPr lang="es-MX">
                <a:solidFill>
                  <a:schemeClr val="tx2"/>
                </a:solidFill>
                <a:latin typeface="Arial" charset="0"/>
              </a:rPr>
              <a:t>Ahora del fondo de la columna principal, se extrae un aceite de alto punto de ebullición, que tiene que destilarse al vació (esquema de la columna 10), para ello se calienta (con intercambiador de calor) el aceite que viene del fondo de la columna principal, a 400°C y se genera vació con la bomba (11), reproduciéndose el proceso de separación por niveles con las columnas (12) y (13). A todos los obtenidos, se le debe eliminar principalmente el Azufre para evitar que se forma el SO2. </a:t>
            </a:r>
            <a:endParaRPr lang="es-ES">
              <a:solidFill>
                <a:schemeClr val="tx2"/>
              </a:solidFill>
              <a:latin typeface="Arial" charset="0"/>
            </a:endParaRPr>
          </a:p>
        </p:txBody>
      </p:sp>
    </p:spTree>
  </p:cSld>
  <p:clrMapOvr>
    <a:masterClrMapping/>
  </p:clrMapOvr>
  <p:transition>
    <p:dissolv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04800" y="228600"/>
            <a:ext cx="8610600" cy="6324600"/>
          </a:xfrm>
          <a:prstGeom prst="rect">
            <a:avLst/>
          </a:prstGeom>
          <a:noFill/>
          <a:ln w="9525">
            <a:noFill/>
            <a:miter lim="800000"/>
            <a:headEnd/>
            <a:tailEnd/>
          </a:ln>
        </p:spPr>
        <p:txBody>
          <a:bodyPr anchor="ctr"/>
          <a:lstStyle/>
          <a:p>
            <a:r>
              <a:rPr lang="es-MX" b="1">
                <a:solidFill>
                  <a:schemeClr val="tx2"/>
                </a:solidFill>
                <a:latin typeface="Arial" charset="0"/>
              </a:rPr>
              <a:t>Esquema 2</a:t>
            </a:r>
          </a:p>
          <a:p>
            <a:r>
              <a:rPr lang="es-MX">
                <a:solidFill>
                  <a:schemeClr val="tx2"/>
                </a:solidFill>
                <a:latin typeface="Arial" charset="0"/>
              </a:rPr>
              <a:t>En el recipiente (1) se agitan los obtenidos con NaOH para liberar de las impurezas ácidas, luego se separan por decantación y las más livianas (en la superficie) pasan a otro recipiente con agitador (2) que además contiene ácido sulfúrico H2SO4, donde se separan las resinas, sustancias resinificables por polimerización, oxidación o disolución, luego se lo neutraliza por decantación se extrae el H2SO4 con resinas, para luego hacer pasar la solución por un filtro prensa (3), y entrar en una última destilación en la columna (4) de donde se destilan los distintos productos mucho más puros, depositándose en el fondo de la columna los aceites que siguen conteniendo impurezas. </a:t>
            </a:r>
          </a:p>
        </p:txBody>
      </p:sp>
    </p:spTree>
  </p:cSld>
  <p:clrMapOvr>
    <a:masterClrMapping/>
  </p:clrMapOvr>
  <p:transition>
    <p:dissolv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04800" y="228600"/>
            <a:ext cx="8610600" cy="6324600"/>
          </a:xfrm>
          <a:prstGeom prst="rect">
            <a:avLst/>
          </a:prstGeom>
          <a:noFill/>
          <a:ln w="9525">
            <a:noFill/>
            <a:miter lim="800000"/>
            <a:headEnd/>
            <a:tailEnd/>
          </a:ln>
        </p:spPr>
        <p:txBody>
          <a:bodyPr anchor="ctr"/>
          <a:lstStyle/>
          <a:p>
            <a:r>
              <a:rPr lang="es-MX" b="1">
                <a:solidFill>
                  <a:schemeClr val="tx2"/>
                </a:solidFill>
                <a:latin typeface="Arial" charset="0"/>
              </a:rPr>
              <a:t>Esquema 2</a:t>
            </a:r>
          </a:p>
          <a:p>
            <a:r>
              <a:rPr lang="es-MX">
                <a:solidFill>
                  <a:schemeClr val="tx2"/>
                </a:solidFill>
                <a:latin typeface="Arial" charset="0"/>
              </a:rPr>
              <a:t>Y para refinarlas se necesitan usar el método de extracción, introduciendo el lubricante por el tercio inferior de la columna (5), mientras fluye desde arriba de la columna un disolvente precalentado, parte de la solución resultante se elimina por abajo como extracto que irá a la torre de evaporado (8), pasando por el precalentador (6) al igual que el refinado que sale por arriba y que es enviado al evaporador (7). En los evaporadores se separa el disolvente del aceite, y los vapores del disolvente vuelven a la columna de extracción después de haber sido condensados en (9) y (10) o se bombean al deposito. Del evaporador (8) se obtienen parafinas (son hidrocarburos homólogos de cadena lineal y de alto peso molecular con 20/30 átomos de Carbono. Mientras que del evaporador (7) se logran aceites que luego se clasifican por sus viscosidades.</a:t>
            </a:r>
          </a:p>
          <a:p>
            <a:r>
              <a:rPr lang="es-MX">
                <a:solidFill>
                  <a:schemeClr val="tx2"/>
                </a:solidFill>
                <a:latin typeface="Arial" charset="0"/>
              </a:rPr>
              <a:t>Sólo un 20% del petróleo bruto esta formado por aceites de bajo punto de ebullición.</a:t>
            </a:r>
            <a:endParaRPr lang="es-ES">
              <a:solidFill>
                <a:schemeClr val="tx2"/>
              </a:solidFill>
              <a:latin typeface="Arial" charset="0"/>
            </a:endParaRPr>
          </a:p>
        </p:txBody>
      </p:sp>
    </p:spTree>
  </p:cSld>
  <p:clrMapOvr>
    <a:masterClrMapping/>
  </p:clrMapOvr>
  <p:transition>
    <p:dissolv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Grp="1" noChangeAspect="1"/>
          </p:cNvGraphicFramePr>
          <p:nvPr>
            <p:ph/>
          </p:nvPr>
        </p:nvGraphicFramePr>
        <p:xfrm>
          <a:off x="395288" y="188913"/>
          <a:ext cx="8137525" cy="6669087"/>
        </p:xfrm>
        <a:graphic>
          <a:graphicData uri="http://schemas.openxmlformats.org/presentationml/2006/ole">
            <mc:AlternateContent xmlns:mc="http://schemas.openxmlformats.org/markup-compatibility/2006">
              <mc:Choice xmlns:v="urn:schemas-microsoft-com:vml" Requires="v">
                <p:oleObj spid="_x0000_s2051" name="Fotografía de Photo Editor" r:id="rId3" imgW="5257143" imgH="7582958" progId="">
                  <p:embed/>
                </p:oleObj>
              </mc:Choice>
              <mc:Fallback>
                <p:oleObj name="Fotografía de Photo Editor" r:id="rId3" imgW="5257143" imgH="7582958"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88913"/>
                        <a:ext cx="8137525" cy="666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04800" y="228600"/>
            <a:ext cx="8610600" cy="6324600"/>
          </a:xfrm>
          <a:prstGeom prst="rect">
            <a:avLst/>
          </a:prstGeom>
          <a:noFill/>
          <a:ln w="9525">
            <a:noFill/>
            <a:miter lim="800000"/>
            <a:headEnd/>
            <a:tailEnd/>
          </a:ln>
        </p:spPr>
        <p:txBody>
          <a:bodyPr anchor="ctr"/>
          <a:lstStyle/>
          <a:p>
            <a:endParaRPr lang="es-AR" sz="1800">
              <a:solidFill>
                <a:schemeClr val="tx2"/>
              </a:solidFill>
              <a:latin typeface="Arial" charset="0"/>
            </a:endParaRPr>
          </a:p>
        </p:txBody>
      </p:sp>
      <p:sp>
        <p:nvSpPr>
          <p:cNvPr id="16387" name="Rectangle 3"/>
          <p:cNvSpPr>
            <a:spLocks noChangeArrowheads="1"/>
          </p:cNvSpPr>
          <p:nvPr/>
        </p:nvSpPr>
        <p:spPr bwMode="auto">
          <a:xfrm>
            <a:off x="0" y="0"/>
            <a:ext cx="8915400" cy="5934075"/>
          </a:xfrm>
          <a:prstGeom prst="rect">
            <a:avLst/>
          </a:prstGeom>
          <a:noFill/>
          <a:ln w="9525">
            <a:noFill/>
            <a:miter lim="800000"/>
            <a:headEnd/>
            <a:tailEnd/>
          </a:ln>
        </p:spPr>
        <p:txBody>
          <a:bodyPr>
            <a:spAutoFit/>
          </a:bodyPr>
          <a:lstStyle/>
          <a:p>
            <a:r>
              <a:rPr lang="es-MX">
                <a:solidFill>
                  <a:srgbClr val="000000"/>
                </a:solidFill>
                <a:latin typeface="Arial" charset="0"/>
              </a:rPr>
              <a:t>El petróleo se descompone al ser sometido a altas temperaturas </a:t>
            </a:r>
            <a:r>
              <a:rPr lang="es-MX" b="1">
                <a:solidFill>
                  <a:srgbClr val="000000"/>
                </a:solidFill>
                <a:latin typeface="Arial" charset="0"/>
              </a:rPr>
              <a:t>(PIRÓLISIS).</a:t>
            </a:r>
          </a:p>
          <a:p>
            <a:r>
              <a:rPr lang="es-ES" b="1">
                <a:solidFill>
                  <a:srgbClr val="000000"/>
                </a:solidFill>
                <a:latin typeface="Arial" charset="0"/>
              </a:rPr>
              <a:t>Craqueo</a:t>
            </a:r>
            <a:r>
              <a:rPr lang="es-ES">
                <a:solidFill>
                  <a:srgbClr val="000000"/>
                </a:solidFill>
                <a:latin typeface="Arial" charset="0"/>
              </a:rPr>
              <a:t> o </a:t>
            </a:r>
            <a:r>
              <a:rPr lang="es-ES" b="1" i="1">
                <a:solidFill>
                  <a:srgbClr val="000000"/>
                </a:solidFill>
                <a:latin typeface="Arial" charset="0"/>
              </a:rPr>
              <a:t>Cracking</a:t>
            </a:r>
            <a:r>
              <a:rPr lang="es-ES">
                <a:solidFill>
                  <a:srgbClr val="000000"/>
                </a:solidFill>
                <a:latin typeface="Arial" charset="0"/>
              </a:rPr>
              <a:t>, proceso químico por el cual un compuesto químico, normalmente orgánico, se descompone o fracciona en compuestos más simples. El craqueo se realiza ya sea por la aplicación de calor y alta presión, mediante el proceso conocido como craqueo térmico,</a:t>
            </a:r>
            <a:r>
              <a:rPr lang="es-MX">
                <a:solidFill>
                  <a:srgbClr val="000000"/>
                </a:solidFill>
                <a:latin typeface="Arial" charset="0"/>
              </a:rPr>
              <a:t> (500°C y entre 2 y 8 atmósferas)</a:t>
            </a:r>
            <a:r>
              <a:rPr lang="es-ES">
                <a:solidFill>
                  <a:srgbClr val="000000"/>
                </a:solidFill>
                <a:latin typeface="Arial" charset="0"/>
              </a:rPr>
              <a:t> o bien por el craqueo catalítico, que es la combinación de calor y una catálisis.</a:t>
            </a:r>
            <a:r>
              <a:rPr lang="es-MX">
                <a:solidFill>
                  <a:srgbClr val="000000"/>
                </a:solidFill>
                <a:latin typeface="Arial" charset="0"/>
              </a:rPr>
              <a:t> </a:t>
            </a:r>
          </a:p>
          <a:p>
            <a:r>
              <a:rPr lang="es-MX">
                <a:solidFill>
                  <a:srgbClr val="000000"/>
                </a:solidFill>
                <a:latin typeface="Arial" charset="0"/>
              </a:rPr>
              <a:t>Esto implica calentar una molécula de hidrocarburo, y la misma experimentará vibraciones tanto más elevadas cuanto más alta sea la temperatura, de esta forma las moléculas de hidrocarburo debilitan sus mutuas atracciones y destilan (las más livianas lo hacen más fácil y las más pesadas finalmente lo hacen en dos o más fragmentos, esta escisión puede seguir diferentes cursos según la presión, la temperatura y la duración de reacción.</a:t>
            </a:r>
          </a:p>
        </p:txBody>
      </p:sp>
    </p:spTree>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107950" y="3940175"/>
            <a:ext cx="8921750" cy="2801938"/>
          </a:xfrm>
          <a:prstGeom prst="rect">
            <a:avLst/>
          </a:prstGeom>
          <a:noFill/>
          <a:ln w="9525">
            <a:noFill/>
            <a:miter lim="800000"/>
            <a:headEnd/>
            <a:tailEnd/>
          </a:ln>
        </p:spPr>
      </p:pic>
      <p:sp>
        <p:nvSpPr>
          <p:cNvPr id="8195" name="1 Marcador de número de diapositiva"/>
          <p:cNvSpPr>
            <a:spLocks noGrp="1"/>
          </p:cNvSpPr>
          <p:nvPr>
            <p:ph type="sldNum" sz="quarter" idx="12"/>
          </p:nvPr>
        </p:nvSpPr>
        <p:spPr>
          <a:noFill/>
          <a:ln>
            <a:miter lim="800000"/>
            <a:headEnd/>
            <a:tailEnd/>
          </a:ln>
        </p:spPr>
        <p:txBody>
          <a:bodyPr/>
          <a:lstStyle/>
          <a:p>
            <a:fld id="{516B2759-B557-4A09-BCBE-38599F7D02E0}" type="slidenum">
              <a:rPr lang="es-ES" altLang="es-AR" smtClean="0"/>
              <a:pPr/>
              <a:t>8</a:t>
            </a:fld>
            <a:endParaRPr lang="es-ES" altLang="es-AR"/>
          </a:p>
        </p:txBody>
      </p:sp>
      <p:sp>
        <p:nvSpPr>
          <p:cNvPr id="8196" name="2 Rectángulo"/>
          <p:cNvSpPr>
            <a:spLocks noChangeArrowheads="1"/>
          </p:cNvSpPr>
          <p:nvPr/>
        </p:nvSpPr>
        <p:spPr bwMode="auto">
          <a:xfrm>
            <a:off x="0" y="0"/>
            <a:ext cx="9144000" cy="3940175"/>
          </a:xfrm>
          <a:prstGeom prst="rect">
            <a:avLst/>
          </a:prstGeom>
          <a:noFill/>
          <a:ln w="9525">
            <a:noFill/>
            <a:miter lim="800000"/>
            <a:headEnd/>
            <a:tailEnd/>
          </a:ln>
        </p:spPr>
        <p:txBody>
          <a:bodyPr>
            <a:spAutoFit/>
          </a:bodyPr>
          <a:lstStyle/>
          <a:p>
            <a:pPr algn="just"/>
            <a:r>
              <a:rPr lang="es-ES" altLang="es-AR"/>
              <a:t>El ABS es un plástico más fuerte que el poliestireno dado a los grupos nitrilo en sus unidades de acrilonitrilo. Los grupos nitrilo son muy polares, así que se atraen mutuamente. Esto permite que las cargas opuestas de los grupos nitrilo puedan estabilizarse, como usted ve en el cuadro de la izquierda. Esta fuerte atracción sostiene firmemente las cadenas de ABS, haciendo el material más fuerte. También el polibutadieno, con su apariencia de caucho, hace al ABS más resistente que el poliestireno.</a:t>
            </a:r>
          </a:p>
          <a:p>
            <a:pPr algn="just"/>
            <a:endParaRPr lang="es-ES" altLang="es-AR" sz="800"/>
          </a:p>
          <a:p>
            <a:r>
              <a:rPr lang="es-ES" altLang="es-AR" b="1"/>
              <a:t>· POLIVINILICAS</a:t>
            </a:r>
          </a:p>
          <a:p>
            <a:r>
              <a:rPr lang="es-ES" altLang="es-AR"/>
              <a:t>Dentro de este grupo englobamos al polietileno y al polipropileno.</a:t>
            </a:r>
          </a:p>
          <a:p>
            <a:endParaRPr lang="es-ES" altLang="es-AR" sz="800"/>
          </a:p>
          <a:p>
            <a:pPr algn="just"/>
            <a:r>
              <a:rPr lang="es-ES" altLang="es-AR"/>
              <a:t>El polietileno es el plástico más utilizado en el mundo, su utilidad es infinita, ya que nos lo podemos encontrar en todas partes. Su estructura es muy simple, y es un material muy versátil. Una molécula de etileno no es más que una larga cadena de átomos de carbonos , con dos átomos de carbono unidos a cuatro átomos de hidrógeno.</a:t>
            </a:r>
          </a:p>
        </p:txBody>
      </p:sp>
    </p:spTree>
  </p:cSld>
  <p:clrMapOvr>
    <a:masterClrMapping/>
  </p:clrMapOvr>
  <p:transition>
    <p:dissolv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04800" y="228600"/>
            <a:ext cx="8610600" cy="6324600"/>
          </a:xfrm>
          <a:prstGeom prst="rect">
            <a:avLst/>
          </a:prstGeom>
          <a:noFill/>
          <a:ln w="9525">
            <a:noFill/>
            <a:miter lim="800000"/>
            <a:headEnd/>
            <a:tailEnd/>
          </a:ln>
        </p:spPr>
        <p:txBody>
          <a:bodyPr anchor="ctr"/>
          <a:lstStyle/>
          <a:p>
            <a:endParaRPr lang="es-AR" sz="1800">
              <a:solidFill>
                <a:schemeClr val="tx2"/>
              </a:solidFill>
              <a:latin typeface="Arial" charset="0"/>
            </a:endParaRPr>
          </a:p>
        </p:txBody>
      </p:sp>
      <p:sp>
        <p:nvSpPr>
          <p:cNvPr id="17411" name="Rectangle 3"/>
          <p:cNvSpPr>
            <a:spLocks noChangeArrowheads="1"/>
          </p:cNvSpPr>
          <p:nvPr/>
        </p:nvSpPr>
        <p:spPr bwMode="auto">
          <a:xfrm>
            <a:off x="0" y="0"/>
            <a:ext cx="8915400" cy="6664325"/>
          </a:xfrm>
          <a:prstGeom prst="rect">
            <a:avLst/>
          </a:prstGeom>
          <a:noFill/>
          <a:ln w="9525">
            <a:noFill/>
            <a:miter lim="800000"/>
            <a:headEnd/>
            <a:tailEnd/>
          </a:ln>
        </p:spPr>
        <p:txBody>
          <a:bodyPr>
            <a:spAutoFit/>
          </a:bodyPr>
          <a:lstStyle/>
          <a:p>
            <a:r>
              <a:rPr lang="es-ES">
                <a:solidFill>
                  <a:srgbClr val="000000"/>
                </a:solidFill>
                <a:latin typeface="Arial" charset="0"/>
              </a:rPr>
              <a:t>Las reacciones implicadas en el craqueo,</a:t>
            </a:r>
            <a:r>
              <a:rPr lang="es-MX">
                <a:solidFill>
                  <a:srgbClr val="000000"/>
                </a:solidFill>
                <a:latin typeface="Arial" charset="0"/>
              </a:rPr>
              <a:t> </a:t>
            </a:r>
            <a:r>
              <a:rPr lang="es-ES">
                <a:solidFill>
                  <a:srgbClr val="000000"/>
                </a:solidFill>
                <a:latin typeface="Arial" charset="0"/>
              </a:rPr>
              <a:t>son muy complejas; grandes moléculas se descomponen en fragmentos, En condiciones normales, los productos principales obtenidos al fraccionar aceites de hidrocarburos son otros hidrocarburos de menor masa molecular, en su mayoría insaturados. En el proceso siempre se </a:t>
            </a:r>
            <a:r>
              <a:rPr lang="es-MX">
                <a:solidFill>
                  <a:srgbClr val="000000"/>
                </a:solidFill>
                <a:latin typeface="Arial" charset="0"/>
              </a:rPr>
              <a:t>desprende</a:t>
            </a:r>
            <a:r>
              <a:rPr lang="es-ES">
                <a:solidFill>
                  <a:srgbClr val="000000"/>
                </a:solidFill>
                <a:latin typeface="Arial" charset="0"/>
              </a:rPr>
              <a:t> hidrógeno y carbono. Normalmente, los hidrocarburos son gaseosos a la temperatura de craqueo, pero si se calientan hidrocarburos más pesados a alta presión, el craqueo tiene lugar en fase líquida o condensada.</a:t>
            </a:r>
            <a:r>
              <a:rPr lang="es-MX">
                <a:solidFill>
                  <a:srgbClr val="000000"/>
                </a:solidFill>
                <a:latin typeface="Arial" charset="0"/>
              </a:rPr>
              <a:t> </a:t>
            </a:r>
            <a:r>
              <a:rPr lang="es-ES">
                <a:solidFill>
                  <a:srgbClr val="000000"/>
                </a:solidFill>
                <a:latin typeface="Arial" charset="0"/>
              </a:rPr>
              <a:t> </a:t>
            </a:r>
            <a:br>
              <a:rPr lang="es-MX">
                <a:solidFill>
                  <a:srgbClr val="000000"/>
                </a:solidFill>
                <a:latin typeface="Arial" charset="0"/>
              </a:rPr>
            </a:br>
            <a:r>
              <a:rPr lang="es-ES">
                <a:solidFill>
                  <a:srgbClr val="000000"/>
                </a:solidFill>
                <a:latin typeface="Arial" charset="0"/>
              </a:rPr>
              <a:t>El craqueo</a:t>
            </a:r>
            <a:r>
              <a:rPr lang="es-MX">
                <a:solidFill>
                  <a:srgbClr val="000000"/>
                </a:solidFill>
                <a:latin typeface="Arial" charset="0"/>
              </a:rPr>
              <a:t>,</a:t>
            </a:r>
            <a:r>
              <a:rPr lang="es-ES">
                <a:solidFill>
                  <a:srgbClr val="000000"/>
                </a:solidFill>
                <a:latin typeface="Arial" charset="0"/>
              </a:rPr>
              <a:t> en las refinerías de petróleo</a:t>
            </a:r>
            <a:r>
              <a:rPr lang="es-MX">
                <a:solidFill>
                  <a:srgbClr val="000000"/>
                </a:solidFill>
                <a:latin typeface="Arial" charset="0"/>
              </a:rPr>
              <a:t>,</a:t>
            </a:r>
            <a:r>
              <a:rPr lang="es-ES">
                <a:solidFill>
                  <a:srgbClr val="000000"/>
                </a:solidFill>
                <a:latin typeface="Arial" charset="0"/>
              </a:rPr>
              <a:t> </a:t>
            </a:r>
            <a:r>
              <a:rPr lang="es-MX">
                <a:solidFill>
                  <a:srgbClr val="000000"/>
                </a:solidFill>
                <a:latin typeface="Arial" charset="0"/>
              </a:rPr>
              <a:t>es</a:t>
            </a:r>
            <a:r>
              <a:rPr lang="es-ES">
                <a:solidFill>
                  <a:srgbClr val="000000"/>
                </a:solidFill>
                <a:latin typeface="Arial" charset="0"/>
              </a:rPr>
              <a:t> un medio </a:t>
            </a:r>
            <a:r>
              <a:rPr lang="es-MX">
                <a:solidFill>
                  <a:srgbClr val="000000"/>
                </a:solidFill>
                <a:latin typeface="Arial" charset="0"/>
              </a:rPr>
              <a:t>para</a:t>
            </a:r>
            <a:r>
              <a:rPr lang="es-ES">
                <a:solidFill>
                  <a:srgbClr val="000000"/>
                </a:solidFill>
                <a:latin typeface="Arial" charset="0"/>
              </a:rPr>
              <a:t> aumentar la producción de </a:t>
            </a:r>
            <a:r>
              <a:rPr lang="es-MX">
                <a:solidFill>
                  <a:srgbClr val="000000"/>
                </a:solidFill>
                <a:latin typeface="Arial" charset="0"/>
              </a:rPr>
              <a:t>naftas </a:t>
            </a:r>
            <a:r>
              <a:rPr lang="es-ES">
                <a:solidFill>
                  <a:srgbClr val="000000"/>
                </a:solidFill>
                <a:latin typeface="Arial" charset="0"/>
              </a:rPr>
              <a:t>a expensas de productos más pesados y menos valiosos, como el querosén y el petróleo combustible</a:t>
            </a:r>
            <a:r>
              <a:rPr lang="es-MX">
                <a:solidFill>
                  <a:srgbClr val="000000"/>
                </a:solidFill>
                <a:latin typeface="Arial" charset="0"/>
              </a:rPr>
              <a:t>. La nafta es resistente a la detonación (cuando no se producen explosiones parciales durante la compresión), los más resistentes a detonaciones son las parafinas de cadenas ramificadas, hidrocarburos no saturados. El n-heptano es muy poco resistente, el iso-octano es mucho más resistente.</a:t>
            </a:r>
            <a:endParaRPr lang="es-ES">
              <a:solidFill>
                <a:srgbClr val="000000"/>
              </a:solidFill>
              <a:latin typeface="Arial" charset="0"/>
            </a:endParaRPr>
          </a:p>
        </p:txBody>
      </p:sp>
    </p:spTree>
  </p:cSld>
  <p:clrMapOvr>
    <a:masterClrMapping/>
  </p:clrMapOvr>
  <p:transition>
    <p:dissolv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04800" y="228600"/>
            <a:ext cx="8610600" cy="6324600"/>
          </a:xfrm>
          <a:prstGeom prst="rect">
            <a:avLst/>
          </a:prstGeom>
          <a:noFill/>
          <a:ln w="9525">
            <a:noFill/>
            <a:miter lim="800000"/>
            <a:headEnd/>
            <a:tailEnd/>
          </a:ln>
        </p:spPr>
        <p:txBody>
          <a:bodyPr anchor="ctr"/>
          <a:lstStyle/>
          <a:p>
            <a:endParaRPr lang="es-AR" sz="1800">
              <a:solidFill>
                <a:schemeClr val="tx2"/>
              </a:solidFill>
              <a:latin typeface="Arial" charset="0"/>
            </a:endParaRPr>
          </a:p>
        </p:txBody>
      </p:sp>
      <p:sp>
        <p:nvSpPr>
          <p:cNvPr id="18435" name="Rectangle 3"/>
          <p:cNvSpPr>
            <a:spLocks noChangeArrowheads="1"/>
          </p:cNvSpPr>
          <p:nvPr/>
        </p:nvSpPr>
        <p:spPr bwMode="auto">
          <a:xfrm>
            <a:off x="0" y="0"/>
            <a:ext cx="8915400" cy="6786563"/>
          </a:xfrm>
          <a:prstGeom prst="rect">
            <a:avLst/>
          </a:prstGeom>
          <a:noFill/>
          <a:ln w="9525">
            <a:noFill/>
            <a:miter lim="800000"/>
            <a:headEnd/>
            <a:tailEnd/>
          </a:ln>
        </p:spPr>
        <p:txBody>
          <a:bodyPr>
            <a:spAutoFit/>
          </a:bodyPr>
          <a:lstStyle/>
          <a:p>
            <a:r>
              <a:rPr lang="es-MX">
                <a:solidFill>
                  <a:srgbClr val="000000"/>
                </a:solidFill>
                <a:latin typeface="Arial" charset="0"/>
              </a:rPr>
              <a:t>La medida de resistencia a la detonación es el llamado n° de octanos y varia entre: el heptano; n° de octano = 0 y el iso-octano = 100.</a:t>
            </a:r>
          </a:p>
          <a:p>
            <a:r>
              <a:rPr lang="es-MX">
                <a:solidFill>
                  <a:srgbClr val="000000"/>
                </a:solidFill>
                <a:latin typeface="Arial" charset="0"/>
              </a:rPr>
              <a:t>		    H H H H H H H </a:t>
            </a:r>
          </a:p>
          <a:p>
            <a:r>
              <a:rPr lang="es-MX">
                <a:solidFill>
                  <a:srgbClr val="000000"/>
                </a:solidFill>
                <a:latin typeface="Arial" charset="0"/>
              </a:rPr>
              <a:t>		H C C C C C C C H           (n-heptano)</a:t>
            </a:r>
          </a:p>
          <a:p>
            <a:r>
              <a:rPr lang="es-MX">
                <a:solidFill>
                  <a:srgbClr val="000000"/>
                </a:solidFill>
                <a:latin typeface="Arial" charset="0"/>
              </a:rPr>
              <a:t>   		    H H H H H H H  </a:t>
            </a:r>
          </a:p>
          <a:p>
            <a:r>
              <a:rPr lang="es-MX" sz="800">
                <a:solidFill>
                  <a:srgbClr val="000000"/>
                </a:solidFill>
                <a:latin typeface="Arial" charset="0"/>
              </a:rPr>
              <a:t>  </a:t>
            </a:r>
          </a:p>
          <a:p>
            <a:r>
              <a:rPr lang="es-MX">
                <a:solidFill>
                  <a:srgbClr val="000000"/>
                </a:solidFill>
                <a:latin typeface="Arial" charset="0"/>
              </a:rPr>
              <a:t>   		 H H H      H H H   </a:t>
            </a:r>
          </a:p>
          <a:p>
            <a:r>
              <a:rPr lang="es-MX">
                <a:solidFill>
                  <a:srgbClr val="000000"/>
                </a:solidFill>
                <a:latin typeface="Arial" charset="0"/>
              </a:rPr>
              <a:t>       		     C   H H    C   H</a:t>
            </a:r>
          </a:p>
          <a:p>
            <a:r>
              <a:rPr lang="es-MX">
                <a:solidFill>
                  <a:srgbClr val="000000"/>
                </a:solidFill>
                <a:latin typeface="Arial" charset="0"/>
              </a:rPr>
              <a:t>    		 H C   C C    C   C H      (Iso-octano).</a:t>
            </a:r>
          </a:p>
          <a:p>
            <a:r>
              <a:rPr lang="es-MX">
                <a:solidFill>
                  <a:srgbClr val="000000"/>
                </a:solidFill>
                <a:latin typeface="Arial" charset="0"/>
              </a:rPr>
              <a:t>        		     C   H H    H   H</a:t>
            </a:r>
          </a:p>
          <a:p>
            <a:r>
              <a:rPr lang="es-MX">
                <a:solidFill>
                  <a:srgbClr val="000000"/>
                </a:solidFill>
                <a:latin typeface="Arial" charset="0"/>
              </a:rPr>
              <a:t>                       H H H</a:t>
            </a:r>
          </a:p>
          <a:p>
            <a:r>
              <a:rPr lang="es-MX">
                <a:solidFill>
                  <a:srgbClr val="000000"/>
                </a:solidFill>
                <a:latin typeface="Arial" charset="0"/>
              </a:rPr>
              <a:t>Una nafta compuesta por iso-octanos pura tendrá el n° 100 de octanos. Un compuesto de 80% de iso-octanos y 20% de heptanos tendrá el n° 80 de octanos.</a:t>
            </a:r>
          </a:p>
          <a:p>
            <a:r>
              <a:rPr lang="es-MX">
                <a:solidFill>
                  <a:srgbClr val="000000"/>
                </a:solidFill>
                <a:latin typeface="Arial" charset="0"/>
              </a:rPr>
              <a:t>Mediante el crackimg se consigue la isomerización de los hidrocarburos de cadena lineal (reforming). La escisión comienza a los 400°C (cracking térmico), obteniéndose productos de escisión de bajo peso molecular</a:t>
            </a:r>
            <a:endParaRPr lang="es-ES">
              <a:solidFill>
                <a:srgbClr val="000000"/>
              </a:solidFill>
              <a:latin typeface="Arial" charset="0"/>
            </a:endParaRPr>
          </a:p>
        </p:txBody>
      </p:sp>
    </p:spTree>
  </p:cSld>
  <p:clrMapOvr>
    <a:masterClrMapping/>
  </p:clrMapOvr>
  <p:transition>
    <p:dissolv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0"/>
            <a:ext cx="9144000" cy="6858000"/>
          </a:xfrm>
        </p:spPr>
        <p:txBody>
          <a:bodyPr/>
          <a:lstStyle/>
          <a:p>
            <a:pPr algn="l" eaLnBrk="1" hangingPunct="1">
              <a:spcBef>
                <a:spcPts val="750"/>
              </a:spcBef>
              <a:spcAft>
                <a:spcPts val="250"/>
              </a:spcAft>
            </a:pPr>
            <a:r>
              <a:rPr lang="es-MX" sz="2400" b="1">
                <a:latin typeface="Arial" charset="0"/>
              </a:rPr>
              <a:t>Esquema 3:</a:t>
            </a:r>
            <a:r>
              <a:rPr lang="es-MX" sz="2400">
                <a:latin typeface="Arial" charset="0"/>
              </a:rPr>
              <a:t> </a:t>
            </a:r>
            <a:r>
              <a:rPr lang="es-MX" sz="2000">
                <a:latin typeface="Arial" charset="0"/>
              </a:rPr>
              <a:t>En el calentador (1) pasa aceite pesado mientras que por (2) pasa naftas comunes o aceites ligeros, de allí pasan a la cámara (3) donde se encuentran a 500°C y 7 atm luego pasa por la válvula de expansión (4) al evaporador (5) donde tienen lugar la primer separación de productos volátiles, los más volátiles van a la columna (7) los pesados pasan al stripper (6) donde se libera al residuo del crackink, de los componentes volátiles que pueda tener, estos son conducidos a el deflegmador (6a) que separa liquido de gas, (parte vuelven a la columna (6) y parte se usan como aceite de cracking en la columna (7) de la parte superior de dicha columna se extraen nafta rica en gases de cracking que van a los deflegmadores (8 y 9) para separar gas de líquidos, y el condensado de (8) vuelve a (7). El condensado de (9) pasa por el intercambiador de calor (10) y llega al estabilizador (11) donde se rectifica hasta eliminar completamente los gases de cracking, de la parte inferior de (11) sale nafta caliente estabilizada que pasa por el intercambiador de calor (10), esta se junta en (12) con la que viene de (7a), de la parte media de la columna principal (7) se retira Gas-oil que se hace volver al calentador (2) reiniciando el ciclo. Mientras que en la columna de absorción (13) se libera a la nafta de los gases provenientes de (9) (por lavado) y se saca por arriba gas y por debajo naftas que vuelven a (7) por el tubo (14), mientras que el residuo de la columna (7) sale por debajo para llevarlo nuevamente al intercambiador de calor 1 y reanudar el cracking térmico.</a:t>
            </a:r>
            <a:endParaRPr lang="es-ES" sz="2000">
              <a:latin typeface="Arial" charset="0"/>
            </a:endParaRPr>
          </a:p>
        </p:txBody>
      </p:sp>
    </p:spTree>
  </p:cSld>
  <p:clrMapOvr>
    <a:masterClrMapping/>
  </p:clrMapOvr>
  <p:transition>
    <p:dissolv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Grp="1" noChangeAspect="1"/>
          </p:cNvGraphicFramePr>
          <p:nvPr>
            <p:ph/>
          </p:nvPr>
        </p:nvGraphicFramePr>
        <p:xfrm>
          <a:off x="250825" y="0"/>
          <a:ext cx="8713788" cy="6858000"/>
        </p:xfrm>
        <a:graphic>
          <a:graphicData uri="http://schemas.openxmlformats.org/presentationml/2006/ole">
            <mc:AlternateContent xmlns:mc="http://schemas.openxmlformats.org/markup-compatibility/2006">
              <mc:Choice xmlns:v="urn:schemas-microsoft-com:vml" Requires="v">
                <p:oleObj spid="_x0000_s3075" name="Fotografía de Photo Editor" r:id="rId3" imgW="4839375" imgH="7485714" progId="">
                  <p:embed/>
                </p:oleObj>
              </mc:Choice>
              <mc:Fallback>
                <p:oleObj name="Fotografía de Photo Editor" r:id="rId3" imgW="4839375" imgH="7485714"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0"/>
                        <a:ext cx="87137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b="4610"/>
          <a:stretch>
            <a:fillRect/>
          </a:stretch>
        </p:blipFill>
        <p:spPr bwMode="auto">
          <a:xfrm>
            <a:off x="0" y="0"/>
            <a:ext cx="9144000" cy="66294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0"/>
                                  </p:stCondLst>
                                  <p:childTnLst>
                                    <p:set>
                                      <p:cBhvr>
                                        <p:cTn id="6" dur="1" fill="hold">
                                          <p:stCondLst>
                                            <p:cond delay="499"/>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0" y="0"/>
            <a:ext cx="9144000" cy="6858000"/>
          </a:xfrm>
        </p:spPr>
        <p:txBody>
          <a:bodyPr/>
          <a:lstStyle/>
          <a:p>
            <a:pPr algn="l" eaLnBrk="1" hangingPunct="1"/>
            <a:r>
              <a:rPr lang="es-ES" sz="1800" b="1">
                <a:solidFill>
                  <a:srgbClr val="000000"/>
                </a:solidFill>
                <a:latin typeface="Arial" charset="0"/>
              </a:rPr>
              <a:t>Isómeros</a:t>
            </a:r>
            <a:r>
              <a:rPr lang="es-ES" sz="1800">
                <a:solidFill>
                  <a:srgbClr val="000000"/>
                </a:solidFill>
                <a:latin typeface="Arial" charset="0"/>
              </a:rPr>
              <a:t>, dos o más moléculas con composiciones químicas idénticas, pero que difieren en la disposición de los átomos. </a:t>
            </a:r>
            <a:br>
              <a:rPr lang="es-MX" sz="1800">
                <a:solidFill>
                  <a:srgbClr val="000000"/>
                </a:solidFill>
                <a:latin typeface="Arial" charset="0"/>
              </a:rPr>
            </a:br>
            <a:r>
              <a:rPr lang="es-ES" sz="1800">
                <a:solidFill>
                  <a:srgbClr val="000000"/>
                </a:solidFill>
                <a:latin typeface="Arial" charset="0"/>
              </a:rPr>
              <a:t>Dos sustancias isómeras pueden diferir en sus propiedades físicas, químicas y biológicas</a:t>
            </a:r>
            <a:r>
              <a:rPr lang="es-MX" sz="1800">
                <a:solidFill>
                  <a:srgbClr val="000000"/>
                </a:solidFill>
                <a:latin typeface="Arial" charset="0"/>
              </a:rPr>
              <a:t>.</a:t>
            </a:r>
            <a:br>
              <a:rPr lang="es-MX" sz="1800">
                <a:solidFill>
                  <a:srgbClr val="000000"/>
                </a:solidFill>
                <a:latin typeface="Arial" charset="0"/>
              </a:rPr>
            </a:br>
            <a:r>
              <a:rPr lang="es-ES" sz="1800" u="sng">
                <a:solidFill>
                  <a:srgbClr val="000000"/>
                </a:solidFill>
                <a:latin typeface="Arial" charset="0"/>
              </a:rPr>
              <a:t>Los isómeros se clasifican en</a:t>
            </a:r>
            <a:r>
              <a:rPr lang="es-MX" sz="1800">
                <a:solidFill>
                  <a:srgbClr val="000000"/>
                </a:solidFill>
                <a:latin typeface="Arial" charset="0"/>
              </a:rPr>
              <a:t>:</a:t>
            </a:r>
            <a:br>
              <a:rPr lang="es-MX" sz="1800">
                <a:solidFill>
                  <a:srgbClr val="000000"/>
                </a:solidFill>
                <a:latin typeface="Arial" charset="0"/>
              </a:rPr>
            </a:br>
            <a:r>
              <a:rPr lang="es-MX" sz="1800">
                <a:solidFill>
                  <a:srgbClr val="000000"/>
                </a:solidFill>
                <a:latin typeface="Arial" charset="0"/>
              </a:rPr>
              <a:t>- </a:t>
            </a:r>
            <a:r>
              <a:rPr lang="es-MX" sz="1800" b="1">
                <a:solidFill>
                  <a:srgbClr val="000000"/>
                </a:solidFill>
                <a:latin typeface="Arial" charset="0"/>
              </a:rPr>
              <a:t>I</a:t>
            </a:r>
            <a:r>
              <a:rPr lang="es-ES" sz="1800" b="1">
                <a:solidFill>
                  <a:srgbClr val="000000"/>
                </a:solidFill>
                <a:latin typeface="Arial" charset="0"/>
              </a:rPr>
              <a:t>sómeros estructurales</a:t>
            </a:r>
            <a:r>
              <a:rPr lang="es-ES" sz="1800">
                <a:solidFill>
                  <a:srgbClr val="000000"/>
                </a:solidFill>
                <a:latin typeface="Arial" charset="0"/>
              </a:rPr>
              <a:t>, en los cuales la secuencia de los átomos es diferente</a:t>
            </a:r>
            <a:r>
              <a:rPr lang="es-MX" sz="1800">
                <a:solidFill>
                  <a:srgbClr val="000000"/>
                </a:solidFill>
                <a:latin typeface="Arial" charset="0"/>
              </a:rPr>
              <a:t>.</a:t>
            </a:r>
            <a:br>
              <a:rPr lang="es-MX" sz="1800">
                <a:solidFill>
                  <a:srgbClr val="000000"/>
                </a:solidFill>
                <a:latin typeface="Arial" charset="0"/>
              </a:rPr>
            </a:br>
            <a:r>
              <a:rPr lang="es-MX" sz="1800">
                <a:solidFill>
                  <a:srgbClr val="000000"/>
                </a:solidFill>
                <a:latin typeface="Arial" charset="0"/>
              </a:rPr>
              <a:t>-</a:t>
            </a:r>
            <a:r>
              <a:rPr lang="es-ES" sz="1800">
                <a:solidFill>
                  <a:srgbClr val="000000"/>
                </a:solidFill>
                <a:latin typeface="Arial" charset="0"/>
              </a:rPr>
              <a:t> </a:t>
            </a:r>
            <a:r>
              <a:rPr lang="es-MX" sz="1800" b="1">
                <a:solidFill>
                  <a:srgbClr val="000000"/>
                </a:solidFill>
                <a:latin typeface="Arial" charset="0"/>
              </a:rPr>
              <a:t>I</a:t>
            </a:r>
            <a:r>
              <a:rPr lang="es-ES" sz="1800" b="1">
                <a:solidFill>
                  <a:srgbClr val="000000"/>
                </a:solidFill>
                <a:latin typeface="Arial" charset="0"/>
              </a:rPr>
              <a:t>sómeros estereoisómeros</a:t>
            </a:r>
            <a:r>
              <a:rPr lang="es-ES" sz="1800">
                <a:solidFill>
                  <a:srgbClr val="000000"/>
                </a:solidFill>
                <a:latin typeface="Arial" charset="0"/>
              </a:rPr>
              <a:t>, en los cuales los átomos están unidos en el mismo orden, pero están orientados de forma distinta en el espacio. </a:t>
            </a:r>
            <a:br>
              <a:rPr lang="es-MX" sz="1800">
                <a:solidFill>
                  <a:srgbClr val="000000"/>
                </a:solidFill>
                <a:latin typeface="Arial" charset="0"/>
              </a:rPr>
            </a:br>
            <a:r>
              <a:rPr lang="es-ES" sz="1800">
                <a:solidFill>
                  <a:srgbClr val="000000"/>
                </a:solidFill>
                <a:latin typeface="Arial" charset="0"/>
              </a:rPr>
              <a:t>Un tipo particular de estero isomería es la isomería cistrans (isomería geométrica), producida por una molécula forzada por la rotación limitada de los enlaces a una de las posibles posiciones</a:t>
            </a:r>
            <a:r>
              <a:rPr lang="es-MX" sz="1800">
                <a:latin typeface="Arial" charset="0"/>
              </a:rPr>
              <a:t> </a:t>
            </a:r>
            <a:br>
              <a:rPr lang="es-MX" sz="1800">
                <a:latin typeface="Arial" charset="0"/>
              </a:rPr>
            </a:br>
            <a:r>
              <a:rPr lang="es-ES" sz="1800">
                <a:latin typeface="Arial" charset="0"/>
              </a:rPr>
              <a:t>Los compuestos alifáticos son el grupo más simple de los compuestos orgánicos. </a:t>
            </a:r>
            <a:br>
              <a:rPr lang="es-MX" sz="1800">
                <a:latin typeface="Arial" charset="0"/>
              </a:rPr>
            </a:br>
            <a:r>
              <a:rPr lang="es-ES" sz="1800">
                <a:latin typeface="Arial" charset="0"/>
              </a:rPr>
              <a:t>Sólo contienen hidrógeno y carbono, y generalmente forman cadenas abiertas. </a:t>
            </a:r>
            <a:br>
              <a:rPr lang="es-MX" sz="1800">
                <a:latin typeface="Arial" charset="0"/>
              </a:rPr>
            </a:br>
            <a:r>
              <a:rPr lang="es-ES" sz="1800">
                <a:latin typeface="Arial" charset="0"/>
              </a:rPr>
              <a:t>Los nombres de los compuestos describen su identidad. </a:t>
            </a:r>
            <a:br>
              <a:rPr lang="es-MX" sz="1800">
                <a:latin typeface="Arial" charset="0"/>
              </a:rPr>
            </a:br>
            <a:r>
              <a:rPr lang="es-ES" sz="1800">
                <a:latin typeface="Arial" charset="0"/>
              </a:rPr>
              <a:t>El prefijo indica cuántos carbonos hay en la cadena, y el sufijo a cuál de los tres grupos funcionales pertenece una cadena. </a:t>
            </a:r>
            <a:br>
              <a:rPr lang="es-MX" sz="1800">
                <a:latin typeface="Arial" charset="0"/>
              </a:rPr>
            </a:br>
            <a:r>
              <a:rPr lang="es-ES" sz="1800">
                <a:latin typeface="Arial" charset="0"/>
              </a:rPr>
              <a:t>Por ejemplo, los compuestos con el prefijo </a:t>
            </a:r>
            <a:r>
              <a:rPr lang="es-ES" sz="1800" i="1">
                <a:latin typeface="Arial" charset="0"/>
              </a:rPr>
              <a:t>pent-</a:t>
            </a:r>
            <a:r>
              <a:rPr lang="es-ES" sz="1800">
                <a:latin typeface="Arial" charset="0"/>
              </a:rPr>
              <a:t> tienen siempre cinco carbonos, pero el pent</a:t>
            </a:r>
            <a:r>
              <a:rPr lang="es-ES" sz="1800" i="1">
                <a:latin typeface="Arial" charset="0"/>
              </a:rPr>
              <a:t>eno</a:t>
            </a:r>
            <a:r>
              <a:rPr lang="es-ES" sz="1800">
                <a:latin typeface="Arial" charset="0"/>
              </a:rPr>
              <a:t> es un alqueno con un doble enlace, mientras que el pent</a:t>
            </a:r>
            <a:r>
              <a:rPr lang="es-ES" sz="1800" i="1">
                <a:latin typeface="Arial" charset="0"/>
              </a:rPr>
              <a:t>ano</a:t>
            </a:r>
            <a:r>
              <a:rPr lang="es-ES" sz="1800">
                <a:latin typeface="Arial" charset="0"/>
              </a:rPr>
              <a:t> es un alcano con enlaces simples.</a:t>
            </a:r>
          </a:p>
        </p:txBody>
      </p:sp>
    </p:spTree>
  </p:cSld>
  <p:clrMapOvr>
    <a:masterClrMapping/>
  </p:clrMapOvr>
  <p:transition>
    <p:dissolv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b="4512"/>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dissolv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b="4512"/>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dissolv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0" y="0"/>
            <a:ext cx="9144000" cy="6858000"/>
          </a:xfrm>
        </p:spPr>
        <p:txBody>
          <a:bodyPr/>
          <a:lstStyle/>
          <a:p>
            <a:pPr algn="l" eaLnBrk="1" hangingPunct="1">
              <a:spcBef>
                <a:spcPts val="1950"/>
              </a:spcBef>
              <a:spcAft>
                <a:spcPts val="700"/>
              </a:spcAft>
            </a:pPr>
            <a:r>
              <a:rPr lang="es-ES" sz="4000" b="1">
                <a:solidFill>
                  <a:srgbClr val="000000"/>
                </a:solidFill>
                <a:latin typeface="Arial" charset="0"/>
              </a:rPr>
              <a:t>Catálisis:</a:t>
            </a:r>
            <a:br>
              <a:rPr lang="es-ES" sz="4000" b="1">
                <a:solidFill>
                  <a:srgbClr val="000000"/>
                </a:solidFill>
                <a:latin typeface="Arial" charset="0"/>
              </a:rPr>
            </a:br>
            <a:r>
              <a:rPr lang="es-ES" sz="4000">
                <a:solidFill>
                  <a:srgbClr val="000000"/>
                </a:solidFill>
                <a:latin typeface="Arial" charset="0"/>
              </a:rPr>
              <a:t>alteración de la velocidad de una reacción química, producida por la presencia de una sustancia adicional, llamada </a:t>
            </a:r>
            <a:r>
              <a:rPr lang="es-ES" sz="4000" b="1" u="sng">
                <a:solidFill>
                  <a:srgbClr val="000000"/>
                </a:solidFill>
                <a:latin typeface="Arial" charset="0"/>
              </a:rPr>
              <a:t>catalizador</a:t>
            </a:r>
            <a:r>
              <a:rPr lang="es-ES" sz="4000">
                <a:solidFill>
                  <a:srgbClr val="000000"/>
                </a:solidFill>
                <a:latin typeface="Arial" charset="0"/>
              </a:rPr>
              <a:t>, que no resulta químicamente alterada en el transcurso de la reacción</a:t>
            </a:r>
            <a:r>
              <a:rPr lang="es-MX" sz="4000">
                <a:solidFill>
                  <a:srgbClr val="000000"/>
                </a:solidFill>
                <a:latin typeface="Arial" charset="0"/>
              </a:rPr>
              <a:t>.</a:t>
            </a:r>
          </a:p>
        </p:txBody>
      </p:sp>
    </p:spTree>
  </p:cSld>
  <p:clrMapOvr>
    <a:masterClrMapping/>
  </p:clrMapOvr>
  <p:transition>
    <p:dissolv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0" y="0"/>
            <a:ext cx="9144000" cy="6858000"/>
          </a:xfrm>
        </p:spPr>
        <p:txBody>
          <a:bodyPr/>
          <a:lstStyle/>
          <a:p>
            <a:pPr lvl="2" eaLnBrk="1" hangingPunct="1">
              <a:spcBef>
                <a:spcPct val="0"/>
              </a:spcBef>
              <a:spcAft>
                <a:spcPts val="700"/>
              </a:spcAft>
              <a:buFontTx/>
              <a:buNone/>
            </a:pPr>
            <a:endParaRPr lang="es-AR" sz="1600"/>
          </a:p>
        </p:txBody>
      </p:sp>
      <p:sp>
        <p:nvSpPr>
          <p:cNvPr id="25603" name="Rectangle 4"/>
          <p:cNvSpPr>
            <a:spLocks noGrp="1" noChangeArrowheads="1"/>
          </p:cNvSpPr>
          <p:nvPr>
            <p:ph type="title"/>
          </p:nvPr>
        </p:nvSpPr>
        <p:spPr>
          <a:xfrm>
            <a:off x="0" y="0"/>
            <a:ext cx="9144000" cy="6858000"/>
          </a:xfrm>
        </p:spPr>
        <p:txBody>
          <a:bodyPr/>
          <a:lstStyle/>
          <a:p>
            <a:pPr algn="l" eaLnBrk="1" hangingPunct="1"/>
            <a:r>
              <a:rPr lang="es-ES" sz="3000" b="1" u="sng">
                <a:solidFill>
                  <a:srgbClr val="000000"/>
                </a:solidFill>
                <a:latin typeface="Arial" charset="0"/>
              </a:rPr>
              <a:t>Catalizador</a:t>
            </a:r>
            <a:r>
              <a:rPr lang="es-MX" sz="3000" b="1" u="sng">
                <a:solidFill>
                  <a:srgbClr val="000000"/>
                </a:solidFill>
                <a:latin typeface="Arial" charset="0"/>
              </a:rPr>
              <a:t>:</a:t>
            </a:r>
            <a:r>
              <a:rPr lang="es-ES" sz="3000">
                <a:solidFill>
                  <a:srgbClr val="000000"/>
                </a:solidFill>
                <a:latin typeface="MS Reference Sans Serif" pitchFamily="34" charset="0"/>
              </a:rPr>
              <a:t> </a:t>
            </a:r>
            <a:br>
              <a:rPr lang="es-MX" sz="3000">
                <a:solidFill>
                  <a:srgbClr val="000000"/>
                </a:solidFill>
                <a:latin typeface="MS Reference Sans Serif" pitchFamily="34" charset="0"/>
              </a:rPr>
            </a:br>
            <a:r>
              <a:rPr lang="es-MX" sz="3000">
                <a:solidFill>
                  <a:srgbClr val="000000"/>
                </a:solidFill>
                <a:latin typeface="Arial" charset="0"/>
              </a:rPr>
              <a:t>Es una </a:t>
            </a:r>
            <a:r>
              <a:rPr lang="es-ES" sz="3000">
                <a:solidFill>
                  <a:srgbClr val="000000"/>
                </a:solidFill>
                <a:latin typeface="Arial" charset="0"/>
              </a:rPr>
              <a:t>sustancia que altera la velocidad de una reacción química sin sufrir en sí ningún cambio químico. </a:t>
            </a:r>
            <a:br>
              <a:rPr lang="es-MX" sz="3000">
                <a:solidFill>
                  <a:srgbClr val="000000"/>
                </a:solidFill>
                <a:latin typeface="Arial" charset="0"/>
              </a:rPr>
            </a:br>
            <a:r>
              <a:rPr lang="es-ES" sz="3000">
                <a:solidFill>
                  <a:srgbClr val="000000"/>
                </a:solidFill>
                <a:latin typeface="Arial" charset="0"/>
              </a:rPr>
              <a:t>Un catalizador en disolución con los reactivos, o en la misma fase que ellos, se llama catalizador homogéneo. </a:t>
            </a:r>
            <a:br>
              <a:rPr lang="es-MX" sz="3000">
                <a:solidFill>
                  <a:srgbClr val="000000"/>
                </a:solidFill>
                <a:latin typeface="Arial" charset="0"/>
              </a:rPr>
            </a:br>
            <a:r>
              <a:rPr lang="es-ES" sz="3000">
                <a:solidFill>
                  <a:srgbClr val="000000"/>
                </a:solidFill>
                <a:latin typeface="Arial" charset="0"/>
              </a:rPr>
              <a:t>El catalizador se combina con uno de los reactivos</a:t>
            </a:r>
            <a:r>
              <a:rPr lang="es-MX" sz="3000">
                <a:solidFill>
                  <a:srgbClr val="000000"/>
                </a:solidFill>
                <a:latin typeface="Arial" charset="0"/>
              </a:rPr>
              <a:t>,</a:t>
            </a:r>
            <a:r>
              <a:rPr lang="es-ES" sz="3000">
                <a:solidFill>
                  <a:srgbClr val="000000"/>
                </a:solidFill>
                <a:latin typeface="Arial" charset="0"/>
              </a:rPr>
              <a:t> formando un compuesto intermedio que reacciona con el otro</a:t>
            </a:r>
            <a:r>
              <a:rPr lang="es-MX" sz="3000">
                <a:solidFill>
                  <a:srgbClr val="000000"/>
                </a:solidFill>
                <a:latin typeface="Arial" charset="0"/>
              </a:rPr>
              <a:t> (reactivo)</a:t>
            </a:r>
            <a:r>
              <a:rPr lang="es-ES" sz="3000">
                <a:solidFill>
                  <a:srgbClr val="000000"/>
                </a:solidFill>
                <a:latin typeface="Arial" charset="0"/>
              </a:rPr>
              <a:t> más fácilmente</a:t>
            </a:r>
            <a:r>
              <a:rPr lang="es-MX" sz="3000">
                <a:solidFill>
                  <a:srgbClr val="000000"/>
                </a:solidFill>
                <a:latin typeface="Arial" charset="0"/>
              </a:rPr>
              <a:t>, s</a:t>
            </a:r>
            <a:r>
              <a:rPr lang="es-ES" sz="3000">
                <a:solidFill>
                  <a:srgbClr val="000000"/>
                </a:solidFill>
                <a:latin typeface="Arial" charset="0"/>
              </a:rPr>
              <a:t>in embargo, el catalizador no influye en el equilibrio de la reacción, porque la descomposición de los productos en los reactivos es acelerada en un grado similar</a:t>
            </a:r>
            <a:r>
              <a:rPr lang="es-MX" sz="3000">
                <a:solidFill>
                  <a:srgbClr val="000000"/>
                </a:solidFill>
                <a:latin typeface="Arial" charset="0"/>
              </a:rPr>
              <a:t>.</a:t>
            </a:r>
            <a:endParaRPr lang="es-ES" sz="3200">
              <a:latin typeface="Arial" charset="0"/>
            </a:endParaRPr>
          </a:p>
        </p:txBody>
      </p:sp>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20650" y="941388"/>
            <a:ext cx="8945563" cy="5800725"/>
          </a:xfrm>
          <a:prstGeom prst="rect">
            <a:avLst/>
          </a:prstGeom>
          <a:noFill/>
          <a:ln w="9525">
            <a:noFill/>
            <a:miter lim="800000"/>
            <a:headEnd/>
            <a:tailEnd/>
          </a:ln>
        </p:spPr>
      </p:pic>
      <p:sp>
        <p:nvSpPr>
          <p:cNvPr id="9219" name="1 Marcador de número de diapositiva"/>
          <p:cNvSpPr>
            <a:spLocks noGrp="1"/>
          </p:cNvSpPr>
          <p:nvPr>
            <p:ph type="sldNum" sz="quarter" idx="12"/>
          </p:nvPr>
        </p:nvSpPr>
        <p:spPr>
          <a:noFill/>
          <a:ln>
            <a:miter lim="800000"/>
            <a:headEnd/>
            <a:tailEnd/>
          </a:ln>
        </p:spPr>
        <p:txBody>
          <a:bodyPr/>
          <a:lstStyle/>
          <a:p>
            <a:fld id="{2C9CAFE3-DE2A-42ED-8896-C1F56F518DE0}" type="slidenum">
              <a:rPr lang="es-ES" altLang="es-AR" smtClean="0"/>
              <a:pPr/>
              <a:t>9</a:t>
            </a:fld>
            <a:endParaRPr lang="es-ES" altLang="es-AR"/>
          </a:p>
        </p:txBody>
      </p:sp>
      <p:sp>
        <p:nvSpPr>
          <p:cNvPr id="9220" name="2 Rectángulo"/>
          <p:cNvSpPr>
            <a:spLocks noChangeArrowheads="1"/>
          </p:cNvSpPr>
          <p:nvPr/>
        </p:nvSpPr>
        <p:spPr bwMode="auto">
          <a:xfrm>
            <a:off x="0" y="36513"/>
            <a:ext cx="9144000" cy="923925"/>
          </a:xfrm>
          <a:prstGeom prst="rect">
            <a:avLst/>
          </a:prstGeom>
          <a:noFill/>
          <a:ln w="9525">
            <a:noFill/>
            <a:miter lim="800000"/>
            <a:headEnd/>
            <a:tailEnd/>
          </a:ln>
        </p:spPr>
        <p:txBody>
          <a:bodyPr>
            <a:spAutoFit/>
          </a:bodyPr>
          <a:lstStyle/>
          <a:p>
            <a:pPr algn="just"/>
            <a:r>
              <a:rPr lang="es-ES" altLang="es-AR"/>
              <a:t>Aunque en la mayoría de las ocasiones son lineales, la forma más económica de obtener el polietilieno, es cuando la cadena esta ramificada., estos son de baja densidad, pero los lineales son mucho más fuertes que los ramificados</a:t>
            </a:r>
            <a:endParaRPr lang="en-US" altLang="es-AR"/>
          </a:p>
        </p:txBody>
      </p:sp>
    </p:spTree>
  </p:cSld>
  <p:clrMapOvr>
    <a:masterClrMapping/>
  </p:clrMapOvr>
  <p:transition>
    <p:dissolv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0" y="0"/>
            <a:ext cx="9144000" cy="6858000"/>
          </a:xfrm>
        </p:spPr>
        <p:txBody>
          <a:bodyPr/>
          <a:lstStyle/>
          <a:p>
            <a:pPr algn="l" eaLnBrk="1" hangingPunct="1"/>
            <a:r>
              <a:rPr lang="es-ES" sz="3200" b="1">
                <a:solidFill>
                  <a:srgbClr val="000000"/>
                </a:solidFill>
                <a:latin typeface="Arial" charset="0"/>
              </a:rPr>
              <a:t>Craqueo</a:t>
            </a:r>
            <a:r>
              <a:rPr lang="es-ES" sz="3200">
                <a:solidFill>
                  <a:srgbClr val="000000"/>
                </a:solidFill>
                <a:latin typeface="Arial" charset="0"/>
              </a:rPr>
              <a:t> o </a:t>
            </a:r>
            <a:r>
              <a:rPr lang="es-ES" sz="3200" b="1" i="1">
                <a:solidFill>
                  <a:srgbClr val="000000"/>
                </a:solidFill>
                <a:latin typeface="Arial" charset="0"/>
              </a:rPr>
              <a:t>Cracking:</a:t>
            </a:r>
            <a:br>
              <a:rPr lang="es-ES" sz="3200" b="1" i="1">
                <a:solidFill>
                  <a:srgbClr val="000000"/>
                </a:solidFill>
                <a:latin typeface="Arial" charset="0"/>
              </a:rPr>
            </a:br>
            <a:r>
              <a:rPr lang="es-ES" sz="3000">
                <a:solidFill>
                  <a:srgbClr val="000000"/>
                </a:solidFill>
                <a:latin typeface="Arial" charset="0"/>
              </a:rPr>
              <a:t>Proceso químico por el cual un compuesto químico, normalmente orgánico, se descompone o fracciona en compuestos más simples. El craqueo se realiza ya sea por:</a:t>
            </a:r>
            <a:br>
              <a:rPr lang="es-ES" sz="3000">
                <a:solidFill>
                  <a:srgbClr val="000000"/>
                </a:solidFill>
                <a:latin typeface="Arial" charset="0"/>
              </a:rPr>
            </a:br>
            <a:r>
              <a:rPr lang="es-ES" sz="3000">
                <a:solidFill>
                  <a:srgbClr val="000000"/>
                </a:solidFill>
                <a:latin typeface="Arial" charset="0"/>
              </a:rPr>
              <a:t>a) La aplicación de calor y alta presión, mediante el proceso conocido como craqueo térmico.</a:t>
            </a:r>
            <a:br>
              <a:rPr lang="es-ES" sz="3000">
                <a:solidFill>
                  <a:srgbClr val="000000"/>
                </a:solidFill>
                <a:latin typeface="Arial" charset="0"/>
              </a:rPr>
            </a:br>
            <a:r>
              <a:rPr lang="es-ES" sz="3000">
                <a:solidFill>
                  <a:srgbClr val="000000"/>
                </a:solidFill>
                <a:latin typeface="Arial" charset="0"/>
              </a:rPr>
              <a:t>b) Craqueo catalítico, que es la combinación de calor y una catálisis.</a:t>
            </a:r>
            <a:r>
              <a:rPr lang="es-MX" sz="3000">
                <a:solidFill>
                  <a:srgbClr val="000000"/>
                </a:solidFill>
                <a:latin typeface="Arial" charset="0"/>
              </a:rPr>
              <a:t> </a:t>
            </a:r>
            <a:r>
              <a:rPr lang="es-ES" sz="3000">
                <a:solidFill>
                  <a:srgbClr val="000000"/>
                </a:solidFill>
                <a:latin typeface="Arial" charset="0"/>
              </a:rPr>
              <a:t> </a:t>
            </a:r>
            <a:br>
              <a:rPr lang="es-ES" sz="3000">
                <a:solidFill>
                  <a:srgbClr val="000000"/>
                </a:solidFill>
                <a:latin typeface="Arial" charset="0"/>
              </a:rPr>
            </a:br>
            <a:r>
              <a:rPr lang="es-ES" sz="3000">
                <a:solidFill>
                  <a:srgbClr val="000000"/>
                </a:solidFill>
                <a:latin typeface="Arial" charset="0"/>
              </a:rPr>
              <a:t>Las reacciones implicadas en el craqueo, especialmente en el craqueo catalítico, son muy complejas; grandes moléculas se descomponen en fragmentos, que pueden sufrir cambios posteriores de forma espontánea o combinarse con otros fragmentos.</a:t>
            </a:r>
            <a:endParaRPr lang="es-ES" sz="3000">
              <a:latin typeface="Arial" charset="0"/>
            </a:endParaRPr>
          </a:p>
        </p:txBody>
      </p:sp>
    </p:spTree>
  </p:cSld>
  <p:clrMapOvr>
    <a:masterClrMapping/>
  </p:clrMapOvr>
  <p:transition>
    <p:dissolv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6858000"/>
          </a:xfrm>
        </p:spPr>
        <p:txBody>
          <a:bodyPr/>
          <a:lstStyle/>
          <a:p>
            <a:pPr algn="l" eaLnBrk="1" hangingPunct="1"/>
            <a:r>
              <a:rPr lang="es-ES" sz="3000">
                <a:solidFill>
                  <a:srgbClr val="000000"/>
                </a:solidFill>
                <a:latin typeface="Arial" charset="0"/>
              </a:rPr>
              <a:t>En condiciones normales, los productos principales obtenidos al fraccionar aceites de hidrocarburos son otros hidrocarburos de menor masa molecular, en su mayoría insaturados. En el proceso siempre se forma hidrógeno y carbono. </a:t>
            </a:r>
            <a:br>
              <a:rPr lang="es-ES" sz="3000">
                <a:solidFill>
                  <a:srgbClr val="000000"/>
                </a:solidFill>
                <a:latin typeface="Arial" charset="0"/>
              </a:rPr>
            </a:br>
            <a:r>
              <a:rPr lang="es-ES" sz="3000">
                <a:solidFill>
                  <a:srgbClr val="000000"/>
                </a:solidFill>
                <a:latin typeface="Arial" charset="0"/>
              </a:rPr>
              <a:t>Normalmente, los hidrocarburos son gaseosos a la temperatura de craqueo, pero si se calientan hidrocarburos más pesados a alta presión, el craqueo tiene lugar en fase líquida o condensada.</a:t>
            </a:r>
            <a:r>
              <a:rPr lang="es-MX" sz="3000">
                <a:solidFill>
                  <a:srgbClr val="000000"/>
                </a:solidFill>
                <a:latin typeface="Arial" charset="0"/>
              </a:rPr>
              <a:t> </a:t>
            </a:r>
            <a:r>
              <a:rPr lang="es-ES" sz="3000">
                <a:solidFill>
                  <a:srgbClr val="000000"/>
                </a:solidFill>
                <a:latin typeface="Arial" charset="0"/>
              </a:rPr>
              <a:t> </a:t>
            </a:r>
            <a:br>
              <a:rPr lang="es-MX" sz="3000">
                <a:solidFill>
                  <a:srgbClr val="000000"/>
                </a:solidFill>
                <a:latin typeface="Arial" charset="0"/>
              </a:rPr>
            </a:br>
            <a:r>
              <a:rPr lang="es-ES" sz="3000">
                <a:solidFill>
                  <a:srgbClr val="000000"/>
                </a:solidFill>
                <a:latin typeface="Arial" charset="0"/>
              </a:rPr>
              <a:t>El craqueo</a:t>
            </a:r>
            <a:r>
              <a:rPr lang="es-MX" sz="3000">
                <a:solidFill>
                  <a:srgbClr val="000000"/>
                </a:solidFill>
                <a:latin typeface="Arial" charset="0"/>
              </a:rPr>
              <a:t>,</a:t>
            </a:r>
            <a:r>
              <a:rPr lang="es-ES" sz="3000">
                <a:solidFill>
                  <a:srgbClr val="000000"/>
                </a:solidFill>
                <a:latin typeface="Arial" charset="0"/>
              </a:rPr>
              <a:t> en las refinerías de petróleo</a:t>
            </a:r>
            <a:r>
              <a:rPr lang="es-MX" sz="3000">
                <a:solidFill>
                  <a:srgbClr val="000000"/>
                </a:solidFill>
                <a:latin typeface="Arial" charset="0"/>
              </a:rPr>
              <a:t>,</a:t>
            </a:r>
            <a:r>
              <a:rPr lang="es-ES" sz="3000">
                <a:solidFill>
                  <a:srgbClr val="000000"/>
                </a:solidFill>
                <a:latin typeface="Arial" charset="0"/>
              </a:rPr>
              <a:t> </a:t>
            </a:r>
            <a:r>
              <a:rPr lang="es-MX" sz="3000">
                <a:solidFill>
                  <a:srgbClr val="000000"/>
                </a:solidFill>
                <a:latin typeface="Arial" charset="0"/>
              </a:rPr>
              <a:t>es</a:t>
            </a:r>
            <a:r>
              <a:rPr lang="es-ES" sz="3000">
                <a:solidFill>
                  <a:srgbClr val="000000"/>
                </a:solidFill>
                <a:latin typeface="Arial" charset="0"/>
              </a:rPr>
              <a:t> un medio </a:t>
            </a:r>
            <a:r>
              <a:rPr lang="es-MX" sz="3000">
                <a:solidFill>
                  <a:srgbClr val="000000"/>
                </a:solidFill>
                <a:latin typeface="Arial" charset="0"/>
              </a:rPr>
              <a:t>para</a:t>
            </a:r>
            <a:r>
              <a:rPr lang="es-ES" sz="3000">
                <a:solidFill>
                  <a:srgbClr val="000000"/>
                </a:solidFill>
                <a:latin typeface="Arial" charset="0"/>
              </a:rPr>
              <a:t> aumentar la producción de gasolina a expensas de productos más pesados y menos valiosos, como el queroseno y el petróleo combustible.</a:t>
            </a:r>
            <a:endParaRPr lang="es-ES" sz="3000">
              <a:latin typeface="Arial" charset="0"/>
            </a:endParaRPr>
          </a:p>
        </p:txBody>
      </p:sp>
    </p:spTree>
  </p:cSld>
  <p:clrMapOvr>
    <a:masterClrMapping/>
  </p:clrMapOvr>
  <p:transition>
    <p:dissolv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0" y="0"/>
            <a:ext cx="9144000" cy="6858000"/>
          </a:xfrm>
        </p:spPr>
        <p:txBody>
          <a:bodyPr/>
          <a:lstStyle/>
          <a:p>
            <a:pPr algn="l" eaLnBrk="1" hangingPunct="1"/>
            <a:r>
              <a:rPr lang="es-ES" sz="2800">
                <a:solidFill>
                  <a:srgbClr val="000000"/>
                </a:solidFill>
                <a:latin typeface="Arial" charset="0"/>
              </a:rPr>
              <a:t>Los procesos catalíticos más conocidos, que han suplantado con mucho a los antiguos procesos térmicos, son la técnica de lecho fluidizado y la de fluido catalítico, que usan polvos de gel de aluminio-sílice como catalizadores. </a:t>
            </a:r>
            <a:br>
              <a:rPr lang="es-MX" sz="2800">
                <a:solidFill>
                  <a:srgbClr val="000000"/>
                </a:solidFill>
                <a:latin typeface="Arial" charset="0"/>
              </a:rPr>
            </a:br>
            <a:r>
              <a:rPr lang="es-ES" sz="2800">
                <a:solidFill>
                  <a:srgbClr val="000000"/>
                </a:solidFill>
                <a:latin typeface="Arial" charset="0"/>
              </a:rPr>
              <a:t>En el proceso de lecho fluidizado, se pasa el petróleo a través de un lecho estacionario de partículas sólidas; en el proceso de fluido catalítico, las partículas son móviles y están suspendidas en una corriente de vapores de petróleo a una temperatura de 450 ° a 540 °C, y a una presión de entre 3 y 5 atmósferas, pero deben regenerarse continuamente, dado que en su superficie tienen lugar las reacciones de escisión que depositan carbón sobre el catalizador y lo inactivan. El catalizador se regenera al quemar el carbón con aire a más de 500 ºC .</a:t>
            </a:r>
          </a:p>
        </p:txBody>
      </p:sp>
    </p:spTree>
  </p:cSld>
  <p:clrMapOvr>
    <a:masterClrMapping/>
  </p:clrMapOvr>
  <p:transition>
    <p:dissolv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0" y="0"/>
            <a:ext cx="9144000" cy="6858000"/>
          </a:xfrm>
        </p:spPr>
        <p:txBody>
          <a:bodyPr/>
          <a:lstStyle/>
          <a:p>
            <a:pPr algn="l" eaLnBrk="1" hangingPunct="1"/>
            <a:r>
              <a:rPr lang="es-ES" sz="2800" b="1">
                <a:solidFill>
                  <a:srgbClr val="000000"/>
                </a:solidFill>
                <a:latin typeface="Arial" charset="0"/>
              </a:rPr>
              <a:t>Esquema 4 Cracking catalítico:</a:t>
            </a:r>
            <a:br>
              <a:rPr lang="es-ES" sz="2800" b="1">
                <a:solidFill>
                  <a:srgbClr val="000000"/>
                </a:solidFill>
                <a:latin typeface="Arial" charset="0"/>
              </a:rPr>
            </a:br>
            <a:r>
              <a:rPr lang="es-ES" sz="2800">
                <a:solidFill>
                  <a:srgbClr val="000000"/>
                </a:solidFill>
                <a:latin typeface="Arial" charset="0"/>
              </a:rPr>
              <a:t>En el regenerador (1) se quema el carbón que ingresa por (1a) con el catalizador saturado, con aire a más de 500 ºC, los gases de combustión salen por la chimenea, mientras que el catalizador regenerado ingresan por (1b) y junto con el aceite (que se incorpora en (2)) al reactor (3) pulverizado (donde se produce el cracking), los productos de escisión pasan por el separador del ciclón (3a) y van por (4) a la torre (7). </a:t>
            </a:r>
            <a:br>
              <a:rPr lang="es-MX" sz="2800">
                <a:solidFill>
                  <a:srgbClr val="000000"/>
                </a:solidFill>
                <a:latin typeface="Arial" charset="0"/>
              </a:rPr>
            </a:br>
            <a:r>
              <a:rPr lang="es-ES" sz="2800">
                <a:solidFill>
                  <a:srgbClr val="000000"/>
                </a:solidFill>
                <a:latin typeface="Arial" charset="0"/>
              </a:rPr>
              <a:t>El catalizador usado y saturado cae en (3b) se mezcla en (5) con aire que viene del calentador (6) y vuelve a ser inyectado en el regenerador (1) por (1a). </a:t>
            </a:r>
            <a:br>
              <a:rPr lang="es-ES" sz="2800">
                <a:solidFill>
                  <a:srgbClr val="000000"/>
                </a:solidFill>
                <a:latin typeface="Arial" charset="0"/>
              </a:rPr>
            </a:br>
            <a:r>
              <a:rPr lang="es-ES" sz="2800">
                <a:solidFill>
                  <a:srgbClr val="000000"/>
                </a:solidFill>
                <a:latin typeface="Arial" charset="0"/>
              </a:rPr>
              <a:t>En la columna (7) se separan los productos de reacción en sus diversas fracciones y el residuo (aceite pesado se lleva nuevamente al reactor par iniciar un nuevo proceso.</a:t>
            </a:r>
          </a:p>
        </p:txBody>
      </p:sp>
    </p:spTree>
  </p:cSld>
  <p:clrMapOvr>
    <a:masterClrMapping/>
  </p:clrMapOvr>
  <p:transition>
    <p:dissolv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4"/>
          <p:cNvGraphicFramePr>
            <a:graphicFrameLocks noGrp="1" noChangeAspect="1"/>
          </p:cNvGraphicFramePr>
          <p:nvPr>
            <p:ph/>
          </p:nvPr>
        </p:nvGraphicFramePr>
        <p:xfrm>
          <a:off x="250825" y="157163"/>
          <a:ext cx="8281988" cy="6681787"/>
        </p:xfrm>
        <a:graphic>
          <a:graphicData uri="http://schemas.openxmlformats.org/presentationml/2006/ole">
            <mc:AlternateContent xmlns:mc="http://schemas.openxmlformats.org/markup-compatibility/2006">
              <mc:Choice xmlns:v="urn:schemas-microsoft-com:vml" Requires="v">
                <p:oleObj spid="_x0000_s4099" name="Fotografía de Photo Editor" r:id="rId3" imgW="4734586" imgH="3820058" progId="">
                  <p:embed/>
                </p:oleObj>
              </mc:Choice>
              <mc:Fallback>
                <p:oleObj name="Fotografía de Photo Editor" r:id="rId3" imgW="4734586" imgH="3820058"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57163"/>
                        <a:ext cx="8281988" cy="668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0" y="0"/>
            <a:ext cx="9144000" cy="6858000"/>
          </a:xfrm>
        </p:spPr>
        <p:txBody>
          <a:bodyPr/>
          <a:lstStyle/>
          <a:p>
            <a:pPr algn="l" eaLnBrk="1" hangingPunct="1"/>
            <a:r>
              <a:rPr lang="es-ES" sz="2800">
                <a:solidFill>
                  <a:srgbClr val="000000"/>
                </a:solidFill>
                <a:latin typeface="Arial" charset="0"/>
              </a:rPr>
              <a:t>En las refinerías modernas, primero se separa el petróleo por destilación fraccionada. </a:t>
            </a:r>
            <a:br>
              <a:rPr lang="es-ES" sz="2800">
                <a:solidFill>
                  <a:srgbClr val="000000"/>
                </a:solidFill>
                <a:latin typeface="Arial" charset="0"/>
              </a:rPr>
            </a:br>
            <a:r>
              <a:rPr lang="es-ES" sz="2800">
                <a:solidFill>
                  <a:srgbClr val="000000"/>
                </a:solidFill>
                <a:latin typeface="Arial" charset="0"/>
              </a:rPr>
              <a:t>A continuación, casi todas las fracciones más pesadas son sometidas a craqueo. Los productos de craqueo contienen aproximadamente un 50% de naftas, que suele tratarse posteriormente en otros procesos como la hidrogenación y el reforming. </a:t>
            </a:r>
            <a:br>
              <a:rPr lang="es-MX" sz="2800">
                <a:solidFill>
                  <a:srgbClr val="000000"/>
                </a:solidFill>
                <a:latin typeface="Arial" charset="0"/>
              </a:rPr>
            </a:br>
            <a:r>
              <a:rPr lang="es-ES" sz="2800">
                <a:solidFill>
                  <a:srgbClr val="000000"/>
                </a:solidFill>
                <a:latin typeface="Arial" charset="0"/>
              </a:rPr>
              <a:t>El otro 50% está formado en su mayoría por componentes más ligeros, que pueden ser polimerizados o utilizados para la alquilación, con el fin de aumentar posteriormente la producción o mejorar la calidad de la nafta.</a:t>
            </a:r>
          </a:p>
        </p:txBody>
      </p:sp>
    </p:spTree>
  </p:cSld>
  <p:clrMapOvr>
    <a:masterClrMapping/>
  </p:clrMapOvr>
  <p:transition>
    <p:dissolv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0" y="0"/>
            <a:ext cx="9144000" cy="6858000"/>
          </a:xfrm>
        </p:spPr>
        <p:txBody>
          <a:bodyPr/>
          <a:lstStyle/>
          <a:p>
            <a:pPr algn="l" eaLnBrk="1" hangingPunct="1"/>
            <a:r>
              <a:rPr lang="es-ES" sz="2800" b="1">
                <a:solidFill>
                  <a:srgbClr val="000000"/>
                </a:solidFill>
                <a:latin typeface="Arial" charset="0"/>
              </a:rPr>
              <a:t>Esquema 5: procedimiento reformado</a:t>
            </a:r>
            <a:r>
              <a:rPr lang="es-ES" sz="2800">
                <a:solidFill>
                  <a:srgbClr val="000000"/>
                </a:solidFill>
                <a:latin typeface="Arial" charset="0"/>
              </a:rPr>
              <a:t>.</a:t>
            </a:r>
            <a:br>
              <a:rPr lang="es-ES" sz="2800">
                <a:solidFill>
                  <a:srgbClr val="000000"/>
                </a:solidFill>
                <a:latin typeface="Arial" charset="0"/>
              </a:rPr>
            </a:br>
            <a:r>
              <a:rPr lang="es-ES" sz="2700">
                <a:solidFill>
                  <a:srgbClr val="000000"/>
                </a:solidFill>
                <a:latin typeface="Arial" charset="0"/>
              </a:rPr>
              <a:t>La nafta de bajo nº de octano se conduce a través de los cambiadores de calor (1 y 2) y luego a recalentador (3) a 450 ºC en donde comienza la escisión, llevada luego a los reactores (4 y 5) de los cuales siempre está en marcha uno mientras otro está regenerando, los reactores contienen catalizadores que conducen la isomerización en el sentido deseado, posteriormente se llevan al separador (6) del que se retiran los gases de cracking por la salida (7) y la nafta reformada sale por (8) conteniendo fracciones de punto de ebullición alto (estas se emplean como gas-oil o se vuelven al reactor), mientras que la nafta se debe someter a procesos de estabilización que consiste en liberarla de sus fracciones más volátiles y añadirle sustancias que impidan su oxidación.</a:t>
            </a:r>
            <a:r>
              <a:rPr lang="es-ES" sz="2800">
                <a:solidFill>
                  <a:srgbClr val="000000"/>
                </a:solidFill>
                <a:latin typeface="Arial" charset="0"/>
              </a:rPr>
              <a:t> </a:t>
            </a:r>
          </a:p>
        </p:txBody>
      </p:sp>
    </p:spTree>
  </p:cSld>
  <p:clrMapOvr>
    <a:masterClrMapping/>
  </p:clrMapOvr>
  <p:transition>
    <p:dissolv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4"/>
          <p:cNvGraphicFramePr>
            <a:graphicFrameLocks noChangeAspect="1"/>
          </p:cNvGraphicFramePr>
          <p:nvPr/>
        </p:nvGraphicFramePr>
        <p:xfrm>
          <a:off x="395288" y="85725"/>
          <a:ext cx="8353425" cy="6686550"/>
        </p:xfrm>
        <a:graphic>
          <a:graphicData uri="http://schemas.openxmlformats.org/presentationml/2006/ole">
            <mc:AlternateContent xmlns:mc="http://schemas.openxmlformats.org/markup-compatibility/2006">
              <mc:Choice xmlns:v="urn:schemas-microsoft-com:vml" Requires="v">
                <p:oleObj spid="_x0000_s5123" name="Fotografía de Photo Editor" r:id="rId3" imgW="4772691" imgH="3820058" progId="">
                  <p:embed/>
                </p:oleObj>
              </mc:Choice>
              <mc:Fallback>
                <p:oleObj name="Fotografía de Photo Editor" r:id="rId3" imgW="4772691" imgH="3820058"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85725"/>
                        <a:ext cx="8353425" cy="66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dissolv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0"/>
            <a:ext cx="9144000" cy="6858000"/>
          </a:xfrm>
        </p:spPr>
        <p:txBody>
          <a:bodyPr/>
          <a:lstStyle/>
          <a:p>
            <a:pPr algn="l" eaLnBrk="1" hangingPunct="1"/>
            <a:r>
              <a:rPr lang="es-ES" sz="3000">
                <a:latin typeface="MS Reference Sans Serif" pitchFamily="34" charset="0"/>
              </a:rPr>
              <a:t>Los polímeros consisten en grandes moléculas compuestas de otras más pequeñas y repetidas, llamadas monómeros</a:t>
            </a:r>
            <a:r>
              <a:rPr lang="es-MX" sz="3000">
                <a:latin typeface="MS Reference Sans Serif" pitchFamily="34" charset="0"/>
              </a:rPr>
              <a:t>.</a:t>
            </a:r>
            <a:br>
              <a:rPr lang="es-MX" sz="3000">
                <a:latin typeface="MS Reference Sans Serif" pitchFamily="34" charset="0"/>
              </a:rPr>
            </a:br>
            <a:r>
              <a:rPr lang="es-MX" sz="3000">
                <a:latin typeface="MS Reference Sans Serif" pitchFamily="34" charset="0"/>
              </a:rPr>
              <a:t>L</a:t>
            </a:r>
            <a:r>
              <a:rPr lang="es-ES" sz="3000">
                <a:latin typeface="MS Reference Sans Serif" pitchFamily="34" charset="0"/>
              </a:rPr>
              <a:t>os polímeros que constan de un único tipo de monómero se denominan homopolímeros. </a:t>
            </a:r>
            <a:br>
              <a:rPr lang="es-MX" sz="3000">
                <a:latin typeface="MS Reference Sans Serif" pitchFamily="34" charset="0"/>
              </a:rPr>
            </a:br>
            <a:r>
              <a:rPr lang="es-ES" sz="3000">
                <a:latin typeface="MS Reference Sans Serif" pitchFamily="34" charset="0"/>
              </a:rPr>
              <a:t>Los que están formados por más de un tipo de monómeros reciben el nombre de copo limeros. </a:t>
            </a:r>
            <a:br>
              <a:rPr lang="es-MX" sz="3000">
                <a:latin typeface="MS Reference Sans Serif" pitchFamily="34" charset="0"/>
              </a:rPr>
            </a:br>
            <a:r>
              <a:rPr lang="es-ES" sz="3000">
                <a:latin typeface="MS Reference Sans Serif" pitchFamily="34" charset="0"/>
              </a:rPr>
              <a:t>En el </a:t>
            </a:r>
            <a:r>
              <a:rPr lang="es-MX" sz="3000">
                <a:latin typeface="MS Reference Sans Serif" pitchFamily="34" charset="0"/>
              </a:rPr>
              <a:t>siguiente </a:t>
            </a:r>
            <a:r>
              <a:rPr lang="es-ES" sz="3000">
                <a:latin typeface="MS Reference Sans Serif" pitchFamily="34" charset="0"/>
              </a:rPr>
              <a:t>diagrama aparecen diversas estructuras de polímeros</a:t>
            </a:r>
            <a:r>
              <a:rPr lang="es-ES" sz="2400">
                <a:latin typeface="MS Reference Sans Serif" pitchFamily="34" charset="0"/>
              </a:rPr>
              <a:t>.</a:t>
            </a:r>
          </a:p>
        </p:txBody>
      </p:sp>
    </p:spTree>
  </p:cSld>
  <p:clrMapOvr>
    <a:masterClrMapping/>
  </p:clrMapOvr>
  <p:transition>
    <p:dissolv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0" y="0"/>
            <a:ext cx="9144000" cy="6858000"/>
          </a:xfrm>
        </p:spPr>
        <p:txBody>
          <a:bodyPr/>
          <a:lstStyle/>
          <a:p>
            <a:pPr algn="l" eaLnBrk="1" hangingPunct="1"/>
            <a:r>
              <a:rPr lang="es-ES" sz="2800" b="1">
                <a:solidFill>
                  <a:srgbClr val="000000"/>
                </a:solidFill>
                <a:latin typeface="Arial" charset="0"/>
              </a:rPr>
              <a:t>Esquema 6: Polimerización</a:t>
            </a:r>
            <a:r>
              <a:rPr lang="es-ES" sz="2800">
                <a:solidFill>
                  <a:srgbClr val="000000"/>
                </a:solidFill>
                <a:latin typeface="Arial" charset="0"/>
              </a:rPr>
              <a:t>.</a:t>
            </a:r>
            <a:br>
              <a:rPr lang="es-ES" sz="2800">
                <a:solidFill>
                  <a:srgbClr val="000000"/>
                </a:solidFill>
                <a:latin typeface="Arial" charset="0"/>
              </a:rPr>
            </a:br>
            <a:r>
              <a:rPr lang="es-ES" sz="2400">
                <a:solidFill>
                  <a:srgbClr val="000000"/>
                </a:solidFill>
                <a:latin typeface="Arial" charset="0"/>
              </a:rPr>
              <a:t>Los gases residuales de cracking (salida (7)) son muy ricos en olefinas (propileno y butileno), estos se combinan fácilmente entre sí, formándose aceites ligeros de alto nº de octanos, trabajándolos a 500ºC y a presiones del orden de las 50 atm. El uso de catalizadores ha mejorado los métodos de polimerización, el catalizador usado es ácido ortofosfórico embebido en inerte poroso y se trabajan a 200 ºC y a presiones de entre 10 y 80 atm. En el calentador (1) se calienta la materia prima a 200 ºC y se regula la presión, estos gases se hacen pasar por las cámaras de catálisis (3 y 4) donde transcurre la polimerización, como el ácido fosfórico se transforma fácilmente en ácido piro y meta-fosfórico a los 150 ºc con desprendimiento de agua, se agrega vapor de agua constantemente por (2), la sustancia polimerizada se conduce al estabilizador (previo paso por un separador  condensador, para enfriarlo), de donde se retira nafta por (6) y los gases que se desprenden del estabilizador (no transformados) vuelven al calentador para reiniciar el ciclo.</a:t>
            </a:r>
          </a:p>
        </p:txBody>
      </p:sp>
    </p:spTree>
  </p:cSld>
  <p:clrMapOvr>
    <a:masterClrMapping/>
  </p:clrMapOvr>
  <p:transition>
    <p:dissolve/>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3638</TotalTime>
  <Words>10761</Words>
  <Application>Microsoft Office PowerPoint</Application>
  <PresentationFormat>Presentación en pantalla (4:3)</PresentationFormat>
  <Paragraphs>508</Paragraphs>
  <Slides>101</Slides>
  <Notes>2</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101</vt:i4>
      </vt:variant>
    </vt:vector>
  </HeadingPairs>
  <TitlesOfParts>
    <vt:vector size="107" baseType="lpstr">
      <vt:lpstr>Arial</vt:lpstr>
      <vt:lpstr>Calibri</vt:lpstr>
      <vt:lpstr>MS Reference Sans Serif</vt:lpstr>
      <vt:lpstr>Wingdings</vt:lpstr>
      <vt:lpstr>Tema de Office</vt:lpstr>
      <vt:lpstr>Fotografía de Photo Editor</vt:lpstr>
      <vt:lpstr>Presentación de PowerPoint</vt:lpstr>
      <vt:lpstr>Procesos Industriales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 conocido que el C forma con el H una gran cantidad de compuestos que se denominan  hidrocarburos,  como el CH4,  (metano), el C 2 H 6 (etano), C4H10 (butano) y otros.  En la descomposición térmica del carbón de piedra se obtiene C6H6 que se denomina benceno, el C7H8 (tolueno), etc.  Al analizar tanta variedad de composición en los hidrocarburos, los científicos de aquella época se preguntaban: ¿Cuál es la valencia del C en los compuestos orgánicos ?  ¿Por qué estos dos elementos pueden formar tanta cantidad de compuestos ?    En 1858, Ambroise Kekulé publicó su tesis sobre el enlace químico del C, la cual consistía en lo siguiente:   EL C ES TETRAVALENTE.  Un átomo de C puede formar enlaces con otros átomos de C  y, por tanto, perder parte de su propiedad de unión con otros elementos. Un átomo de C puede formar enlaces de tipo múltiple con otros átomos Los átomos de C pueden formar anillos o cadenas cerradas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Dimensiones y  unidades</vt:lpstr>
      <vt:lpstr>Masa molar</vt:lpstr>
      <vt:lpstr>Presentación de PowerPoint</vt:lpstr>
      <vt:lpstr>CONCEPTOS BASICOS (Grados de libertad)</vt:lpstr>
      <vt:lpstr>CONCEPTOS BASICOS (Grados de libertad)</vt:lpstr>
      <vt:lpstr>CONCEPTOS BASICOS </vt:lpstr>
      <vt:lpstr>CONCEPTOS BASICOS</vt:lpstr>
      <vt:lpstr>CONCEPTOS BASICOS</vt:lpstr>
      <vt:lpstr>Definición del Primer Principio de la Termodinámica.</vt:lpstr>
      <vt:lpstr>Definición del Primer Principio de la Termodinámica.</vt:lpstr>
      <vt:lpstr>Variables</vt:lpstr>
      <vt:lpstr>Variables</vt:lpstr>
      <vt:lpstr>Presentación de PowerPoint</vt:lpstr>
      <vt:lpstr>Presentación de PowerPoint</vt:lpstr>
      <vt:lpstr>Presentación de PowerPoint</vt:lpstr>
      <vt:lpstr>Presentación de PowerPoint</vt:lpstr>
      <vt:lpstr>Presentación de PowerPoint</vt:lpstr>
      <vt:lpstr>Presentación de PowerPoint</vt:lpstr>
      <vt:lpstr>QUIMICA ORGANICA</vt:lpstr>
      <vt:lpstr>Clasificación según su origen: La clasificación por el origen suele englobarse en dos tipos: natural o sintético.  Aunque en muchos casos el origen natural se asocia a el presente en los seres vivos no siempre ha de ser así, ya que la síntesis de moléculas orgánicas cuya química y estructura se basa en el carbono, también se sintetizan ex-vivo, es decir en ambientes inertes. Los compuestos orgánicos presentes en los seres vivos o "biosintetizados" constituyen una gran familia de compuestos orgánicos. Su estudio tiene interés en medicina, farmacia, perfumería, cocina y muchos otros campos más. </vt:lpstr>
      <vt:lpstr>Presentación de PowerPoint</vt:lpstr>
      <vt:lpstr>Presentación de PowerPoint</vt:lpstr>
      <vt:lpstr>Presentación de PowerPoint</vt:lpstr>
      <vt:lpstr>Clasificación según los grupos funcionales</vt:lpstr>
      <vt:lpstr>Características de los compuestos del carbono</vt:lpstr>
      <vt:lpstr>El átomo de carbono</vt:lpstr>
      <vt:lpstr>El átomo de carbono</vt:lpstr>
      <vt:lpstr>Presentación de PowerPoint</vt:lpstr>
      <vt:lpstr>Serie homóloga de los alcanos </vt:lpstr>
      <vt:lpstr>Propiedades y usos de los alcanos</vt:lpstr>
      <vt:lpstr>Destilación </vt:lpstr>
      <vt:lpstr>Objetivo General </vt:lpstr>
      <vt:lpstr>¿En que consiste la Destilación?</vt:lpstr>
      <vt:lpstr>Objetivo principal de la destilación </vt:lpstr>
      <vt:lpstr>Ejemplo: </vt:lpstr>
      <vt:lpstr>Equilibrio líquido-vapor.</vt:lpstr>
      <vt:lpstr>Método de separación Destilación. </vt:lpstr>
      <vt:lpstr>Presentación de PowerPoint</vt:lpstr>
      <vt:lpstr>Tipos de corrientes y las propiedades</vt:lpstr>
      <vt:lpstr>¿Para que se usa este método de separación?</vt:lpstr>
      <vt:lpstr>Volatilidad relativa:  </vt:lpstr>
      <vt:lpstr>  DESTILACIÓN FLASH O SUBITA.  </vt:lpstr>
      <vt:lpstr>Tipos de destilación: </vt:lpstr>
      <vt:lpstr>Destilación simple </vt:lpstr>
      <vt:lpstr>Destilación fraccionada </vt:lpstr>
      <vt:lpstr>Destilación a vacío </vt:lpstr>
      <vt:lpstr>Destilación por vapor </vt:lpstr>
      <vt:lpstr>Procesos fundamentales físicos y químicos:  Todo proceso químico – técnico consiste en una serie de procesos parciales: a) Si no se modifican las substancias que intervienen se trata de “procesos fundamentales físicos”, como; separación, evaporación, trituración, disolución. b) Los procesos donde se producen transformaciones químicas tales como reacciones, se denominan “procesos fundamentales químicas”. c) En muchos casos, los procesos “fundamentales físico-químicos” se dan unidos.  Tal es el caso del CRACKIN: este método provoca la isomerización de los hidrocarburos, proceso mediante el cual, las moleculas largas lineales se trensforman en otras más cortas y ramificadas, el principio se basa en que en el mismo momento de la escisión se vuelve a unir los fragmentos moleculares.</vt:lpstr>
      <vt:lpstr>Las “olefinas” y los “acetilenos” es decir; los hidrocarburos no saturados, y también los hidrocarburos saturados (considerados de escasa reactividad) son la materia prima en la Petroquímica. ISÓMEROS: 2 o más moléculas con identicas composicion química, pero que difieren en la disposición de los átomos. Dos isómeros pueden diferir en sus propiedades químicas, físicas y biologicas, y se clasifican en a) isómeros estructurales (donde la secuencia de los átomos es diferente), y en b) estereoisómeros (los átomos estan unidos en el mismo orden pero orientados en forma distinta en el espacio). Los componentes gaseosos se utilizaron como combustible, ahora se lo emplea cada vez más como materia prima.</vt:lpstr>
      <vt:lpstr>La primera etapa en el refinado del petróleo crudo consiste en separarlo, según la masa molecular, en fracciones.         Esquema 1  El proceso comienza en (1) y (2) donde el crudo se calienta a unos 400°C y se mantiene a una considerable presión (+1/-2 ad), luego se hace pasar a la columna de fraccionamiento (3), allí se produce la expansión, y la temperatura disminuye con la altura.  Para facilitar la destilación se inyecta vapor de agua recalentado en el tercio inferior de la columna. Las fracciones con mayor masa molecular (empleadas para producir aceites lubricantes y ceras) sólo pueden existir como vapor en la parte inferior de la columna, donde se extraen.  </vt:lpstr>
      <vt:lpstr>Presentación de PowerPoint</vt:lpstr>
      <vt:lpstr>Esquema 1 (*) Las fracciones más livianas (que darán lugar a combustible nafta y gasolina) suben más arriba y son extraídas allí.  Todas las fracciones se someten a complejos tratamientos posteriores para convertirlas en los productos finales deseados. En el piso más alto se evaporan las naftas más ligeras (200°C), estos vapores se llevan a un condensador (4) y luego a un separados (5) donde se le saca el agua, la nafta a 150°C se lleva para refinar , y la que sigue mezclada, se reinyecta en la parte superior de la columna (6), para garantizar la acción refinadora de la columna y para generar su propia destilación primaria. La columna tiene forma de campana, y distintos pisos a diferentes niveles, para contener una fracción distinta con un determinado punto de ebullición, cuanto más bajo el punto de ebullición más alto está el piso en la columna.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Esquema 3: En el calentador (1) pasa aceite pesado mientras que por (2) pasa naftas comunes o aceites ligeros, de allí pasan a la cámara (3) donde se encuentran a 500°C y 7 atm luego pasa por la válvula de expansión (4) al evaporador (5) donde tienen lugar la primer separación de productos volátiles, los más volátiles van a la columna (7) los pesados pasan al stripper (6) donde se libera al residuo del crackink, de los componentes volátiles que pueda tener, estos son conducidos a el deflegmador (6a) que separa liquido de gas, (parte vuelven a la columna (6) y parte se usan como aceite de cracking en la columna (7) de la parte superior de dicha columna se extraen nafta rica en gases de cracking que van a los deflegmadores (8 y 9) para separar gas de líquidos, y el condensado de (8) vuelve a (7). El condensado de (9) pasa por el intercambiador de calor (10) y llega al estabilizador (11) donde se rectifica hasta eliminar completamente los gases de cracking, de la parte inferior de (11) sale nafta caliente estabilizada que pasa por el intercambiador de calor (10), esta se junta en (12) con la que viene de (7a), de la parte media de la columna principal (7) se retira Gas-oil que se hace volver al calentador (2) reiniciando el ciclo. Mientras que en la columna de absorción (13) se libera a la nafta de los gases provenientes de (9) (por lavado) y se saca por arriba gas y por debajo naftas que vuelven a (7) por el tubo (14), mientras que el residuo de la columna (7) sale por debajo para llevarlo nuevamente al intercambiador de calor 1 y reanudar el cracking térmico.</vt:lpstr>
      <vt:lpstr>Presentación de PowerPoint</vt:lpstr>
      <vt:lpstr>Presentación de PowerPoint</vt:lpstr>
      <vt:lpstr>Isómeros, dos o más moléculas con composiciones químicas idénticas, pero que difieren en la disposición de los átomos.  Dos sustancias isómeras pueden diferir en sus propiedades físicas, químicas y biológicas. Los isómeros se clasifican en: - Isómeros estructurales, en los cuales la secuencia de los átomos es diferente. - Isómeros estereoisómeros, en los cuales los átomos están unidos en el mismo orden, pero están orientados de forma distinta en el espacio.  Un tipo particular de estero isomería es la isomería cistrans (isomería geométrica), producida por una molécula forzada por la rotación limitada de los enlaces a una de las posibles posiciones  Los compuestos alifáticos son el grupo más simple de los compuestos orgánicos.  Sólo contienen hidrógeno y carbono, y generalmente forman cadenas abiertas.  Los nombres de los compuestos describen su identidad.  El prefijo indica cuántos carbonos hay en la cadena, y el sufijo a cuál de los tres grupos funcionales pertenece una cadena.  Por ejemplo, los compuestos con el prefijo pent- tienen siempre cinco carbonos, pero el penteno es un alqueno con un doble enlace, mientras que el pentano es un alcano con enlaces simples.</vt:lpstr>
      <vt:lpstr>Presentación de PowerPoint</vt:lpstr>
      <vt:lpstr>Presentación de PowerPoint</vt:lpstr>
      <vt:lpstr>Catálisis: alteración de la velocidad de una reacción química, producida por la presencia de una sustancia adicional, llamada catalizador, que no resulta químicamente alterada en el transcurso de la reacción.</vt:lpstr>
      <vt:lpstr>Catalizador:  Es una sustancia que altera la velocidad de una reacción química sin sufrir en sí ningún cambio químico.  Un catalizador en disolución con los reactivos, o en la misma fase que ellos, se llama catalizador homogéneo.  El catalizador se combina con uno de los reactivos, formando un compuesto intermedio que reacciona con el otro (reactivo) más fácilmente, sin embargo, el catalizador no influye en el equilibrio de la reacción, porque la descomposición de los productos en los reactivos es acelerada en un grado similar.</vt:lpstr>
      <vt:lpstr>Craqueo o Cracking: Proceso químico por el cual un compuesto químico, normalmente orgánico, se descompone o fracciona en compuestos más simples. El craqueo se realiza ya sea por: a) La aplicación de calor y alta presión, mediante el proceso conocido como craqueo térmico. b) Craqueo catalítico, que es la combinación de calor y una catálisis.   Las reacciones implicadas en el craqueo, especialmente en el craqueo catalítico, son muy complejas; grandes moléculas se descomponen en fragmentos, que pueden sufrir cambios posteriores de forma espontánea o combinarse con otros fragmentos.</vt:lpstr>
      <vt:lpstr>En condiciones normales, los productos principales obtenidos al fraccionar aceites de hidrocarburos son otros hidrocarburos de menor masa molecular, en su mayoría insaturados. En el proceso siempre se forma hidrógeno y carbono.  Normalmente, los hidrocarburos son gaseosos a la temperatura de craqueo, pero si se calientan hidrocarburos más pesados a alta presión, el craqueo tiene lugar en fase líquida o condensada.   El craqueo, en las refinerías de petróleo, es un medio para aumentar la producción de gasolina a expensas de productos más pesados y menos valiosos, como el queroseno y el petróleo combustible.</vt:lpstr>
      <vt:lpstr>Los procesos catalíticos más conocidos, que han suplantado con mucho a los antiguos procesos térmicos, son la técnica de lecho fluidizado y la de fluido catalítico, que usan polvos de gel de aluminio-sílice como catalizadores.  En el proceso de lecho fluidizado, se pasa el petróleo a través de un lecho estacionario de partículas sólidas; en el proceso de fluido catalítico, las partículas son móviles y están suspendidas en una corriente de vapores de petróleo a una temperatura de 450 ° a 540 °C, y a una presión de entre 3 y 5 atmósferas, pero deben regenerarse continuamente, dado que en su superficie tienen lugar las reacciones de escisión que depositan carbón sobre el catalizador y lo inactivan. El catalizador se regenera al quemar el carbón con aire a más de 500 ºC .</vt:lpstr>
      <vt:lpstr>Esquema 4 Cracking catalítico: En el regenerador (1) se quema el carbón que ingresa por (1a) con el catalizador saturado, con aire a más de 500 ºC, los gases de combustión salen por la chimenea, mientras que el catalizador regenerado ingresan por (1b) y junto con el aceite (que se incorpora en (2)) al reactor (3) pulverizado (donde se produce el cracking), los productos de escisión pasan por el separador del ciclón (3a) y van por (4) a la torre (7).  El catalizador usado y saturado cae en (3b) se mezcla en (5) con aire que viene del calentador (6) y vuelve a ser inyectado en el regenerador (1) por (1a).  En la columna (7) se separan los productos de reacción en sus diversas fracciones y el residuo (aceite pesado se lleva nuevamente al reactor par iniciar un nuevo proceso.</vt:lpstr>
      <vt:lpstr>Presentación de PowerPoint</vt:lpstr>
      <vt:lpstr>En las refinerías modernas, primero se separa el petróleo por destilación fraccionada.  A continuación, casi todas las fracciones más pesadas son sometidas a craqueo. Los productos de craqueo contienen aproximadamente un 50% de naftas, que suele tratarse posteriormente en otros procesos como la hidrogenación y el reforming.  El otro 50% está formado en su mayoría por componentes más ligeros, que pueden ser polimerizados o utilizados para la alquilación, con el fin de aumentar posteriormente la producción o mejorar la calidad de la nafta.</vt:lpstr>
      <vt:lpstr>Esquema 5: procedimiento reformado. La nafta de bajo nº de octano se conduce a través de los cambiadores de calor (1 y 2) y luego a recalentador (3) a 450 ºC en donde comienza la escisión, llevada luego a los reactores (4 y 5) de los cuales siempre está en marcha uno mientras otro está regenerando, los reactores contienen catalizadores que conducen la isomerización en el sentido deseado, posteriormente se llevan al separador (6) del que se retiran los gases de cracking por la salida (7) y la nafta reformada sale por (8) conteniendo fracciones de punto de ebullición alto (estas se emplean como gas-oil o se vuelven al reactor), mientras que la nafta se debe someter a procesos de estabilización que consiste en liberarla de sus fracciones más volátiles y añadirle sustancias que impidan su oxidación. </vt:lpstr>
      <vt:lpstr>Presentación de PowerPoint</vt:lpstr>
      <vt:lpstr>Los polímeros consisten en grandes moléculas compuestas de otras más pequeñas y repetidas, llamadas monómeros. Los polímeros que constan de un único tipo de monómero se denominan homopolímeros.  Los que están formados por más de un tipo de monómeros reciben el nombre de copo limeros.  En el siguiente diagrama aparecen diversas estructuras de polímeros.</vt:lpstr>
      <vt:lpstr>Esquema 6: Polimerización. Los gases residuales de cracking (salida (7)) son muy ricos en olefinas (propileno y butileno), estos se combinan fácilmente entre sí, formándose aceites ligeros de alto nº de octanos, trabajándolos a 500ºC y a presiones del orden de las 50 atm. El uso de catalizadores ha mejorado los métodos de polimerización, el catalizador usado es ácido ortofosfórico embebido en inerte poroso y se trabajan a 200 ºC y a presiones de entre 10 y 80 atm. En el calentador (1) se calienta la materia prima a 200 ºC y se regula la presión, estos gases se hacen pasar por las cámaras de catálisis (3 y 4) donde transcurre la polimerización, como el ácido fosfórico se transforma fácilmente en ácido piro y meta-fosfórico a los 150 ºc con desprendimiento de agua, se agrega vapor de agua constantemente por (2), la sustancia polimerizada se conduce al estabilizador (previo paso por un separador  condensador, para enfriarlo), de donde se retira nafta por (6) y los gases que se desprenden del estabilizador (no transformados) vuelven al calentador para reiniciar el ciclo.</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 Hector Suchowiercha</dc:creator>
  <cp:lastModifiedBy>Carlos José Diaz</cp:lastModifiedBy>
  <cp:revision>348</cp:revision>
  <dcterms:created xsi:type="dcterms:W3CDTF">2013-08-15T12:24:15Z</dcterms:created>
  <dcterms:modified xsi:type="dcterms:W3CDTF">2020-10-08T23:13:24Z</dcterms:modified>
</cp:coreProperties>
</file>