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358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F6EC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50" b="0" i="0">
                <a:solidFill>
                  <a:srgbClr val="595959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F6EC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50" b="0" i="0">
                <a:solidFill>
                  <a:srgbClr val="595959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F6EC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F6EC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01384" y="772668"/>
            <a:ext cx="4191000" cy="601370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290060"/>
            <a:ext cx="399288" cy="24963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2496" y="1323797"/>
            <a:ext cx="9368407" cy="5067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F6EC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2416" y="1888099"/>
            <a:ext cx="6211570" cy="1628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50" b="0" i="0">
                <a:solidFill>
                  <a:srgbClr val="595959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384" y="772668"/>
            <a:ext cx="4191000" cy="60137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290060"/>
            <a:ext cx="399288" cy="249631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2288" y="2967228"/>
            <a:ext cx="6475475" cy="14051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384" y="772668"/>
            <a:ext cx="4191000" cy="60137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290060"/>
            <a:ext cx="399288" cy="249631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2409" y="2331177"/>
            <a:ext cx="2453640" cy="41154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61620" indent="-248920">
              <a:lnSpc>
                <a:spcPct val="100000"/>
              </a:lnSpc>
              <a:spcBef>
                <a:spcPts val="130"/>
              </a:spcBef>
              <a:buFont typeface="Wingdings"/>
              <a:buChar char=""/>
              <a:tabLst>
                <a:tab pos="261620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Desarrollo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propio</a:t>
            </a:r>
            <a:endParaRPr sz="15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595959"/>
              </a:buClr>
              <a:buFont typeface="Wingdings"/>
              <a:buChar char=""/>
            </a:pPr>
            <a:endParaRPr sz="1550">
              <a:latin typeface="Trebuchet MS"/>
              <a:cs typeface="Trebuchet MS"/>
            </a:endParaRPr>
          </a:p>
          <a:p>
            <a:pPr marL="261620" indent="-24892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61620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Basado</a:t>
            </a:r>
            <a:r>
              <a:rPr sz="1550" spc="1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en</a:t>
            </a:r>
            <a:r>
              <a:rPr sz="1550" spc="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Tablets</a:t>
            </a:r>
            <a:endParaRPr sz="1550">
              <a:latin typeface="Trebuchet MS"/>
              <a:cs typeface="Trebuchet MS"/>
            </a:endParaRPr>
          </a:p>
          <a:p>
            <a:pPr marL="12700" marR="215900" indent="248920">
              <a:lnSpc>
                <a:spcPts val="3790"/>
              </a:lnSpc>
              <a:spcBef>
                <a:spcPts val="450"/>
              </a:spcBef>
              <a:buFont typeface="Wingdings"/>
              <a:buChar char=""/>
              <a:tabLst>
                <a:tab pos="261620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Cada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pieza</a:t>
            </a:r>
            <a:r>
              <a:rPr sz="1550" spc="1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en</a:t>
            </a:r>
            <a:r>
              <a:rPr sz="1550" spc="6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planta: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Código</a:t>
            </a:r>
            <a:r>
              <a:rPr sz="1550" spc="2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QR</a:t>
            </a:r>
            <a:r>
              <a:rPr sz="1550" spc="3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20" dirty="0">
                <a:solidFill>
                  <a:srgbClr val="595959"/>
                </a:solidFill>
                <a:latin typeface="Trebuchet MS"/>
                <a:cs typeface="Trebuchet MS"/>
              </a:rPr>
              <a:t>único</a:t>
            </a:r>
            <a:endParaRPr sz="1550">
              <a:latin typeface="Trebuchet MS"/>
              <a:cs typeface="Trebuchet MS"/>
            </a:endParaRPr>
          </a:p>
          <a:p>
            <a:pPr marL="261620" indent="-248920">
              <a:lnSpc>
                <a:spcPct val="100000"/>
              </a:lnSpc>
              <a:spcBef>
                <a:spcPts val="1470"/>
              </a:spcBef>
              <a:buFont typeface="Wingdings"/>
              <a:buChar char=""/>
              <a:tabLst>
                <a:tab pos="261620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Ruta</a:t>
            </a:r>
            <a:r>
              <a:rPr sz="1550" spc="2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 fabricación</a:t>
            </a:r>
            <a:endParaRPr sz="15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5"/>
              </a:spcBef>
              <a:buClr>
                <a:srgbClr val="595959"/>
              </a:buClr>
              <a:buFont typeface="Wingdings"/>
              <a:buChar char=""/>
            </a:pPr>
            <a:endParaRPr sz="1550">
              <a:latin typeface="Trebuchet MS"/>
              <a:cs typeface="Trebuchet MS"/>
            </a:endParaRPr>
          </a:p>
          <a:p>
            <a:pPr marL="261620" indent="-248920">
              <a:lnSpc>
                <a:spcPct val="100000"/>
              </a:lnSpc>
              <a:buFont typeface="Wingdings"/>
              <a:buChar char=""/>
              <a:tabLst>
                <a:tab pos="261620" algn="l"/>
              </a:tabLst>
            </a:pP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Planos</a:t>
            </a:r>
            <a:endParaRPr sz="15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595959"/>
              </a:buClr>
              <a:buFont typeface="Wingdings"/>
              <a:buChar char=""/>
            </a:pPr>
            <a:endParaRPr sz="1550">
              <a:latin typeface="Trebuchet MS"/>
              <a:cs typeface="Trebuchet MS"/>
            </a:endParaRPr>
          </a:p>
          <a:p>
            <a:pPr marL="261620" indent="-248920">
              <a:lnSpc>
                <a:spcPct val="100000"/>
              </a:lnSpc>
              <a:buFont typeface="Wingdings"/>
              <a:buChar char=""/>
              <a:tabLst>
                <a:tab pos="261620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Instrucciones</a:t>
            </a:r>
            <a:r>
              <a:rPr sz="1550" spc="3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550" spc="5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trabajo</a:t>
            </a:r>
            <a:endParaRPr sz="15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0"/>
              </a:spcBef>
              <a:buClr>
                <a:srgbClr val="595959"/>
              </a:buClr>
              <a:buFont typeface="Wingdings"/>
              <a:buChar char=""/>
            </a:pPr>
            <a:endParaRPr sz="1550">
              <a:latin typeface="Trebuchet MS"/>
              <a:cs typeface="Trebuchet MS"/>
            </a:endParaRPr>
          </a:p>
          <a:p>
            <a:pPr marL="261620" indent="-248920">
              <a:lnSpc>
                <a:spcPct val="100000"/>
              </a:lnSpc>
              <a:buFont typeface="Wingdings"/>
              <a:buChar char=""/>
              <a:tabLst>
                <a:tab pos="261620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Trazabilidad</a:t>
            </a:r>
            <a:r>
              <a:rPr sz="1550" spc="-7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completa</a:t>
            </a:r>
            <a:endParaRPr sz="15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5"/>
              </a:spcBef>
              <a:buClr>
                <a:srgbClr val="595959"/>
              </a:buClr>
              <a:buFont typeface="Wingdings"/>
              <a:buChar char=""/>
            </a:pPr>
            <a:endParaRPr sz="1550">
              <a:latin typeface="Trebuchet MS"/>
              <a:cs typeface="Trebuchet MS"/>
            </a:endParaRPr>
          </a:p>
          <a:p>
            <a:pPr marL="261620" indent="-248920">
              <a:lnSpc>
                <a:spcPct val="100000"/>
              </a:lnSpc>
              <a:buFont typeface="Wingdings"/>
              <a:buChar char=""/>
              <a:tabLst>
                <a:tab pos="261620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Planta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sin</a:t>
            </a:r>
            <a:r>
              <a:rPr sz="1550" spc="2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20" dirty="0">
                <a:solidFill>
                  <a:srgbClr val="595959"/>
                </a:solidFill>
                <a:latin typeface="Trebuchet MS"/>
                <a:cs typeface="Trebuchet MS"/>
              </a:rPr>
              <a:t>papel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7997" y="1130222"/>
            <a:ext cx="6631305" cy="820419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>
              <a:lnSpc>
                <a:spcPts val="2780"/>
              </a:lnSpc>
              <a:spcBef>
                <a:spcPts val="765"/>
              </a:spcBef>
            </a:pPr>
            <a:r>
              <a:rPr sz="2900" dirty="0"/>
              <a:t>Sistema</a:t>
            </a:r>
            <a:r>
              <a:rPr sz="2900" spc="-75" dirty="0"/>
              <a:t> </a:t>
            </a:r>
            <a:r>
              <a:rPr sz="2900" dirty="0"/>
              <a:t>de</a:t>
            </a:r>
            <a:r>
              <a:rPr sz="2900" spc="-70" dirty="0"/>
              <a:t> </a:t>
            </a:r>
            <a:r>
              <a:rPr sz="2900" dirty="0"/>
              <a:t>gestión</a:t>
            </a:r>
            <a:r>
              <a:rPr sz="2900" spc="-50" dirty="0"/>
              <a:t> </a:t>
            </a:r>
            <a:r>
              <a:rPr sz="2900" dirty="0"/>
              <a:t>de</a:t>
            </a:r>
            <a:r>
              <a:rPr sz="2900" spc="-70" dirty="0"/>
              <a:t> </a:t>
            </a:r>
            <a:r>
              <a:rPr sz="2900" dirty="0"/>
              <a:t>la</a:t>
            </a:r>
            <a:r>
              <a:rPr sz="2900" spc="-45" dirty="0"/>
              <a:t> </a:t>
            </a:r>
            <a:r>
              <a:rPr sz="2900" dirty="0"/>
              <a:t>información</a:t>
            </a:r>
            <a:r>
              <a:rPr sz="2900" spc="-75" dirty="0"/>
              <a:t> </a:t>
            </a:r>
            <a:r>
              <a:rPr sz="2900" spc="-25" dirty="0"/>
              <a:t>de </a:t>
            </a:r>
            <a:r>
              <a:rPr sz="2900" spc="-10" dirty="0"/>
              <a:t>producción</a:t>
            </a:r>
            <a:endParaRPr sz="2900"/>
          </a:p>
        </p:txBody>
      </p:sp>
      <p:grpSp>
        <p:nvGrpSpPr>
          <p:cNvPr id="6" name="object 6"/>
          <p:cNvGrpSpPr/>
          <p:nvPr/>
        </p:nvGrpSpPr>
        <p:grpSpPr>
          <a:xfrm>
            <a:off x="3313176" y="2379726"/>
            <a:ext cx="6473190" cy="4406900"/>
            <a:chOff x="3313176" y="2379726"/>
            <a:chExt cx="6473190" cy="44069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6516" y="2396744"/>
              <a:ext cx="2432303" cy="3556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170420" y="2383536"/>
              <a:ext cx="2612390" cy="3573779"/>
            </a:xfrm>
            <a:custGeom>
              <a:avLst/>
              <a:gdLst/>
              <a:ahLst/>
              <a:cxnLst/>
              <a:rect l="l" t="t" r="r" b="b"/>
              <a:pathLst>
                <a:path w="2612390" h="3573779">
                  <a:moveTo>
                    <a:pt x="652272" y="0"/>
                  </a:moveTo>
                  <a:lnTo>
                    <a:pt x="2612136" y="0"/>
                  </a:lnTo>
                  <a:lnTo>
                    <a:pt x="1959864" y="3573780"/>
                  </a:lnTo>
                  <a:lnTo>
                    <a:pt x="0" y="3573780"/>
                  </a:lnTo>
                  <a:lnTo>
                    <a:pt x="652272" y="0"/>
                  </a:lnTo>
                  <a:close/>
                </a:path>
              </a:pathLst>
            </a:custGeom>
            <a:ln w="7620">
              <a:solidFill>
                <a:srgbClr val="2190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3176" y="4838700"/>
              <a:ext cx="4069079" cy="19476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2320" y="2382012"/>
              <a:ext cx="4047743" cy="24688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dirty="0"/>
              <a:t>Sistema</a:t>
            </a:r>
            <a:r>
              <a:rPr sz="3150" spc="-30" dirty="0"/>
              <a:t> </a:t>
            </a:r>
            <a:r>
              <a:rPr sz="3150" dirty="0"/>
              <a:t>Integrado</a:t>
            </a:r>
            <a:r>
              <a:rPr sz="3150" spc="-30" dirty="0"/>
              <a:t> </a:t>
            </a:r>
            <a:r>
              <a:rPr sz="3150" dirty="0"/>
              <a:t>de</a:t>
            </a:r>
            <a:r>
              <a:rPr sz="3150" spc="-25" dirty="0"/>
              <a:t> </a:t>
            </a:r>
            <a:r>
              <a:rPr sz="3150" spc="-10" dirty="0"/>
              <a:t>Gestión</a:t>
            </a:r>
            <a:endParaRPr sz="31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2409" y="2013376"/>
            <a:ext cx="4783455" cy="146748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065"/>
              </a:spcBef>
              <a:buFont typeface="Wingdings"/>
              <a:buChar char=""/>
              <a:tabLst>
                <a:tab pos="262255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2008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-</a:t>
            </a:r>
            <a:r>
              <a:rPr sz="1550" spc="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ISO</a:t>
            </a:r>
            <a:r>
              <a:rPr sz="1550" spc="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9001</a:t>
            </a:r>
            <a:r>
              <a:rPr sz="1550" spc="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-</a:t>
            </a:r>
            <a:r>
              <a:rPr sz="1550" spc="1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Calidad</a:t>
            </a:r>
            <a:endParaRPr sz="1550">
              <a:latin typeface="Trebuchet MS"/>
              <a:cs typeface="Trebuchet MS"/>
            </a:endParaRPr>
          </a:p>
          <a:p>
            <a:pPr marL="262255" indent="-249554">
              <a:lnSpc>
                <a:spcPct val="100000"/>
              </a:lnSpc>
              <a:spcBef>
                <a:spcPts val="969"/>
              </a:spcBef>
              <a:buFont typeface="Wingdings"/>
              <a:buChar char=""/>
              <a:tabLst>
                <a:tab pos="262255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2016</a:t>
            </a:r>
            <a:r>
              <a:rPr sz="1550" spc="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ISO</a:t>
            </a:r>
            <a:r>
              <a:rPr sz="1550" spc="2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14001</a:t>
            </a:r>
            <a:r>
              <a:rPr sz="1550" spc="5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Medio</a:t>
            </a:r>
            <a:r>
              <a:rPr sz="1550" spc="-8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Ambiente</a:t>
            </a:r>
            <a:endParaRPr sz="1550">
              <a:latin typeface="Trebuchet MS"/>
              <a:cs typeface="Trebuchet MS"/>
            </a:endParaRPr>
          </a:p>
          <a:p>
            <a:pPr marL="262255" indent="-249554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262255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2021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ISO</a:t>
            </a:r>
            <a:r>
              <a:rPr sz="1550" spc="1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45001</a:t>
            </a:r>
            <a:r>
              <a:rPr sz="1550" spc="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Salud</a:t>
            </a:r>
            <a:r>
              <a:rPr sz="1550" spc="2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y</a:t>
            </a:r>
            <a:r>
              <a:rPr sz="1550" spc="2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Seguridad</a:t>
            </a:r>
            <a:r>
              <a:rPr sz="1550" spc="2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en</a:t>
            </a:r>
            <a:r>
              <a:rPr sz="1550" spc="2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el</a:t>
            </a:r>
            <a:r>
              <a:rPr sz="1550" spc="1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Trabajo</a:t>
            </a:r>
            <a:endParaRPr sz="1550">
              <a:latin typeface="Trebuchet MS"/>
              <a:cs typeface="Trebuchet MS"/>
            </a:endParaRPr>
          </a:p>
          <a:p>
            <a:pPr marL="262255" indent="-249554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262255" algn="l"/>
                <a:tab pos="1855470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2025</a:t>
            </a:r>
            <a:r>
              <a:rPr sz="1550" spc="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-6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API</a:t>
            </a:r>
            <a:r>
              <a:rPr sz="1550" spc="3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25" dirty="0">
                <a:solidFill>
                  <a:srgbClr val="595959"/>
                </a:solidFill>
                <a:latin typeface="Trebuchet MS"/>
                <a:cs typeface="Trebuchet MS"/>
              </a:rPr>
              <a:t>Q1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	–</a:t>
            </a:r>
            <a:r>
              <a:rPr sz="1550" spc="2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Calidad</a:t>
            </a:r>
            <a:r>
              <a:rPr sz="1550" spc="-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en</a:t>
            </a:r>
            <a:r>
              <a:rPr sz="1550" spc="3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proceso</a:t>
            </a:r>
            <a:endParaRPr sz="155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28488" y="3989832"/>
            <a:ext cx="1842516" cy="18409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0808" y="3986784"/>
            <a:ext cx="3654552" cy="182784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dirty="0"/>
              <a:t>Sustentabilidad</a:t>
            </a:r>
            <a:r>
              <a:rPr sz="3150" spc="-55" dirty="0"/>
              <a:t> </a:t>
            </a:r>
            <a:r>
              <a:rPr sz="3150" dirty="0"/>
              <a:t>–</a:t>
            </a:r>
            <a:r>
              <a:rPr sz="3150" spc="-25" dirty="0"/>
              <a:t> </a:t>
            </a:r>
            <a:r>
              <a:rPr sz="3150" dirty="0"/>
              <a:t>Huella</a:t>
            </a:r>
            <a:r>
              <a:rPr sz="3150" spc="-45" dirty="0"/>
              <a:t> </a:t>
            </a:r>
            <a:r>
              <a:rPr sz="3150" dirty="0"/>
              <a:t>de</a:t>
            </a:r>
            <a:r>
              <a:rPr sz="3150" spc="-50" dirty="0"/>
              <a:t> </a:t>
            </a:r>
            <a:r>
              <a:rPr sz="3150" spc="-10" dirty="0"/>
              <a:t>Carbono</a:t>
            </a:r>
            <a:endParaRPr sz="31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34016" y="2886510"/>
            <a:ext cx="4813300" cy="146748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065"/>
              </a:spcBef>
              <a:buFont typeface="Wingdings"/>
              <a:buChar char=""/>
              <a:tabLst>
                <a:tab pos="262255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2021</a:t>
            </a:r>
            <a:r>
              <a:rPr sz="1550" spc="5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5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Medición de</a:t>
            </a:r>
            <a:r>
              <a:rPr sz="1550" spc="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huella</a:t>
            </a:r>
            <a:r>
              <a:rPr sz="1550" spc="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550" spc="1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carbono</a:t>
            </a:r>
            <a:endParaRPr sz="1550">
              <a:latin typeface="Trebuchet MS"/>
              <a:cs typeface="Trebuchet MS"/>
            </a:endParaRPr>
          </a:p>
          <a:p>
            <a:pPr marL="262255" indent="-249554">
              <a:lnSpc>
                <a:spcPct val="100000"/>
              </a:lnSpc>
              <a:spcBef>
                <a:spcPts val="969"/>
              </a:spcBef>
              <a:buFont typeface="Wingdings"/>
              <a:buChar char=""/>
              <a:tabLst>
                <a:tab pos="262255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2022</a:t>
            </a:r>
            <a:r>
              <a:rPr sz="1550" spc="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Reporte</a:t>
            </a:r>
            <a:r>
              <a:rPr sz="1550" spc="-1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en</a:t>
            </a:r>
            <a:r>
              <a:rPr sz="1550" spc="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25" dirty="0">
                <a:solidFill>
                  <a:srgbClr val="595959"/>
                </a:solidFill>
                <a:latin typeface="Trebuchet MS"/>
                <a:cs typeface="Trebuchet MS"/>
              </a:rPr>
              <a:t>CDP</a:t>
            </a:r>
            <a:endParaRPr sz="1550">
              <a:latin typeface="Trebuchet MS"/>
              <a:cs typeface="Trebuchet MS"/>
            </a:endParaRPr>
          </a:p>
          <a:p>
            <a:pPr marL="262255" indent="-249554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262255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2023</a:t>
            </a:r>
            <a:r>
              <a:rPr sz="1550" spc="6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6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Compensación</a:t>
            </a:r>
            <a:r>
              <a:rPr sz="1550" spc="2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550" spc="3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emisiones</a:t>
            </a:r>
            <a:endParaRPr sz="1550">
              <a:latin typeface="Trebuchet MS"/>
              <a:cs typeface="Trebuchet MS"/>
            </a:endParaRPr>
          </a:p>
          <a:p>
            <a:pPr marL="262255" indent="-249554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262255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2024</a:t>
            </a:r>
            <a:r>
              <a:rPr sz="1550" spc="8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–</a:t>
            </a:r>
            <a:r>
              <a:rPr sz="1550" spc="7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Implementación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550" spc="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iniciativas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reducción</a:t>
            </a:r>
            <a:endParaRPr sz="155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80988" y="2170176"/>
            <a:ext cx="1670303" cy="9433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96811" y="3649979"/>
            <a:ext cx="1749551" cy="17495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Vemos</a:t>
            </a:r>
            <a:r>
              <a:rPr spc="-5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dirty="0"/>
              <a:t>nuestros</a:t>
            </a:r>
            <a:r>
              <a:rPr spc="-45" dirty="0"/>
              <a:t> </a:t>
            </a:r>
            <a:r>
              <a:rPr dirty="0"/>
              <a:t>clientes</a:t>
            </a:r>
            <a:r>
              <a:rPr spc="-50" dirty="0"/>
              <a:t> </a:t>
            </a:r>
            <a:r>
              <a:rPr dirty="0"/>
              <a:t>como</a:t>
            </a:r>
            <a:r>
              <a:rPr spc="-50" dirty="0"/>
              <a:t> </a:t>
            </a:r>
            <a:r>
              <a:rPr dirty="0"/>
              <a:t>“socios</a:t>
            </a:r>
            <a:r>
              <a:rPr spc="-75" dirty="0"/>
              <a:t> </a:t>
            </a:r>
            <a:r>
              <a:rPr spc="-10" dirty="0"/>
              <a:t>técnicos”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261620" indent="-248920">
              <a:lnSpc>
                <a:spcPct val="100000"/>
              </a:lnSpc>
              <a:spcBef>
                <a:spcPts val="1155"/>
              </a:spcBef>
              <a:buFont typeface="Wingdings"/>
              <a:buChar char=""/>
              <a:tabLst>
                <a:tab pos="261620" algn="l"/>
              </a:tabLst>
            </a:pPr>
            <a:r>
              <a:rPr dirty="0"/>
              <a:t>Concepto</a:t>
            </a:r>
            <a:r>
              <a:rPr spc="-5" dirty="0"/>
              <a:t> </a:t>
            </a:r>
            <a:r>
              <a:rPr dirty="0"/>
              <a:t>de</a:t>
            </a:r>
            <a:r>
              <a:rPr spc="5" dirty="0"/>
              <a:t> </a:t>
            </a:r>
            <a:r>
              <a:rPr spc="-20" dirty="0"/>
              <a:t>“Producto</a:t>
            </a:r>
            <a:r>
              <a:rPr spc="-105" dirty="0"/>
              <a:t> </a:t>
            </a:r>
            <a:r>
              <a:rPr spc="-10" dirty="0"/>
              <a:t>Ampliado”</a:t>
            </a:r>
          </a:p>
          <a:p>
            <a:pPr marL="261620" indent="-248920">
              <a:lnSpc>
                <a:spcPct val="100000"/>
              </a:lnSpc>
              <a:spcBef>
                <a:spcPts val="1055"/>
              </a:spcBef>
              <a:buFont typeface="Wingdings"/>
              <a:buChar char=""/>
              <a:tabLst>
                <a:tab pos="261620" algn="l"/>
              </a:tabLst>
            </a:pPr>
            <a:r>
              <a:rPr spc="-20" dirty="0"/>
              <a:t>Trabajamos</a:t>
            </a:r>
            <a:r>
              <a:rPr spc="-15" dirty="0"/>
              <a:t> </a:t>
            </a:r>
            <a:r>
              <a:rPr dirty="0"/>
              <a:t>en</a:t>
            </a:r>
            <a:r>
              <a:rPr spc="-30" dirty="0"/>
              <a:t> </a:t>
            </a:r>
            <a:r>
              <a:rPr dirty="0"/>
              <a:t>conjunto</a:t>
            </a:r>
            <a:r>
              <a:rPr spc="-50" dirty="0"/>
              <a:t> </a:t>
            </a:r>
            <a:r>
              <a:rPr dirty="0"/>
              <a:t>desde</a:t>
            </a:r>
            <a:r>
              <a:rPr spc="-10" dirty="0"/>
              <a:t> </a:t>
            </a:r>
            <a:r>
              <a:rPr dirty="0"/>
              <a:t>el</a:t>
            </a:r>
            <a:r>
              <a:rPr spc="-30" dirty="0"/>
              <a:t> </a:t>
            </a:r>
            <a:r>
              <a:rPr dirty="0"/>
              <a:t>diseño</a:t>
            </a:r>
            <a:r>
              <a:rPr spc="-30" dirty="0"/>
              <a:t> </a:t>
            </a:r>
            <a:r>
              <a:rPr dirty="0"/>
              <a:t>hasta</a:t>
            </a:r>
            <a:r>
              <a:rPr spc="-30" dirty="0"/>
              <a:t> </a:t>
            </a:r>
            <a:r>
              <a:rPr dirty="0"/>
              <a:t>la</a:t>
            </a:r>
            <a:r>
              <a:rPr spc="-30" dirty="0"/>
              <a:t> </a:t>
            </a:r>
            <a:r>
              <a:rPr spc="-10" dirty="0"/>
              <a:t>validación</a:t>
            </a:r>
          </a:p>
          <a:p>
            <a:pPr marL="261620" indent="-248920">
              <a:lnSpc>
                <a:spcPct val="100000"/>
              </a:lnSpc>
              <a:spcBef>
                <a:spcPts val="1055"/>
              </a:spcBef>
              <a:buFont typeface="Wingdings"/>
              <a:buChar char=""/>
              <a:tabLst>
                <a:tab pos="261620" algn="l"/>
              </a:tabLst>
            </a:pPr>
            <a:r>
              <a:rPr dirty="0"/>
              <a:t>Reuniones</a:t>
            </a:r>
            <a:r>
              <a:rPr spc="-70" dirty="0"/>
              <a:t> </a:t>
            </a:r>
            <a:r>
              <a:rPr dirty="0"/>
              <a:t>de</a:t>
            </a:r>
            <a:r>
              <a:rPr spc="-35" dirty="0"/>
              <a:t> </a:t>
            </a:r>
            <a:r>
              <a:rPr dirty="0"/>
              <a:t>seguimiento</a:t>
            </a:r>
            <a:r>
              <a:rPr spc="-70" dirty="0"/>
              <a:t> </a:t>
            </a:r>
            <a:r>
              <a:rPr spc="-10" dirty="0"/>
              <a:t>semanales</a:t>
            </a:r>
          </a:p>
          <a:p>
            <a:pPr marL="261620" indent="-248920">
              <a:lnSpc>
                <a:spcPct val="100000"/>
              </a:lnSpc>
              <a:spcBef>
                <a:spcPts val="1055"/>
              </a:spcBef>
              <a:buFont typeface="Wingdings"/>
              <a:buChar char=""/>
              <a:tabLst>
                <a:tab pos="261620" algn="l"/>
              </a:tabLst>
            </a:pPr>
            <a:r>
              <a:rPr dirty="0"/>
              <a:t>Resolución</a:t>
            </a:r>
            <a:r>
              <a:rPr spc="-45" dirty="0"/>
              <a:t> </a:t>
            </a:r>
            <a:r>
              <a:rPr dirty="0"/>
              <a:t>inmediata</a:t>
            </a:r>
            <a:r>
              <a:rPr spc="-55" dirty="0"/>
              <a:t> </a:t>
            </a:r>
            <a:r>
              <a:rPr dirty="0"/>
              <a:t>de</a:t>
            </a:r>
            <a:r>
              <a:rPr spc="-35" dirty="0"/>
              <a:t> </a:t>
            </a:r>
            <a:r>
              <a:rPr dirty="0"/>
              <a:t>eventos</a:t>
            </a:r>
            <a:r>
              <a:rPr spc="-70" dirty="0"/>
              <a:t> </a:t>
            </a:r>
            <a:r>
              <a:rPr dirty="0"/>
              <a:t>de</a:t>
            </a:r>
            <a:r>
              <a:rPr spc="-40" dirty="0"/>
              <a:t> </a:t>
            </a:r>
            <a:r>
              <a:rPr spc="-10" dirty="0"/>
              <a:t>calidad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72668"/>
            <a:ext cx="10692765" cy="6014085"/>
          </a:xfrm>
          <a:custGeom>
            <a:avLst/>
            <a:gdLst/>
            <a:ahLst/>
            <a:cxnLst/>
            <a:rect l="l" t="t" r="r" b="b"/>
            <a:pathLst>
              <a:path w="10692765" h="6014084">
                <a:moveTo>
                  <a:pt x="10692384" y="6013704"/>
                </a:moveTo>
                <a:lnTo>
                  <a:pt x="0" y="601370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6013704"/>
                </a:lnTo>
                <a:close/>
              </a:path>
            </a:pathLst>
          </a:custGeom>
          <a:solidFill>
            <a:srgbClr val="163F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384" y="772668"/>
            <a:ext cx="4191000" cy="601370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290060"/>
            <a:ext cx="399288" cy="249631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39711" y="3221177"/>
            <a:ext cx="4575175" cy="7480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700" dirty="0">
                <a:solidFill>
                  <a:srgbClr val="FFFFFF"/>
                </a:solidFill>
              </a:rPr>
              <a:t>¡Muchas</a:t>
            </a:r>
            <a:r>
              <a:rPr sz="4700" spc="10" dirty="0">
                <a:solidFill>
                  <a:srgbClr val="FFFFFF"/>
                </a:solidFill>
              </a:rPr>
              <a:t> </a:t>
            </a:r>
            <a:r>
              <a:rPr sz="4700" spc="-10" dirty="0">
                <a:solidFill>
                  <a:srgbClr val="FFFFFF"/>
                </a:solidFill>
              </a:rPr>
              <a:t>Gracias!</a:t>
            </a:r>
            <a:endParaRPr sz="47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2668"/>
            <a:ext cx="762000" cy="499719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772668"/>
            <a:ext cx="10692765" cy="6014085"/>
            <a:chOff x="0" y="772668"/>
            <a:chExt cx="10692765" cy="60140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1384" y="772668"/>
              <a:ext cx="4191000" cy="6013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72668"/>
              <a:ext cx="10692384" cy="60137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1576" y="1720596"/>
              <a:ext cx="6608063" cy="328422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56105" y="5496573"/>
            <a:ext cx="1009332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79930" marR="5080" indent="-1967864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DISEÑO</a:t>
            </a:r>
            <a:r>
              <a:rPr sz="28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Trebuchet MS"/>
                <a:cs typeface="Trebuchet MS"/>
              </a:rPr>
              <a:t>MANUFACTURA</a:t>
            </a:r>
            <a:r>
              <a:rPr sz="2800" b="1" spc="-1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CAÑONES</a:t>
            </a:r>
            <a:r>
              <a:rPr sz="2800" b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PUNZADO</a:t>
            </a:r>
            <a:r>
              <a:rPr sz="28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80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rebuchet MS"/>
                <a:cs typeface="Trebuchet MS"/>
              </a:rPr>
              <a:t>OTRAS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HERRAMIENTAS</a:t>
            </a:r>
            <a:r>
              <a:rPr sz="28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00" b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POZO</a:t>
            </a:r>
            <a:r>
              <a:rPr sz="28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rebuchet MS"/>
                <a:cs typeface="Trebuchet MS"/>
              </a:rPr>
              <a:t>PETROLERO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dirty="0"/>
              <a:t>Unidades</a:t>
            </a:r>
            <a:r>
              <a:rPr sz="3150" spc="-40" dirty="0"/>
              <a:t> </a:t>
            </a:r>
            <a:r>
              <a:rPr sz="3150" dirty="0"/>
              <a:t>de</a:t>
            </a:r>
            <a:r>
              <a:rPr sz="3150" spc="-35" dirty="0"/>
              <a:t> </a:t>
            </a:r>
            <a:r>
              <a:rPr sz="3150" spc="-10" dirty="0"/>
              <a:t>negocio</a:t>
            </a:r>
            <a:endParaRPr sz="31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21503" y="2891705"/>
            <a:ext cx="6043295" cy="1691639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92735" indent="-282575">
              <a:lnSpc>
                <a:spcPct val="100000"/>
              </a:lnSpc>
              <a:spcBef>
                <a:spcPts val="1105"/>
              </a:spcBef>
              <a:buSzPct val="96428"/>
              <a:buFont typeface="Wingdings"/>
              <a:buChar char=""/>
              <a:tabLst>
                <a:tab pos="292735" algn="l"/>
              </a:tabLst>
            </a:pPr>
            <a:r>
              <a:rPr sz="2800" dirty="0">
                <a:solidFill>
                  <a:srgbClr val="595959"/>
                </a:solidFill>
                <a:latin typeface="Trebuchet MS"/>
                <a:cs typeface="Trebuchet MS"/>
              </a:rPr>
              <a:t>Gas</a:t>
            </a:r>
            <a:r>
              <a:rPr sz="2800" spc="-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595959"/>
                </a:solidFill>
                <a:latin typeface="Trebuchet MS"/>
                <a:cs typeface="Trebuchet MS"/>
              </a:rPr>
              <a:t>y</a:t>
            </a:r>
            <a:r>
              <a:rPr sz="2800" spc="-5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595959"/>
                </a:solidFill>
                <a:latin typeface="Trebuchet MS"/>
                <a:cs typeface="Trebuchet MS"/>
              </a:rPr>
              <a:t>Petróleo</a:t>
            </a:r>
            <a:r>
              <a:rPr sz="2800" spc="-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595959"/>
                </a:solidFill>
                <a:latin typeface="Trebuchet MS"/>
                <a:cs typeface="Trebuchet MS"/>
              </a:rPr>
              <a:t>(la</a:t>
            </a:r>
            <a:r>
              <a:rPr sz="2800" spc="-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595959"/>
                </a:solidFill>
                <a:latin typeface="Trebuchet MS"/>
                <a:cs typeface="Trebuchet MS"/>
              </a:rPr>
              <a:t>más</a:t>
            </a:r>
            <a:r>
              <a:rPr sz="2800" spc="-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595959"/>
                </a:solidFill>
                <a:latin typeface="Trebuchet MS"/>
                <a:cs typeface="Trebuchet MS"/>
              </a:rPr>
              <a:t>significativa)</a:t>
            </a:r>
            <a:endParaRPr sz="2800">
              <a:latin typeface="Trebuchet MS"/>
              <a:cs typeface="Trebuchet MS"/>
            </a:endParaRPr>
          </a:p>
          <a:p>
            <a:pPr marL="292735" indent="-282575">
              <a:lnSpc>
                <a:spcPct val="100000"/>
              </a:lnSpc>
              <a:spcBef>
                <a:spcPts val="1010"/>
              </a:spcBef>
              <a:buSzPct val="96428"/>
              <a:buFont typeface="Wingdings"/>
              <a:buChar char=""/>
              <a:tabLst>
                <a:tab pos="292735" algn="l"/>
              </a:tabLst>
            </a:pPr>
            <a:r>
              <a:rPr sz="2800" dirty="0">
                <a:solidFill>
                  <a:srgbClr val="595959"/>
                </a:solidFill>
                <a:latin typeface="Trebuchet MS"/>
                <a:cs typeface="Trebuchet MS"/>
              </a:rPr>
              <a:t>Compañías</a:t>
            </a:r>
            <a:r>
              <a:rPr sz="2800" spc="-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595959"/>
                </a:solidFill>
                <a:latin typeface="Trebuchet MS"/>
                <a:cs typeface="Trebuchet MS"/>
              </a:rPr>
              <a:t>representadas</a:t>
            </a:r>
            <a:endParaRPr sz="2800">
              <a:latin typeface="Trebuchet MS"/>
              <a:cs typeface="Trebuchet MS"/>
            </a:endParaRPr>
          </a:p>
          <a:p>
            <a:pPr marL="292735" indent="-282575">
              <a:lnSpc>
                <a:spcPct val="100000"/>
              </a:lnSpc>
              <a:spcBef>
                <a:spcPts val="1020"/>
              </a:spcBef>
              <a:buSzPct val="96428"/>
              <a:buFont typeface="Wingdings"/>
              <a:buChar char=""/>
              <a:tabLst>
                <a:tab pos="292735" algn="l"/>
              </a:tabLst>
            </a:pPr>
            <a:r>
              <a:rPr sz="2800" spc="-10" dirty="0">
                <a:solidFill>
                  <a:srgbClr val="595959"/>
                </a:solidFill>
                <a:latin typeface="Trebuchet MS"/>
                <a:cs typeface="Trebuchet MS"/>
              </a:rPr>
              <a:t>Minería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dirty="0"/>
              <a:t>Crecimiento</a:t>
            </a:r>
            <a:r>
              <a:rPr sz="3150" spc="-35" dirty="0"/>
              <a:t> </a:t>
            </a:r>
            <a:r>
              <a:rPr sz="3150" dirty="0"/>
              <a:t>–</a:t>
            </a:r>
            <a:r>
              <a:rPr sz="3150" spc="-35" dirty="0"/>
              <a:t> </a:t>
            </a:r>
            <a:r>
              <a:rPr sz="3150" dirty="0"/>
              <a:t>Capital</a:t>
            </a:r>
            <a:r>
              <a:rPr sz="3150" spc="-60" dirty="0"/>
              <a:t> </a:t>
            </a:r>
            <a:r>
              <a:rPr sz="3150" spc="-10" dirty="0"/>
              <a:t>Humano</a:t>
            </a:r>
            <a:endParaRPr sz="31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943861" y="2728722"/>
            <a:ext cx="5913120" cy="2498090"/>
            <a:chOff x="1943861" y="2728722"/>
            <a:chExt cx="5913120" cy="2498090"/>
          </a:xfrm>
        </p:grpSpPr>
        <p:sp>
          <p:nvSpPr>
            <p:cNvPr id="5" name="object 5"/>
            <p:cNvSpPr/>
            <p:nvPr/>
          </p:nvSpPr>
          <p:spPr>
            <a:xfrm>
              <a:off x="1947671" y="3230880"/>
              <a:ext cx="5905500" cy="1495425"/>
            </a:xfrm>
            <a:custGeom>
              <a:avLst/>
              <a:gdLst/>
              <a:ahLst/>
              <a:cxnLst/>
              <a:rect l="l" t="t" r="r" b="b"/>
              <a:pathLst>
                <a:path w="5905500" h="1495425">
                  <a:moveTo>
                    <a:pt x="4480560" y="1495044"/>
                  </a:moveTo>
                  <a:lnTo>
                    <a:pt x="4706112" y="1495044"/>
                  </a:lnTo>
                </a:path>
                <a:path w="5905500" h="1495425">
                  <a:moveTo>
                    <a:pt x="0" y="1495044"/>
                  </a:moveTo>
                  <a:lnTo>
                    <a:pt x="4050792" y="1495044"/>
                  </a:lnTo>
                </a:path>
                <a:path w="5905500" h="1495425">
                  <a:moveTo>
                    <a:pt x="4152900" y="1495044"/>
                  </a:moveTo>
                  <a:lnTo>
                    <a:pt x="4378452" y="1495044"/>
                  </a:lnTo>
                </a:path>
                <a:path w="5905500" h="1495425">
                  <a:moveTo>
                    <a:pt x="5792724" y="1495044"/>
                  </a:moveTo>
                  <a:lnTo>
                    <a:pt x="5905500" y="1495044"/>
                  </a:lnTo>
                </a:path>
                <a:path w="5905500" h="1495425">
                  <a:moveTo>
                    <a:pt x="5465064" y="1495044"/>
                  </a:moveTo>
                  <a:lnTo>
                    <a:pt x="5690616" y="1495044"/>
                  </a:lnTo>
                </a:path>
                <a:path w="5905500" h="1495425">
                  <a:moveTo>
                    <a:pt x="5137404" y="1495044"/>
                  </a:moveTo>
                  <a:lnTo>
                    <a:pt x="5362956" y="1495044"/>
                  </a:lnTo>
                </a:path>
                <a:path w="5905500" h="1495425">
                  <a:moveTo>
                    <a:pt x="4809744" y="1495044"/>
                  </a:moveTo>
                  <a:lnTo>
                    <a:pt x="5033772" y="1495044"/>
                  </a:lnTo>
                </a:path>
                <a:path w="5905500" h="1495425">
                  <a:moveTo>
                    <a:pt x="5792724" y="996696"/>
                  </a:moveTo>
                  <a:lnTo>
                    <a:pt x="5905500" y="996696"/>
                  </a:lnTo>
                </a:path>
                <a:path w="5905500" h="1495425">
                  <a:moveTo>
                    <a:pt x="5465064" y="996696"/>
                  </a:moveTo>
                  <a:lnTo>
                    <a:pt x="5690616" y="996696"/>
                  </a:lnTo>
                </a:path>
                <a:path w="5905500" h="1495425">
                  <a:moveTo>
                    <a:pt x="5137404" y="996696"/>
                  </a:moveTo>
                  <a:lnTo>
                    <a:pt x="5362956" y="996696"/>
                  </a:lnTo>
                </a:path>
                <a:path w="5905500" h="1495425">
                  <a:moveTo>
                    <a:pt x="0" y="996696"/>
                  </a:moveTo>
                  <a:lnTo>
                    <a:pt x="5033772" y="996696"/>
                  </a:lnTo>
                </a:path>
                <a:path w="5905500" h="1495425">
                  <a:moveTo>
                    <a:pt x="5465064" y="498348"/>
                  </a:moveTo>
                  <a:lnTo>
                    <a:pt x="5690616" y="498348"/>
                  </a:lnTo>
                </a:path>
                <a:path w="5905500" h="1495425">
                  <a:moveTo>
                    <a:pt x="0" y="498348"/>
                  </a:moveTo>
                  <a:lnTo>
                    <a:pt x="5362956" y="498348"/>
                  </a:lnTo>
                </a:path>
                <a:path w="5905500" h="1495425">
                  <a:moveTo>
                    <a:pt x="5792724" y="498348"/>
                  </a:moveTo>
                  <a:lnTo>
                    <a:pt x="5905500" y="498348"/>
                  </a:lnTo>
                </a:path>
                <a:path w="5905500" h="1495425">
                  <a:moveTo>
                    <a:pt x="0" y="0"/>
                  </a:moveTo>
                  <a:lnTo>
                    <a:pt x="5690616" y="0"/>
                  </a:lnTo>
                </a:path>
                <a:path w="5905500" h="1495425">
                  <a:moveTo>
                    <a:pt x="5792724" y="0"/>
                  </a:moveTo>
                  <a:lnTo>
                    <a:pt x="5905500" y="0"/>
                  </a:lnTo>
                </a:path>
              </a:pathLst>
            </a:custGeom>
            <a:ln w="762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47671" y="2732532"/>
              <a:ext cx="5905500" cy="0"/>
            </a:xfrm>
            <a:custGeom>
              <a:avLst/>
              <a:gdLst/>
              <a:ahLst/>
              <a:cxnLst/>
              <a:rect l="l" t="t" r="r" b="b"/>
              <a:pathLst>
                <a:path w="5905500">
                  <a:moveTo>
                    <a:pt x="0" y="0"/>
                  </a:moveTo>
                  <a:lnTo>
                    <a:pt x="5905500" y="0"/>
                  </a:lnTo>
                </a:path>
              </a:pathLst>
            </a:custGeom>
            <a:ln w="762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60448" y="2951987"/>
              <a:ext cx="5680075" cy="2271395"/>
            </a:xfrm>
            <a:custGeom>
              <a:avLst/>
              <a:gdLst/>
              <a:ahLst/>
              <a:cxnLst/>
              <a:rect l="l" t="t" r="r" b="b"/>
              <a:pathLst>
                <a:path w="5680075" h="2271395">
                  <a:moveTo>
                    <a:pt x="103632" y="2231136"/>
                  </a:moveTo>
                  <a:lnTo>
                    <a:pt x="0" y="2231136"/>
                  </a:lnTo>
                  <a:lnTo>
                    <a:pt x="0" y="2270772"/>
                  </a:lnTo>
                  <a:lnTo>
                    <a:pt x="103632" y="2270772"/>
                  </a:lnTo>
                  <a:lnTo>
                    <a:pt x="103632" y="2231136"/>
                  </a:lnTo>
                  <a:close/>
                </a:path>
                <a:path w="5680075" h="2271395">
                  <a:moveTo>
                    <a:pt x="431292" y="2211324"/>
                  </a:moveTo>
                  <a:lnTo>
                    <a:pt x="329184" y="2211324"/>
                  </a:lnTo>
                  <a:lnTo>
                    <a:pt x="329184" y="2270772"/>
                  </a:lnTo>
                  <a:lnTo>
                    <a:pt x="431292" y="2270772"/>
                  </a:lnTo>
                  <a:lnTo>
                    <a:pt x="431292" y="2211324"/>
                  </a:lnTo>
                  <a:close/>
                </a:path>
                <a:path w="5680075" h="2271395">
                  <a:moveTo>
                    <a:pt x="758952" y="2202180"/>
                  </a:moveTo>
                  <a:lnTo>
                    <a:pt x="656844" y="2202180"/>
                  </a:lnTo>
                  <a:lnTo>
                    <a:pt x="656844" y="2270772"/>
                  </a:lnTo>
                  <a:lnTo>
                    <a:pt x="758952" y="2270772"/>
                  </a:lnTo>
                  <a:lnTo>
                    <a:pt x="758952" y="2202180"/>
                  </a:lnTo>
                  <a:close/>
                </a:path>
                <a:path w="5680075" h="2271395">
                  <a:moveTo>
                    <a:pt x="1088136" y="2191512"/>
                  </a:moveTo>
                  <a:lnTo>
                    <a:pt x="984504" y="2191512"/>
                  </a:lnTo>
                  <a:lnTo>
                    <a:pt x="984504" y="2270772"/>
                  </a:lnTo>
                  <a:lnTo>
                    <a:pt x="1088136" y="2270772"/>
                  </a:lnTo>
                  <a:lnTo>
                    <a:pt x="1088136" y="2191512"/>
                  </a:lnTo>
                  <a:close/>
                </a:path>
                <a:path w="5680075" h="2271395">
                  <a:moveTo>
                    <a:pt x="1415796" y="2182368"/>
                  </a:moveTo>
                  <a:lnTo>
                    <a:pt x="1313688" y="2182368"/>
                  </a:lnTo>
                  <a:lnTo>
                    <a:pt x="1313688" y="2270772"/>
                  </a:lnTo>
                  <a:lnTo>
                    <a:pt x="1415796" y="2270772"/>
                  </a:lnTo>
                  <a:lnTo>
                    <a:pt x="1415796" y="2182368"/>
                  </a:lnTo>
                  <a:close/>
                </a:path>
                <a:path w="5680075" h="2271395">
                  <a:moveTo>
                    <a:pt x="1743456" y="2171700"/>
                  </a:moveTo>
                  <a:lnTo>
                    <a:pt x="1641348" y="2171700"/>
                  </a:lnTo>
                  <a:lnTo>
                    <a:pt x="1641348" y="2270772"/>
                  </a:lnTo>
                  <a:lnTo>
                    <a:pt x="1743456" y="2270772"/>
                  </a:lnTo>
                  <a:lnTo>
                    <a:pt x="1743456" y="2171700"/>
                  </a:lnTo>
                  <a:close/>
                </a:path>
                <a:path w="5680075" h="2271395">
                  <a:moveTo>
                    <a:pt x="2072640" y="2121408"/>
                  </a:moveTo>
                  <a:lnTo>
                    <a:pt x="1969008" y="2121408"/>
                  </a:lnTo>
                  <a:lnTo>
                    <a:pt x="1969008" y="2270772"/>
                  </a:lnTo>
                  <a:lnTo>
                    <a:pt x="2072640" y="2270772"/>
                  </a:lnTo>
                  <a:lnTo>
                    <a:pt x="2072640" y="2121408"/>
                  </a:lnTo>
                  <a:close/>
                </a:path>
                <a:path w="5680075" h="2271395">
                  <a:moveTo>
                    <a:pt x="2400300" y="2101596"/>
                  </a:moveTo>
                  <a:lnTo>
                    <a:pt x="2296668" y="2101596"/>
                  </a:lnTo>
                  <a:lnTo>
                    <a:pt x="2296668" y="2270772"/>
                  </a:lnTo>
                  <a:lnTo>
                    <a:pt x="2400300" y="2270772"/>
                  </a:lnTo>
                  <a:lnTo>
                    <a:pt x="2400300" y="2101596"/>
                  </a:lnTo>
                  <a:close/>
                </a:path>
                <a:path w="5680075" h="2271395">
                  <a:moveTo>
                    <a:pt x="2727960" y="2061972"/>
                  </a:moveTo>
                  <a:lnTo>
                    <a:pt x="2625852" y="2061972"/>
                  </a:lnTo>
                  <a:lnTo>
                    <a:pt x="2625852" y="2270772"/>
                  </a:lnTo>
                  <a:lnTo>
                    <a:pt x="2727960" y="2270772"/>
                  </a:lnTo>
                  <a:lnTo>
                    <a:pt x="2727960" y="2061972"/>
                  </a:lnTo>
                  <a:close/>
                </a:path>
                <a:path w="5680075" h="2271395">
                  <a:moveTo>
                    <a:pt x="3055620" y="2033016"/>
                  </a:moveTo>
                  <a:lnTo>
                    <a:pt x="2953512" y="2033016"/>
                  </a:lnTo>
                  <a:lnTo>
                    <a:pt x="2953512" y="2270772"/>
                  </a:lnTo>
                  <a:lnTo>
                    <a:pt x="3055620" y="2270772"/>
                  </a:lnTo>
                  <a:lnTo>
                    <a:pt x="3055620" y="2033016"/>
                  </a:lnTo>
                  <a:close/>
                </a:path>
                <a:path w="5680075" h="2271395">
                  <a:moveTo>
                    <a:pt x="3384804" y="1932432"/>
                  </a:moveTo>
                  <a:lnTo>
                    <a:pt x="3281172" y="1932432"/>
                  </a:lnTo>
                  <a:lnTo>
                    <a:pt x="3281172" y="2270772"/>
                  </a:lnTo>
                  <a:lnTo>
                    <a:pt x="3384804" y="2270772"/>
                  </a:lnTo>
                  <a:lnTo>
                    <a:pt x="3384804" y="1932432"/>
                  </a:lnTo>
                  <a:close/>
                </a:path>
                <a:path w="5680075" h="2271395">
                  <a:moveTo>
                    <a:pt x="3712464" y="1783080"/>
                  </a:moveTo>
                  <a:lnTo>
                    <a:pt x="3608832" y="1783080"/>
                  </a:lnTo>
                  <a:lnTo>
                    <a:pt x="3608832" y="2270772"/>
                  </a:lnTo>
                  <a:lnTo>
                    <a:pt x="3712464" y="2270772"/>
                  </a:lnTo>
                  <a:lnTo>
                    <a:pt x="3712464" y="1783080"/>
                  </a:lnTo>
                  <a:close/>
                </a:path>
                <a:path w="5680075" h="2271395">
                  <a:moveTo>
                    <a:pt x="4040124" y="1763268"/>
                  </a:moveTo>
                  <a:lnTo>
                    <a:pt x="3938016" y="1763268"/>
                  </a:lnTo>
                  <a:lnTo>
                    <a:pt x="3938016" y="2270772"/>
                  </a:lnTo>
                  <a:lnTo>
                    <a:pt x="4040124" y="2270772"/>
                  </a:lnTo>
                  <a:lnTo>
                    <a:pt x="4040124" y="1763268"/>
                  </a:lnTo>
                  <a:close/>
                </a:path>
                <a:path w="5680075" h="2271395">
                  <a:moveTo>
                    <a:pt x="4367784" y="1554480"/>
                  </a:moveTo>
                  <a:lnTo>
                    <a:pt x="4265676" y="1554480"/>
                  </a:lnTo>
                  <a:lnTo>
                    <a:pt x="4265676" y="2270772"/>
                  </a:lnTo>
                  <a:lnTo>
                    <a:pt x="4367784" y="2270772"/>
                  </a:lnTo>
                  <a:lnTo>
                    <a:pt x="4367784" y="1554480"/>
                  </a:lnTo>
                  <a:close/>
                </a:path>
                <a:path w="5680075" h="2271395">
                  <a:moveTo>
                    <a:pt x="4696968" y="1365504"/>
                  </a:moveTo>
                  <a:lnTo>
                    <a:pt x="4593336" y="1365504"/>
                  </a:lnTo>
                  <a:lnTo>
                    <a:pt x="4593336" y="2270772"/>
                  </a:lnTo>
                  <a:lnTo>
                    <a:pt x="4696968" y="2270772"/>
                  </a:lnTo>
                  <a:lnTo>
                    <a:pt x="4696968" y="1365504"/>
                  </a:lnTo>
                  <a:close/>
                </a:path>
                <a:path w="5680075" h="2271395">
                  <a:moveTo>
                    <a:pt x="5024628" y="1065276"/>
                  </a:moveTo>
                  <a:lnTo>
                    <a:pt x="4920996" y="1065276"/>
                  </a:lnTo>
                  <a:lnTo>
                    <a:pt x="4920996" y="2270772"/>
                  </a:lnTo>
                  <a:lnTo>
                    <a:pt x="5024628" y="2270772"/>
                  </a:lnTo>
                  <a:lnTo>
                    <a:pt x="5024628" y="1065276"/>
                  </a:lnTo>
                  <a:close/>
                </a:path>
                <a:path w="5680075" h="2271395">
                  <a:moveTo>
                    <a:pt x="5352288" y="428244"/>
                  </a:moveTo>
                  <a:lnTo>
                    <a:pt x="5250180" y="428244"/>
                  </a:lnTo>
                  <a:lnTo>
                    <a:pt x="5250180" y="2270772"/>
                  </a:lnTo>
                  <a:lnTo>
                    <a:pt x="5352288" y="2270772"/>
                  </a:lnTo>
                  <a:lnTo>
                    <a:pt x="5352288" y="428244"/>
                  </a:lnTo>
                  <a:close/>
                </a:path>
                <a:path w="5680075" h="2271395">
                  <a:moveTo>
                    <a:pt x="5679948" y="0"/>
                  </a:moveTo>
                  <a:lnTo>
                    <a:pt x="5577840" y="0"/>
                  </a:lnTo>
                  <a:lnTo>
                    <a:pt x="5577840" y="2270772"/>
                  </a:lnTo>
                  <a:lnTo>
                    <a:pt x="5679948" y="2270772"/>
                  </a:lnTo>
                  <a:lnTo>
                    <a:pt x="5679948" y="0"/>
                  </a:lnTo>
                  <a:close/>
                </a:path>
              </a:pathLst>
            </a:custGeom>
            <a:solidFill>
              <a:srgbClr val="0F6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47671" y="5222748"/>
              <a:ext cx="5905500" cy="0"/>
            </a:xfrm>
            <a:custGeom>
              <a:avLst/>
              <a:gdLst/>
              <a:ahLst/>
              <a:cxnLst/>
              <a:rect l="l" t="t" r="r" b="b"/>
              <a:pathLst>
                <a:path w="5905500">
                  <a:moveTo>
                    <a:pt x="0" y="0"/>
                  </a:moveTo>
                  <a:lnTo>
                    <a:pt x="5905500" y="0"/>
                  </a:lnTo>
                </a:path>
              </a:pathLst>
            </a:custGeom>
            <a:ln w="762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084838" y="4998310"/>
            <a:ext cx="6604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50" dirty="0">
                <a:solidFill>
                  <a:srgbClr val="3F3F3F"/>
                </a:solidFill>
                <a:latin typeface="Trebuchet MS"/>
                <a:cs typeface="Trebuchet MS"/>
              </a:rPr>
              <a:t>4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88648" y="4958650"/>
            <a:ext cx="112649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  <a:tabLst>
                <a:tab pos="352425" algn="l"/>
                <a:tab pos="680085" algn="l"/>
                <a:tab pos="1009650" algn="l"/>
              </a:tabLst>
            </a:pPr>
            <a:r>
              <a:rPr sz="1200" spc="-75" baseline="-10416" dirty="0">
                <a:solidFill>
                  <a:srgbClr val="3F3F3F"/>
                </a:solidFill>
                <a:latin typeface="Trebuchet MS"/>
                <a:cs typeface="Trebuchet MS"/>
              </a:rPr>
              <a:t>6</a:t>
            </a:r>
            <a:r>
              <a:rPr sz="1200" baseline="-10416" dirty="0">
                <a:solidFill>
                  <a:srgbClr val="3F3F3F"/>
                </a:solidFill>
                <a:latin typeface="Trebuchet MS"/>
                <a:cs typeface="Trebuchet MS"/>
              </a:rPr>
              <a:t>	</a:t>
            </a:r>
            <a:r>
              <a:rPr sz="1200" spc="-75" baseline="-3472" dirty="0">
                <a:solidFill>
                  <a:srgbClr val="3F3F3F"/>
                </a:solidFill>
                <a:latin typeface="Trebuchet MS"/>
                <a:cs typeface="Trebuchet MS"/>
              </a:rPr>
              <a:t>7</a:t>
            </a:r>
            <a:r>
              <a:rPr sz="1200" baseline="-3472" dirty="0">
                <a:solidFill>
                  <a:srgbClr val="3F3F3F"/>
                </a:solidFill>
                <a:latin typeface="Trebuchet MS"/>
                <a:cs typeface="Trebuchet MS"/>
              </a:rPr>
              <a:t>	</a:t>
            </a:r>
            <a:r>
              <a:rPr sz="800" spc="-50" dirty="0">
                <a:solidFill>
                  <a:srgbClr val="3F3F3F"/>
                </a:solidFill>
                <a:latin typeface="Trebuchet MS"/>
                <a:cs typeface="Trebuchet MS"/>
              </a:rPr>
              <a:t>8</a:t>
            </a:r>
            <a:r>
              <a:rPr sz="800" dirty="0">
                <a:solidFill>
                  <a:srgbClr val="3F3F3F"/>
                </a:solidFill>
                <a:latin typeface="Trebuchet MS"/>
                <a:cs typeface="Trebuchet MS"/>
              </a:rPr>
              <a:t>	</a:t>
            </a:r>
            <a:r>
              <a:rPr sz="1200" spc="-75" baseline="6944" dirty="0">
                <a:solidFill>
                  <a:srgbClr val="3F3F3F"/>
                </a:solidFill>
                <a:latin typeface="Trebuchet MS"/>
                <a:cs typeface="Trebuchet MS"/>
              </a:rPr>
              <a:t>9</a:t>
            </a:r>
            <a:endParaRPr sz="1200" baseline="6944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98832" y="4938821"/>
            <a:ext cx="11938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10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01053" y="4868741"/>
            <a:ext cx="49784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  <a:tabLst>
                <a:tab pos="352425" algn="l"/>
              </a:tabLst>
            </a:pPr>
            <a:r>
              <a:rPr sz="1200" spc="-37" baseline="-10416" dirty="0">
                <a:solidFill>
                  <a:srgbClr val="3F3F3F"/>
                </a:solidFill>
                <a:latin typeface="Trebuchet MS"/>
                <a:cs typeface="Trebuchet MS"/>
              </a:rPr>
              <a:t>15</a:t>
            </a:r>
            <a:r>
              <a:rPr sz="1200" baseline="-10416" dirty="0">
                <a:solidFill>
                  <a:srgbClr val="3F3F3F"/>
                </a:solidFill>
                <a:latin typeface="Trebuchet MS"/>
                <a:cs typeface="Trebuchet MS"/>
              </a:rPr>
              <a:t>	</a:t>
            </a: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17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83321" y="4829112"/>
            <a:ext cx="11938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21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11004" y="4798662"/>
            <a:ext cx="11938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24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38624" y="4699574"/>
            <a:ext cx="11938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34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29741" y="4321612"/>
            <a:ext cx="825500" cy="3549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17780" algn="r"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72</a:t>
            </a:r>
            <a:endParaRPr sz="80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  <a:spcBef>
                <a:spcPts val="685"/>
              </a:spcBef>
              <a:tabLst>
                <a:tab pos="365125" algn="l"/>
              </a:tabLst>
            </a:pPr>
            <a:r>
              <a:rPr sz="1200" spc="-37" baseline="-10416" dirty="0">
                <a:solidFill>
                  <a:srgbClr val="3F3F3F"/>
                </a:solidFill>
                <a:latin typeface="Trebuchet MS"/>
                <a:cs typeface="Trebuchet MS"/>
              </a:rPr>
              <a:t>49</a:t>
            </a:r>
            <a:r>
              <a:rPr sz="1200" baseline="-10416" dirty="0">
                <a:solidFill>
                  <a:srgbClr val="3F3F3F"/>
                </a:solidFill>
                <a:latin typeface="Trebuchet MS"/>
                <a:cs typeface="Trebuchet MS"/>
              </a:rPr>
              <a:t>	</a:t>
            </a: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51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50826" y="4131080"/>
            <a:ext cx="11938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91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54104" y="3832375"/>
            <a:ext cx="17208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121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81787" y="3195368"/>
            <a:ext cx="17208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185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609408" y="2767100"/>
            <a:ext cx="17208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3F3F3F"/>
                </a:solidFill>
                <a:latin typeface="Trebuchet MS"/>
                <a:cs typeface="Trebuchet MS"/>
              </a:rPr>
              <a:t>228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54153" y="4644720"/>
            <a:ext cx="11811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595959"/>
                </a:solidFill>
                <a:latin typeface="Trebuchet MS"/>
                <a:cs typeface="Trebuchet MS"/>
              </a:rPr>
              <a:t>50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00815" y="4146367"/>
            <a:ext cx="17145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595959"/>
                </a:solidFill>
                <a:latin typeface="Trebuchet MS"/>
                <a:cs typeface="Trebuchet MS"/>
              </a:rPr>
              <a:t>100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00815" y="3648014"/>
            <a:ext cx="17145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595959"/>
                </a:solidFill>
                <a:latin typeface="Trebuchet MS"/>
                <a:cs typeface="Trebuchet MS"/>
              </a:rPr>
              <a:t>150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00815" y="3149661"/>
            <a:ext cx="17145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595959"/>
                </a:solidFill>
                <a:latin typeface="Trebuchet MS"/>
                <a:cs typeface="Trebuchet MS"/>
              </a:rPr>
              <a:t>200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00815" y="2651289"/>
            <a:ext cx="17145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solidFill>
                  <a:srgbClr val="595959"/>
                </a:solidFill>
                <a:latin typeface="Trebuchet MS"/>
                <a:cs typeface="Trebuchet MS"/>
              </a:rPr>
              <a:t>250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05969" y="5143073"/>
            <a:ext cx="6002020" cy="2711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50" dirty="0">
                <a:solidFill>
                  <a:srgbClr val="595959"/>
                </a:solidFill>
                <a:latin typeface="Trebuchet MS"/>
                <a:cs typeface="Trebuchet MS"/>
              </a:rPr>
              <a:t>0</a:t>
            </a:r>
            <a:endParaRPr sz="800">
              <a:latin typeface="Trebuchet MS"/>
              <a:cs typeface="Trebuchet MS"/>
            </a:endParaRPr>
          </a:p>
          <a:p>
            <a:pPr marL="200660">
              <a:lnSpc>
                <a:spcPct val="100000"/>
              </a:lnSpc>
              <a:spcBef>
                <a:spcPts val="25"/>
              </a:spcBef>
            </a:pP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2004</a:t>
            </a:r>
            <a:r>
              <a:rPr sz="800" spc="185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2007</a:t>
            </a:r>
            <a:r>
              <a:rPr sz="800" spc="180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2008</a:t>
            </a:r>
            <a:r>
              <a:rPr sz="800" spc="185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2009</a:t>
            </a:r>
            <a:r>
              <a:rPr sz="800" spc="185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2010</a:t>
            </a:r>
            <a:r>
              <a:rPr sz="800" spc="185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2012</a:t>
            </a:r>
            <a:r>
              <a:rPr sz="800" spc="180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2013</a:t>
            </a:r>
            <a:r>
              <a:rPr sz="800" spc="180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2014</a:t>
            </a:r>
            <a:r>
              <a:rPr sz="800" spc="190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2015</a:t>
            </a:r>
            <a:r>
              <a:rPr sz="800" spc="180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2017</a:t>
            </a:r>
            <a:r>
              <a:rPr sz="800" spc="180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2018</a:t>
            </a:r>
            <a:r>
              <a:rPr sz="800" spc="185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2019</a:t>
            </a:r>
            <a:r>
              <a:rPr sz="800" spc="185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2020</a:t>
            </a:r>
            <a:r>
              <a:rPr sz="800" spc="185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2021</a:t>
            </a:r>
            <a:r>
              <a:rPr sz="800" spc="185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2022</a:t>
            </a:r>
            <a:r>
              <a:rPr sz="800" spc="185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2023</a:t>
            </a:r>
            <a:r>
              <a:rPr sz="800" spc="180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dirty="0">
                <a:solidFill>
                  <a:srgbClr val="595959"/>
                </a:solidFill>
                <a:latin typeface="Trebuchet MS"/>
                <a:cs typeface="Trebuchet MS"/>
              </a:rPr>
              <a:t>2024</a:t>
            </a:r>
            <a:r>
              <a:rPr sz="800" spc="180" dirty="0">
                <a:solidFill>
                  <a:srgbClr val="595959"/>
                </a:solidFill>
                <a:latin typeface="Trebuchet MS"/>
                <a:cs typeface="Trebuchet MS"/>
              </a:rPr>
              <a:t>  </a:t>
            </a:r>
            <a:r>
              <a:rPr sz="800" spc="-20" dirty="0">
                <a:solidFill>
                  <a:srgbClr val="595959"/>
                </a:solidFill>
                <a:latin typeface="Trebuchet MS"/>
                <a:cs typeface="Trebuchet MS"/>
              </a:rPr>
              <a:t>2025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02531" y="2611640"/>
            <a:ext cx="272161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solidFill>
                  <a:srgbClr val="595959"/>
                </a:solidFill>
                <a:latin typeface="Trebuchet MS"/>
                <a:cs typeface="Trebuchet MS"/>
              </a:rPr>
              <a:t>Evolución</a:t>
            </a:r>
            <a:r>
              <a:rPr sz="120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200" spc="6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95959"/>
                </a:solidFill>
                <a:latin typeface="Trebuchet MS"/>
                <a:cs typeface="Trebuchet MS"/>
              </a:rPr>
              <a:t>número</a:t>
            </a:r>
            <a:r>
              <a:rPr sz="1200" spc="5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200" spc="6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595959"/>
                </a:solidFill>
                <a:latin typeface="Trebuchet MS"/>
                <a:cs typeface="Trebuchet MS"/>
              </a:rPr>
              <a:t>colaboradores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27988" y="2549652"/>
            <a:ext cx="6457315" cy="3034665"/>
          </a:xfrm>
          <a:custGeom>
            <a:avLst/>
            <a:gdLst/>
            <a:ahLst/>
            <a:cxnLst/>
            <a:rect l="l" t="t" r="r" b="b"/>
            <a:pathLst>
              <a:path w="6457315" h="3034665">
                <a:moveTo>
                  <a:pt x="0" y="0"/>
                </a:moveTo>
                <a:lnTo>
                  <a:pt x="6457188" y="0"/>
                </a:lnTo>
                <a:lnTo>
                  <a:pt x="6457188" y="3034284"/>
                </a:lnTo>
                <a:lnTo>
                  <a:pt x="0" y="3034284"/>
                </a:lnTo>
                <a:lnTo>
                  <a:pt x="0" y="0"/>
                </a:lnTo>
                <a:close/>
              </a:path>
            </a:pathLst>
          </a:custGeom>
          <a:ln w="16764">
            <a:solidFill>
              <a:srgbClr val="0F6E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dirty="0"/>
              <a:t>Planta</a:t>
            </a:r>
            <a:r>
              <a:rPr sz="3150" spc="-70" dirty="0"/>
              <a:t> </a:t>
            </a:r>
            <a:r>
              <a:rPr sz="3150" spc="-10" dirty="0"/>
              <a:t>Modelo</a:t>
            </a:r>
            <a:endParaRPr sz="31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2409" y="2055358"/>
            <a:ext cx="1212215" cy="267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30"/>
              </a:spcBef>
              <a:buFont typeface="Wingdings"/>
              <a:buChar char=""/>
              <a:tabLst>
                <a:tab pos="262255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11,000</a:t>
            </a:r>
            <a:r>
              <a:rPr sz="1550" spc="9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25" dirty="0">
                <a:solidFill>
                  <a:srgbClr val="595959"/>
                </a:solidFill>
                <a:latin typeface="Trebuchet MS"/>
                <a:cs typeface="Trebuchet MS"/>
              </a:rPr>
              <a:t>m2</a:t>
            </a:r>
            <a:endParaRPr sz="155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" y="2555748"/>
            <a:ext cx="3852672" cy="345764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09744" y="2868168"/>
            <a:ext cx="3412236" cy="39182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dirty="0"/>
              <a:t>Planta</a:t>
            </a:r>
            <a:r>
              <a:rPr sz="3150" spc="-70" dirty="0"/>
              <a:t> </a:t>
            </a:r>
            <a:r>
              <a:rPr sz="3150" spc="-10" dirty="0"/>
              <a:t>Modelo</a:t>
            </a:r>
            <a:endParaRPr sz="31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43250" y="2012727"/>
            <a:ext cx="5545455" cy="5060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550" dirty="0">
                <a:solidFill>
                  <a:srgbClr val="595959"/>
                </a:solidFill>
                <a:latin typeface="Wingdings"/>
                <a:cs typeface="Wingdings"/>
              </a:rPr>
              <a:t></a:t>
            </a:r>
            <a:r>
              <a:rPr sz="1550" spc="39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+45</a:t>
            </a:r>
            <a:r>
              <a:rPr sz="1550" spc="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CNC</a:t>
            </a:r>
            <a:r>
              <a:rPr sz="1550" spc="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máquinas</a:t>
            </a:r>
            <a:r>
              <a:rPr sz="1550" spc="3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550" spc="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última</a:t>
            </a:r>
            <a:r>
              <a:rPr sz="1550" spc="3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generación</a:t>
            </a:r>
            <a:endParaRPr sz="1550">
              <a:latin typeface="Trebuchet MS"/>
              <a:cs typeface="Trebuchet MS"/>
            </a:endParaRPr>
          </a:p>
          <a:p>
            <a:pPr marL="261620" indent="-248920">
              <a:lnSpc>
                <a:spcPct val="100000"/>
              </a:lnSpc>
              <a:spcBef>
                <a:spcPts val="25"/>
              </a:spcBef>
              <a:buFont typeface="Wingdings"/>
              <a:buChar char=""/>
              <a:tabLst>
                <a:tab pos="261620" algn="l"/>
              </a:tabLst>
            </a:pP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4</a:t>
            </a:r>
            <a:r>
              <a:rPr sz="1550" spc="7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celdas</a:t>
            </a:r>
            <a:r>
              <a:rPr sz="1550" spc="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con</a:t>
            </a:r>
            <a:r>
              <a:rPr sz="1550" spc="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brazo</a:t>
            </a:r>
            <a:r>
              <a:rPr sz="1550" spc="5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robótico para</a:t>
            </a:r>
            <a:r>
              <a:rPr sz="1550" spc="5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595959"/>
                </a:solidFill>
                <a:latin typeface="Trebuchet MS"/>
                <a:cs typeface="Trebuchet MS"/>
              </a:rPr>
              <a:t>producción</a:t>
            </a:r>
            <a:r>
              <a:rPr sz="1550" spc="1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595959"/>
                </a:solidFill>
                <a:latin typeface="Trebuchet MS"/>
                <a:cs typeface="Trebuchet MS"/>
              </a:rPr>
              <a:t>automatizada</a:t>
            </a:r>
            <a:endParaRPr sz="155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56844" y="2941320"/>
            <a:ext cx="4015740" cy="3845560"/>
            <a:chOff x="656844" y="2941320"/>
            <a:chExt cx="4015740" cy="38455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844" y="6006084"/>
              <a:ext cx="4015740" cy="7802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5132" y="2941320"/>
              <a:ext cx="3980688" cy="3076955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5071871" y="2947416"/>
            <a:ext cx="3980815" cy="3839210"/>
            <a:chOff x="5071871" y="2947416"/>
            <a:chExt cx="3980815" cy="383921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1871" y="5573267"/>
              <a:ext cx="3980687" cy="12131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84063" y="2947416"/>
              <a:ext cx="3956303" cy="26426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475" y="2095500"/>
            <a:ext cx="5568696" cy="294284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dirty="0"/>
              <a:t>Ubicación</a:t>
            </a:r>
            <a:r>
              <a:rPr sz="3150" spc="-50" dirty="0"/>
              <a:t> </a:t>
            </a:r>
            <a:r>
              <a:rPr sz="3150" spc="-10" dirty="0"/>
              <a:t>estratégica</a:t>
            </a:r>
            <a:endParaRPr sz="315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2080" y="5261878"/>
            <a:ext cx="7094220" cy="1094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1620" indent="-24892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61620" algn="l"/>
              </a:tabLst>
            </a:pP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Parque</a:t>
            </a:r>
            <a:r>
              <a:rPr sz="1750" spc="-11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595959"/>
                </a:solidFill>
                <a:latin typeface="Trebuchet MS"/>
                <a:cs typeface="Trebuchet MS"/>
              </a:rPr>
              <a:t>Industrial</a:t>
            </a:r>
            <a:endParaRPr sz="1750">
              <a:latin typeface="Trebuchet MS"/>
              <a:cs typeface="Trebuchet MS"/>
            </a:endParaRPr>
          </a:p>
          <a:p>
            <a:pPr marL="261620" indent="-248920">
              <a:lnSpc>
                <a:spcPct val="100000"/>
              </a:lnSpc>
              <a:buFont typeface="Wingdings"/>
              <a:buChar char=""/>
              <a:tabLst>
                <a:tab pos="261620" algn="l"/>
              </a:tabLst>
            </a:pP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Fácil</a:t>
            </a:r>
            <a:r>
              <a:rPr sz="1750" spc="-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acceso</a:t>
            </a:r>
            <a:r>
              <a:rPr sz="1750" spc="-1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desde</a:t>
            </a:r>
            <a:r>
              <a:rPr sz="1750" spc="-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el</a:t>
            </a:r>
            <a:r>
              <a:rPr sz="1750" spc="-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centro</a:t>
            </a:r>
            <a:r>
              <a:rPr sz="1750" spc="-3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750" spc="-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Buenos</a:t>
            </a:r>
            <a:r>
              <a:rPr sz="1750" spc="-11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Aires</a:t>
            </a:r>
            <a:r>
              <a:rPr sz="1750" spc="-2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y</a:t>
            </a:r>
            <a:r>
              <a:rPr sz="1750" spc="-2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595959"/>
                </a:solidFill>
                <a:latin typeface="Trebuchet MS"/>
                <a:cs typeface="Trebuchet MS"/>
              </a:rPr>
              <a:t>aeropuertos</a:t>
            </a:r>
            <a:endParaRPr sz="1750">
              <a:latin typeface="Trebuchet MS"/>
              <a:cs typeface="Trebuchet MS"/>
            </a:endParaRPr>
          </a:p>
          <a:p>
            <a:pPr marL="260985" marR="5080" indent="-248920">
              <a:lnSpc>
                <a:spcPts val="2110"/>
              </a:lnSpc>
              <a:spcBef>
                <a:spcPts val="60"/>
              </a:spcBef>
              <a:buFont typeface="Wingdings"/>
              <a:buChar char=""/>
              <a:tabLst>
                <a:tab pos="262255" algn="l"/>
              </a:tabLst>
            </a:pP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Cercanía</a:t>
            </a:r>
            <a:r>
              <a:rPr sz="1750" spc="-4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750" spc="-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los</a:t>
            </a:r>
            <a:r>
              <a:rPr sz="1750" spc="-1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principales</a:t>
            </a:r>
            <a:r>
              <a:rPr sz="1750" spc="-3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proveedores</a:t>
            </a:r>
            <a:r>
              <a:rPr sz="1750" spc="-5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y</a:t>
            </a:r>
            <a:r>
              <a:rPr sz="1750" spc="-1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canales</a:t>
            </a:r>
            <a:r>
              <a:rPr sz="1750" spc="-5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de</a:t>
            </a:r>
            <a:r>
              <a:rPr sz="1750" spc="-1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distribución</a:t>
            </a:r>
            <a:r>
              <a:rPr sz="1750" spc="-3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spc="-25" dirty="0">
                <a:solidFill>
                  <a:srgbClr val="595959"/>
                </a:solidFill>
                <a:latin typeface="Trebuchet MS"/>
                <a:cs typeface="Trebuchet MS"/>
              </a:rPr>
              <a:t>de 	</a:t>
            </a:r>
            <a:r>
              <a:rPr sz="1750" dirty="0">
                <a:solidFill>
                  <a:srgbClr val="595959"/>
                </a:solidFill>
                <a:latin typeface="Trebuchet MS"/>
                <a:cs typeface="Trebuchet MS"/>
              </a:rPr>
              <a:t>producto</a:t>
            </a:r>
            <a:r>
              <a:rPr sz="1750" spc="-45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750" spc="-10" dirty="0">
                <a:solidFill>
                  <a:srgbClr val="595959"/>
                </a:solidFill>
                <a:latin typeface="Trebuchet MS"/>
                <a:cs typeface="Trebuchet MS"/>
              </a:rPr>
              <a:t>terminado</a:t>
            </a:r>
            <a:endParaRPr sz="175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10300" y="2095500"/>
            <a:ext cx="2651759" cy="15788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2398" y="1325308"/>
            <a:ext cx="282384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Proyecto</a:t>
            </a:r>
            <a:r>
              <a:rPr spc="-140" dirty="0"/>
              <a:t> </a:t>
            </a:r>
            <a:r>
              <a:rPr spc="-10" dirty="0"/>
              <a:t>polvorín (Neuquen)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51247" y="2302764"/>
            <a:ext cx="5743956" cy="38404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3023" y="2901696"/>
            <a:ext cx="3814572" cy="196291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62398" y="2404387"/>
            <a:ext cx="13144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262255" algn="l"/>
              </a:tabLst>
            </a:pPr>
            <a:r>
              <a:rPr sz="1400" dirty="0">
                <a:solidFill>
                  <a:srgbClr val="595959"/>
                </a:solidFill>
                <a:latin typeface="Trebuchet MS"/>
                <a:cs typeface="Trebuchet MS"/>
              </a:rPr>
              <a:t>25</a:t>
            </a:r>
            <a:r>
              <a:rPr sz="1400" spc="-20" dirty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95959"/>
                </a:solidFill>
                <a:latin typeface="Trebuchet MS"/>
                <a:cs typeface="Trebuchet MS"/>
              </a:rPr>
              <a:t>Hectareas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384" y="772668"/>
            <a:ext cx="4191000" cy="60137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290060"/>
            <a:ext cx="399288" cy="249631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dirty="0"/>
              <a:t>Proyecto</a:t>
            </a:r>
            <a:r>
              <a:rPr sz="3150" spc="-90" dirty="0"/>
              <a:t> </a:t>
            </a:r>
            <a:r>
              <a:rPr sz="3150" dirty="0"/>
              <a:t>polvorín</a:t>
            </a:r>
            <a:r>
              <a:rPr sz="3150" spc="-114" dirty="0"/>
              <a:t> </a:t>
            </a:r>
            <a:r>
              <a:rPr sz="3150" spc="-10" dirty="0"/>
              <a:t>(Neuquen)</a:t>
            </a:r>
            <a:endParaRPr sz="315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32747" y="918972"/>
            <a:ext cx="1467611" cy="3108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9367" y="2063496"/>
            <a:ext cx="7996428" cy="40081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282</Words>
  <Application>Microsoft Office PowerPoint</Application>
  <PresentationFormat>Personalizado</PresentationFormat>
  <Paragraphs>69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Times New Roman</vt:lpstr>
      <vt:lpstr>Trebuchet MS</vt:lpstr>
      <vt:lpstr>Wingdings</vt:lpstr>
      <vt:lpstr>Office Theme</vt:lpstr>
      <vt:lpstr>Presentación de PowerPoint</vt:lpstr>
      <vt:lpstr>Presentación de PowerPoint</vt:lpstr>
      <vt:lpstr>Unidades de negocio</vt:lpstr>
      <vt:lpstr>Crecimiento – Capital Humano</vt:lpstr>
      <vt:lpstr>Planta Modelo</vt:lpstr>
      <vt:lpstr>Planta Modelo</vt:lpstr>
      <vt:lpstr>Ubicación estratégica</vt:lpstr>
      <vt:lpstr>Proyecto polvorín (Neuquen)</vt:lpstr>
      <vt:lpstr>Proyecto polvorín (Neuquen)</vt:lpstr>
      <vt:lpstr>Sistema de gestión de la información de producción</vt:lpstr>
      <vt:lpstr>Sistema Integrado de Gestión</vt:lpstr>
      <vt:lpstr>Sustentabilidad – Huella de Carbono</vt:lpstr>
      <vt:lpstr>Vemos a nuestros clientes como “socios técnicos”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RE 7.4-1-3-TECMADE_Presentación_ESP</dc:title>
  <dc:creator>Eduardo Altschuler</dc:creator>
  <cp:lastModifiedBy>USUARIO</cp:lastModifiedBy>
  <cp:revision>1</cp:revision>
  <dcterms:created xsi:type="dcterms:W3CDTF">2025-08-20T12:04:39Z</dcterms:created>
  <dcterms:modified xsi:type="dcterms:W3CDTF">2026-03-23T19:47:50Z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2025-07-02T00:00:00Z</vt:filetime>
  </property>
  <property fmtid="{D5CDD505-2E9C-101B-9397-08002B2CF9AE}" pid="3" name="LastSaved">
    <vt:filetime>2025-08-20T00:00:00Z</vt:filetime>
  </property>
  <property fmtid="{D5CDD505-2E9C-101B-9397-08002B2CF9AE}" pid="4" name="Producer">
    <vt:lpwstr>3-Heights(TM) PDF Security Shell 4.8.25.2 (http://www.pdf-tools.com)</vt:lpwstr>
  </property>
</Properties>
</file>