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8" r:id="rId4"/>
    <p:sldId id="259" r:id="rId5"/>
    <p:sldId id="261" r:id="rId6"/>
    <p:sldId id="260" r:id="rId7"/>
    <p:sldId id="262" r:id="rId8"/>
    <p:sldId id="263" r:id="rId9"/>
    <p:sldId id="271" r:id="rId10"/>
    <p:sldId id="270" r:id="rId11"/>
    <p:sldId id="273" r:id="rId12"/>
    <p:sldId id="274" r:id="rId13"/>
    <p:sldId id="283" r:id="rId14"/>
    <p:sldId id="284" r:id="rId15"/>
    <p:sldId id="257" r:id="rId16"/>
    <p:sldId id="275" r:id="rId17"/>
    <p:sldId id="276" r:id="rId18"/>
    <p:sldId id="277" r:id="rId19"/>
    <p:sldId id="278" r:id="rId20"/>
    <p:sldId id="279" r:id="rId21"/>
    <p:sldId id="280" r:id="rId22"/>
    <p:sldId id="281" r:id="rId23"/>
    <p:sldId id="282" r:id="rId24"/>
    <p:sldId id="264" r:id="rId25"/>
    <p:sldId id="265" r:id="rId26"/>
    <p:sldId id="267" r:id="rId27"/>
    <p:sldId id="266" r:id="rId28"/>
    <p:sldId id="268" r:id="rId29"/>
    <p:sldId id="269" r:id="rId3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642" y="10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159B6-C25F-4021-9B45-366AFD2427F4}" type="datetimeFigureOut">
              <a:rPr lang="es-AR" smtClean="0"/>
              <a:pPr/>
              <a:t>18/5/2023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30F3D-1CF5-4A3C-A9F5-A564AFA4085E}"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5E730F3D-1CF5-4A3C-A9F5-A564AFA4085E}" type="slidenum">
              <a:rPr lang="es-AR" smtClean="0"/>
              <a:pPr/>
              <a:t>23</a:t>
            </a:fld>
            <a:endParaRPr lang="es-AR"/>
          </a:p>
        </p:txBody>
      </p:sp>
    </p:spTree>
    <p:extLst>
      <p:ext uri="{BB962C8B-B14F-4D97-AF65-F5344CB8AC3E}">
        <p14:creationId xmlns:p14="http://schemas.microsoft.com/office/powerpoint/2010/main" val="278322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57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58413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63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7191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594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8698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7658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9645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10963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3308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‹Nº›</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300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62757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0454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5323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28927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9262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1D5FED-CBFF-4A2B-B55F-18B9591394BA}" type="datetimeFigureOut">
              <a:rPr lang="es-AR" smtClean="0"/>
              <a:pPr/>
              <a:t>18/5/2023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9D110BD-B846-4BC2-98BF-6886F51B9715}"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D5FED-CBFF-4A2B-B55F-18B9591394BA}" type="datetimeFigureOut">
              <a:rPr lang="es-AR" smtClean="0"/>
              <a:pPr/>
              <a:t>18/5/2023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110BD-B846-4BC2-98BF-6886F51B9715}"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5/18/2023</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40164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11560" y="1268760"/>
            <a:ext cx="8029575" cy="4381500"/>
          </a:xfrm>
          <a:prstGeom prst="rect">
            <a:avLst/>
          </a:prstGeom>
          <a:noFill/>
          <a:ln w="9525">
            <a:noFill/>
            <a:miter lim="800000"/>
            <a:headEnd/>
            <a:tailEnd/>
          </a:ln>
        </p:spPr>
      </p:pic>
      <p:sp>
        <p:nvSpPr>
          <p:cNvPr id="7" name="6 Rectángulo"/>
          <p:cNvSpPr/>
          <p:nvPr/>
        </p:nvSpPr>
        <p:spPr>
          <a:xfrm>
            <a:off x="827584" y="332656"/>
            <a:ext cx="4778680" cy="369332"/>
          </a:xfrm>
          <a:prstGeom prst="rect">
            <a:avLst/>
          </a:prstGeom>
        </p:spPr>
        <p:txBody>
          <a:bodyPr wrap="none">
            <a:spAutoFit/>
          </a:bodyPr>
          <a:lstStyle/>
          <a:p>
            <a:r>
              <a:rPr lang="es-AR" dirty="0"/>
              <a:t>LÍNEA DE ESPERA DE DOS CANALES EN PARALELO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7124" y="815923"/>
            <a:ext cx="6210300" cy="30003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9512" y="4625070"/>
            <a:ext cx="7115175" cy="4381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214736" y="4988936"/>
            <a:ext cx="6192688" cy="1108691"/>
          </a:xfrm>
          <a:prstGeom prst="rect">
            <a:avLst/>
          </a:prstGeom>
          <a:noFill/>
          <a:ln w="9525">
            <a:noFill/>
            <a:miter lim="800000"/>
            <a:headEnd/>
            <a:tailEnd/>
          </a:ln>
        </p:spPr>
      </p:pic>
      <p:pic>
        <p:nvPicPr>
          <p:cNvPr id="3" name="Imagen 2">
            <a:extLst>
              <a:ext uri="{FF2B5EF4-FFF2-40B4-BE49-F238E27FC236}">
                <a16:creationId xmlns:a16="http://schemas.microsoft.com/office/drawing/2014/main" id="{351A3043-C26B-493C-A4B6-FABDB8B65AB5}"/>
              </a:ext>
            </a:extLst>
          </p:cNvPr>
          <p:cNvPicPr>
            <a:picLocks noChangeAspect="1"/>
          </p:cNvPicPr>
          <p:nvPr/>
        </p:nvPicPr>
        <p:blipFill>
          <a:blip r:embed="rId5"/>
          <a:stretch>
            <a:fillRect/>
          </a:stretch>
        </p:blipFill>
        <p:spPr>
          <a:xfrm>
            <a:off x="5000425" y="1412776"/>
            <a:ext cx="3952875" cy="752475"/>
          </a:xfrm>
          <a:prstGeom prst="rect">
            <a:avLst/>
          </a:prstGeom>
        </p:spPr>
      </p:pic>
      <p:pic>
        <p:nvPicPr>
          <p:cNvPr id="6" name="Imagen 5">
            <a:extLst>
              <a:ext uri="{FF2B5EF4-FFF2-40B4-BE49-F238E27FC236}">
                <a16:creationId xmlns:a16="http://schemas.microsoft.com/office/drawing/2014/main" id="{EDFD0E6A-8A70-49FC-82AD-A84B7B92457E}"/>
              </a:ext>
            </a:extLst>
          </p:cNvPr>
          <p:cNvPicPr>
            <a:picLocks noChangeAspect="1"/>
          </p:cNvPicPr>
          <p:nvPr/>
        </p:nvPicPr>
        <p:blipFill>
          <a:blip r:embed="rId6"/>
          <a:stretch>
            <a:fillRect/>
          </a:stretch>
        </p:blipFill>
        <p:spPr>
          <a:xfrm>
            <a:off x="4238625" y="3778148"/>
            <a:ext cx="4905375" cy="685800"/>
          </a:xfrm>
          <a:prstGeom prst="rect">
            <a:avLst/>
          </a:prstGeom>
        </p:spPr>
      </p:pic>
      <p:pic>
        <p:nvPicPr>
          <p:cNvPr id="7" name="Imagen 6">
            <a:extLst>
              <a:ext uri="{FF2B5EF4-FFF2-40B4-BE49-F238E27FC236}">
                <a16:creationId xmlns:a16="http://schemas.microsoft.com/office/drawing/2014/main" id="{66BCC676-8693-42DB-89A4-666D3CB820D0}"/>
              </a:ext>
            </a:extLst>
          </p:cNvPr>
          <p:cNvPicPr>
            <a:picLocks noChangeAspect="1"/>
          </p:cNvPicPr>
          <p:nvPr/>
        </p:nvPicPr>
        <p:blipFill>
          <a:blip r:embed="rId7"/>
          <a:stretch>
            <a:fillRect/>
          </a:stretch>
        </p:blipFill>
        <p:spPr>
          <a:xfrm>
            <a:off x="3711849" y="5934075"/>
            <a:ext cx="5391150" cy="923925"/>
          </a:xfrm>
          <a:prstGeom prst="rect">
            <a:avLst/>
          </a:prstGeom>
        </p:spPr>
      </p:pic>
    </p:spTree>
    <p:extLst>
      <p:ext uri="{BB962C8B-B14F-4D97-AF65-F5344CB8AC3E}">
        <p14:creationId xmlns:p14="http://schemas.microsoft.com/office/powerpoint/2010/main" val="56880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260648"/>
            <a:ext cx="5848350" cy="2247900"/>
          </a:xfrm>
          <a:prstGeom prst="rect">
            <a:avLst/>
          </a:prstGeom>
          <a:noFill/>
          <a:ln w="9525">
            <a:noFill/>
            <a:miter lim="800000"/>
            <a:headEnd/>
            <a:tailEnd/>
          </a:ln>
        </p:spPr>
      </p:pic>
      <p:pic>
        <p:nvPicPr>
          <p:cNvPr id="5" name="Imagen 4">
            <a:extLst>
              <a:ext uri="{FF2B5EF4-FFF2-40B4-BE49-F238E27FC236}">
                <a16:creationId xmlns:a16="http://schemas.microsoft.com/office/drawing/2014/main" id="{6010B00B-7180-4E7C-9D1A-9BA2977195BE}"/>
              </a:ext>
            </a:extLst>
          </p:cNvPr>
          <p:cNvPicPr>
            <a:picLocks noChangeAspect="1"/>
          </p:cNvPicPr>
          <p:nvPr/>
        </p:nvPicPr>
        <p:blipFill>
          <a:blip r:embed="rId3"/>
          <a:stretch>
            <a:fillRect/>
          </a:stretch>
        </p:blipFill>
        <p:spPr>
          <a:xfrm>
            <a:off x="645169" y="2636912"/>
            <a:ext cx="6819900" cy="3257550"/>
          </a:xfrm>
          <a:prstGeom prst="rect">
            <a:avLst/>
          </a:prstGeom>
        </p:spPr>
      </p:pic>
      <p:sp>
        <p:nvSpPr>
          <p:cNvPr id="2" name="Elipse 1">
            <a:extLst>
              <a:ext uri="{FF2B5EF4-FFF2-40B4-BE49-F238E27FC236}">
                <a16:creationId xmlns:a16="http://schemas.microsoft.com/office/drawing/2014/main" id="{142F20B5-6DF3-458B-8D6D-6C8D6FE456F4}"/>
              </a:ext>
            </a:extLst>
          </p:cNvPr>
          <p:cNvSpPr/>
          <p:nvPr/>
        </p:nvSpPr>
        <p:spPr>
          <a:xfrm>
            <a:off x="8153999" y="777824"/>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s1</a:t>
            </a:r>
          </a:p>
        </p:txBody>
      </p:sp>
      <p:sp>
        <p:nvSpPr>
          <p:cNvPr id="6" name="Elipse 5">
            <a:extLst>
              <a:ext uri="{FF2B5EF4-FFF2-40B4-BE49-F238E27FC236}">
                <a16:creationId xmlns:a16="http://schemas.microsoft.com/office/drawing/2014/main" id="{268B647E-DD51-41CC-AAC1-55267D823929}"/>
              </a:ext>
            </a:extLst>
          </p:cNvPr>
          <p:cNvSpPr/>
          <p:nvPr/>
        </p:nvSpPr>
        <p:spPr>
          <a:xfrm>
            <a:off x="8130389" y="1835678"/>
            <a:ext cx="86409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s2</a:t>
            </a:r>
          </a:p>
        </p:txBody>
      </p:sp>
      <p:sp>
        <p:nvSpPr>
          <p:cNvPr id="3" name="Rectángulo 2">
            <a:extLst>
              <a:ext uri="{FF2B5EF4-FFF2-40B4-BE49-F238E27FC236}">
                <a16:creationId xmlns:a16="http://schemas.microsoft.com/office/drawing/2014/main" id="{956CCC08-5F2F-438C-900C-0ECBEA83461A}"/>
              </a:ext>
            </a:extLst>
          </p:cNvPr>
          <p:cNvSpPr/>
          <p:nvPr/>
        </p:nvSpPr>
        <p:spPr>
          <a:xfrm>
            <a:off x="7825426" y="1057472"/>
            <a:ext cx="14401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4F11E285-A03B-421A-BE32-CEF665D5D11A}"/>
              </a:ext>
            </a:extLst>
          </p:cNvPr>
          <p:cNvSpPr/>
          <p:nvPr/>
        </p:nvSpPr>
        <p:spPr>
          <a:xfrm>
            <a:off x="7825426" y="2051702"/>
            <a:ext cx="14401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EA68A2A2-05BA-469E-AFD5-50EF3F56FECC}"/>
              </a:ext>
            </a:extLst>
          </p:cNvPr>
          <p:cNvSpPr/>
          <p:nvPr/>
        </p:nvSpPr>
        <p:spPr>
          <a:xfrm>
            <a:off x="7139329" y="1569912"/>
            <a:ext cx="14401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9" name="Rectángulo 8">
            <a:extLst>
              <a:ext uri="{FF2B5EF4-FFF2-40B4-BE49-F238E27FC236}">
                <a16:creationId xmlns:a16="http://schemas.microsoft.com/office/drawing/2014/main" id="{B5E076C7-E168-446D-A3E3-335EF29052E9}"/>
              </a:ext>
            </a:extLst>
          </p:cNvPr>
          <p:cNvSpPr/>
          <p:nvPr/>
        </p:nvSpPr>
        <p:spPr>
          <a:xfrm>
            <a:off x="6655820" y="1569912"/>
            <a:ext cx="14401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2237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E782A0-F1B9-0A52-3F4E-3FD9B6841DD2}"/>
              </a:ext>
            </a:extLst>
          </p:cNvPr>
          <p:cNvSpPr>
            <a:spLocks noGrp="1"/>
          </p:cNvSpPr>
          <p:nvPr>
            <p:ph idx="1"/>
          </p:nvPr>
        </p:nvSpPr>
        <p:spPr>
          <a:xfrm>
            <a:off x="323528" y="332656"/>
            <a:ext cx="8229600" cy="4525963"/>
          </a:xfrm>
        </p:spPr>
        <p:txBody>
          <a:bodyPr>
            <a:normAutofit fontScale="70000" lnSpcReduction="20000"/>
          </a:bodyPr>
          <a:lstStyle/>
          <a:p>
            <a:r>
              <a:rPr lang="es-AR" dirty="0"/>
              <a:t>Una estación de peaje del interior cuenta con tres </a:t>
            </a:r>
            <a:r>
              <a:rPr lang="es-AR" dirty="0" err="1"/>
              <a:t>telepases</a:t>
            </a:r>
            <a:r>
              <a:rPr lang="es-AR" dirty="0"/>
              <a:t> que pueden procesar 60 autos por hora. En horario normal la estación recibe 150 automóviles. </a:t>
            </a:r>
          </a:p>
          <a:p>
            <a:r>
              <a:rPr lang="es-AR" dirty="0"/>
              <a:t>¿Cuál es la probabilidad de llegar y que el sistema este vacío?</a:t>
            </a:r>
          </a:p>
          <a:p>
            <a:r>
              <a:rPr lang="es-AR" dirty="0"/>
              <a:t>¿La probabilidad de que un auto que llega tenga que esperar?</a:t>
            </a:r>
          </a:p>
          <a:p>
            <a:r>
              <a:rPr lang="es-AR" dirty="0"/>
              <a:t>Cantidad de autos promedio en el sistema</a:t>
            </a:r>
          </a:p>
          <a:p>
            <a:r>
              <a:rPr lang="es-AR" dirty="0"/>
              <a:t>El concesionario de la autopista pretende que en promedio no esperen más de 2 autos en horario normal. ¿Deberá instalar otra cabina?</a:t>
            </a:r>
          </a:p>
          <a:p>
            <a:r>
              <a:rPr lang="es-AR" dirty="0"/>
              <a:t>Tiempo que tardan por pasar por el peaje.</a:t>
            </a:r>
          </a:p>
          <a:p>
            <a:r>
              <a:rPr lang="es-AR" dirty="0"/>
              <a:t>Tiempo promedio de espera</a:t>
            </a:r>
          </a:p>
          <a:p>
            <a:endParaRPr lang="es-AR" dirty="0"/>
          </a:p>
          <a:p>
            <a:pPr marL="0" indent="0">
              <a:buNone/>
            </a:pPr>
            <a:r>
              <a:rPr lang="es-AR" dirty="0"/>
              <a:t> </a:t>
            </a:r>
          </a:p>
        </p:txBody>
      </p:sp>
    </p:spTree>
    <p:extLst>
      <p:ext uri="{BB962C8B-B14F-4D97-AF65-F5344CB8AC3E}">
        <p14:creationId xmlns:p14="http://schemas.microsoft.com/office/powerpoint/2010/main" val="40869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6CE4FE2-FCA3-12CD-96B6-C7B2A8C3CFED}"/>
              </a:ext>
            </a:extLst>
          </p:cNvPr>
          <p:cNvPicPr>
            <a:picLocks noChangeAspect="1"/>
          </p:cNvPicPr>
          <p:nvPr/>
        </p:nvPicPr>
        <p:blipFill>
          <a:blip r:embed="rId2"/>
          <a:stretch>
            <a:fillRect/>
          </a:stretch>
        </p:blipFill>
        <p:spPr>
          <a:xfrm>
            <a:off x="395536" y="764704"/>
            <a:ext cx="6843353" cy="1257409"/>
          </a:xfrm>
          <a:prstGeom prst="rect">
            <a:avLst/>
          </a:prstGeom>
        </p:spPr>
      </p:pic>
      <p:pic>
        <p:nvPicPr>
          <p:cNvPr id="7" name="Imagen 6">
            <a:extLst>
              <a:ext uri="{FF2B5EF4-FFF2-40B4-BE49-F238E27FC236}">
                <a16:creationId xmlns:a16="http://schemas.microsoft.com/office/drawing/2014/main" id="{D66E53DE-45EB-32E5-7AD2-375A9020693C}"/>
              </a:ext>
            </a:extLst>
          </p:cNvPr>
          <p:cNvPicPr>
            <a:picLocks noChangeAspect="1"/>
          </p:cNvPicPr>
          <p:nvPr/>
        </p:nvPicPr>
        <p:blipFill>
          <a:blip r:embed="rId3"/>
          <a:stretch>
            <a:fillRect/>
          </a:stretch>
        </p:blipFill>
        <p:spPr>
          <a:xfrm>
            <a:off x="395536" y="2240177"/>
            <a:ext cx="4244708" cy="2377646"/>
          </a:xfrm>
          <a:prstGeom prst="rect">
            <a:avLst/>
          </a:prstGeom>
        </p:spPr>
      </p:pic>
      <p:pic>
        <p:nvPicPr>
          <p:cNvPr id="9" name="Imagen 8">
            <a:extLst>
              <a:ext uri="{FF2B5EF4-FFF2-40B4-BE49-F238E27FC236}">
                <a16:creationId xmlns:a16="http://schemas.microsoft.com/office/drawing/2014/main" id="{F69AB348-BB9C-3C77-BC0E-7F828DEBE7A9}"/>
              </a:ext>
            </a:extLst>
          </p:cNvPr>
          <p:cNvPicPr>
            <a:picLocks noChangeAspect="1"/>
          </p:cNvPicPr>
          <p:nvPr/>
        </p:nvPicPr>
        <p:blipFill>
          <a:blip r:embed="rId4"/>
          <a:stretch>
            <a:fillRect/>
          </a:stretch>
        </p:blipFill>
        <p:spPr>
          <a:xfrm>
            <a:off x="368637" y="4835887"/>
            <a:ext cx="8093141" cy="1158340"/>
          </a:xfrm>
          <a:prstGeom prst="rect">
            <a:avLst/>
          </a:prstGeom>
        </p:spPr>
      </p:pic>
    </p:spTree>
    <p:extLst>
      <p:ext uri="{BB962C8B-B14F-4D97-AF65-F5344CB8AC3E}">
        <p14:creationId xmlns:p14="http://schemas.microsoft.com/office/powerpoint/2010/main" val="408853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F6DA2-40A1-4EE3-9635-A91862BE2905}"/>
              </a:ext>
            </a:extLst>
          </p:cNvPr>
          <p:cNvSpPr>
            <a:spLocks noGrp="1"/>
          </p:cNvSpPr>
          <p:nvPr>
            <p:ph type="title"/>
          </p:nvPr>
        </p:nvSpPr>
        <p:spPr>
          <a:xfrm>
            <a:off x="1043608" y="5517232"/>
            <a:ext cx="7615153" cy="1130300"/>
          </a:xfrm>
        </p:spPr>
        <p:txBody>
          <a:bodyPr>
            <a:noAutofit/>
          </a:bodyPr>
          <a:lstStyle/>
          <a:p>
            <a:r>
              <a:rPr lang="es-AR" sz="1400" i="1" dirty="0"/>
              <a:t>En modelos de línea de espera previos, la tasa de llegadas fue constante e independiente del número de unidades que había en el sistema. Con una población con fuente </a:t>
            </a:r>
            <a:r>
              <a:rPr lang="es-AR" sz="1400" i="1" dirty="0" err="1"/>
              <a:t>ﬁnita</a:t>
            </a:r>
            <a:r>
              <a:rPr lang="es-AR" sz="1400" i="1" dirty="0"/>
              <a:t>, la tasa de llegadas se reduce a medida que el número de unidades en el sistema se incrementa, porque con más unidades en el sistema, menos unidades están disponibles para que  lleguen</a:t>
            </a:r>
          </a:p>
        </p:txBody>
      </p:sp>
      <p:sp>
        <p:nvSpPr>
          <p:cNvPr id="3" name="Marcador de contenido 2">
            <a:extLst>
              <a:ext uri="{FF2B5EF4-FFF2-40B4-BE49-F238E27FC236}">
                <a16:creationId xmlns:a16="http://schemas.microsoft.com/office/drawing/2014/main" id="{B75DBC30-B3B6-461A-897B-F5A927439762}"/>
              </a:ext>
            </a:extLst>
          </p:cNvPr>
          <p:cNvSpPr>
            <a:spLocks noGrp="1"/>
          </p:cNvSpPr>
          <p:nvPr>
            <p:ph idx="1"/>
          </p:nvPr>
        </p:nvSpPr>
        <p:spPr>
          <a:xfrm>
            <a:off x="651375" y="1205027"/>
            <a:ext cx="8007386" cy="1999673"/>
          </a:xfrm>
        </p:spPr>
        <p:txBody>
          <a:bodyPr>
            <a:noAutofit/>
          </a:bodyPr>
          <a:lstStyle/>
          <a:p>
            <a:r>
              <a:rPr lang="es-AR" sz="2400" dirty="0"/>
              <a:t>El número máximo de unidades o clientes que buscan ser atendidos se supone que es </a:t>
            </a:r>
            <a:r>
              <a:rPr lang="es-AR" sz="2400" dirty="0" err="1"/>
              <a:t>ﬁnito</a:t>
            </a:r>
            <a:r>
              <a:rPr lang="es-AR" sz="2400" dirty="0"/>
              <a:t>. </a:t>
            </a:r>
          </a:p>
          <a:p>
            <a:r>
              <a:rPr lang="es-AR" sz="2400" dirty="0"/>
              <a:t>En esta situación la tasa de llegadas al sistema cambia, según el número de unidades que hay en la línea de espera, y se dice que el modelo tiene una población con fuente </a:t>
            </a:r>
            <a:r>
              <a:rPr lang="es-AR" sz="2400" dirty="0" err="1"/>
              <a:t>ﬁnita</a:t>
            </a:r>
            <a:r>
              <a:rPr lang="es-AR" sz="2400" dirty="0"/>
              <a:t>. </a:t>
            </a:r>
          </a:p>
          <a:p>
            <a:r>
              <a:rPr lang="es-AR" sz="2400" dirty="0"/>
              <a:t>Las fórmulas de las características de operación de los modelos de línea de espera previos deberán </a:t>
            </a:r>
            <a:r>
              <a:rPr lang="es-AR" sz="2400" dirty="0" err="1"/>
              <a:t>modiﬁcarse</a:t>
            </a:r>
            <a:r>
              <a:rPr lang="es-AR" sz="2400" dirty="0"/>
              <a:t> para tener en cuenta el efecto de poblaciones </a:t>
            </a:r>
            <a:r>
              <a:rPr lang="es-AR" sz="2400" dirty="0" err="1"/>
              <a:t>ﬁnitas</a:t>
            </a:r>
            <a:r>
              <a:rPr lang="es-AR" sz="2400" dirty="0"/>
              <a:t>. </a:t>
            </a:r>
          </a:p>
        </p:txBody>
      </p:sp>
      <p:sp>
        <p:nvSpPr>
          <p:cNvPr id="4" name="Rectángulo 3">
            <a:extLst>
              <a:ext uri="{FF2B5EF4-FFF2-40B4-BE49-F238E27FC236}">
                <a16:creationId xmlns:a16="http://schemas.microsoft.com/office/drawing/2014/main" id="{BCDF5195-5973-48F2-8F68-A95420611743}"/>
              </a:ext>
            </a:extLst>
          </p:cNvPr>
          <p:cNvSpPr/>
          <p:nvPr/>
        </p:nvSpPr>
        <p:spPr>
          <a:xfrm>
            <a:off x="1351406" y="476672"/>
            <a:ext cx="6441187" cy="415498"/>
          </a:xfrm>
          <a:prstGeom prst="rect">
            <a:avLst/>
          </a:prstGeom>
        </p:spPr>
        <p:txBody>
          <a:bodyPr wrap="none">
            <a:spAutoFit/>
          </a:bodyPr>
          <a:lstStyle/>
          <a:p>
            <a:pPr defTabSz="342900"/>
            <a:r>
              <a:rPr lang="es-AR" sz="2100" b="1" dirty="0">
                <a:solidFill>
                  <a:prstClr val="black"/>
                </a:solidFill>
                <a:latin typeface="Century Gothic" panose="020B0502020202020204"/>
              </a:rPr>
              <a:t>Modelo de línea de espera con población finita</a:t>
            </a:r>
          </a:p>
        </p:txBody>
      </p:sp>
    </p:spTree>
    <p:extLst>
      <p:ext uri="{BB962C8B-B14F-4D97-AF65-F5344CB8AC3E}">
        <p14:creationId xmlns:p14="http://schemas.microsoft.com/office/powerpoint/2010/main" val="3912938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CDF5195-5973-48F2-8F68-A95420611743}"/>
              </a:ext>
            </a:extLst>
          </p:cNvPr>
          <p:cNvSpPr/>
          <p:nvPr/>
        </p:nvSpPr>
        <p:spPr>
          <a:xfrm>
            <a:off x="1403648" y="404664"/>
            <a:ext cx="6441187" cy="415498"/>
          </a:xfrm>
          <a:prstGeom prst="rect">
            <a:avLst/>
          </a:prstGeom>
        </p:spPr>
        <p:txBody>
          <a:bodyPr wrap="none">
            <a:spAutoFit/>
          </a:bodyPr>
          <a:lstStyle/>
          <a:p>
            <a:pPr defTabSz="342900"/>
            <a:r>
              <a:rPr lang="es-AR" sz="2100" b="1" dirty="0">
                <a:solidFill>
                  <a:prstClr val="black"/>
                </a:solidFill>
                <a:latin typeface="Century Gothic" panose="020B0502020202020204"/>
              </a:rPr>
              <a:t>Modelo de línea de espera con población finita</a:t>
            </a:r>
          </a:p>
        </p:txBody>
      </p:sp>
      <p:sp>
        <p:nvSpPr>
          <p:cNvPr id="8" name="Título 7">
            <a:extLst>
              <a:ext uri="{FF2B5EF4-FFF2-40B4-BE49-F238E27FC236}">
                <a16:creationId xmlns:a16="http://schemas.microsoft.com/office/drawing/2014/main" id="{BAAD33B6-B998-4489-B70B-2DF76E79C5BB}"/>
              </a:ext>
            </a:extLst>
          </p:cNvPr>
          <p:cNvSpPr>
            <a:spLocks noGrp="1"/>
          </p:cNvSpPr>
          <p:nvPr>
            <p:ph type="title"/>
          </p:nvPr>
        </p:nvSpPr>
        <p:spPr>
          <a:xfrm>
            <a:off x="827584" y="5056084"/>
            <a:ext cx="8014314" cy="1130300"/>
          </a:xfrm>
        </p:spPr>
        <p:txBody>
          <a:bodyPr>
            <a:normAutofit fontScale="90000"/>
          </a:bodyPr>
          <a:lstStyle/>
          <a:p>
            <a:r>
              <a:rPr lang="es-AR" dirty="0"/>
              <a:t>Con un solo canal, el modelo de línea de espera se conoce como modelo MM/1 con una población con fuente </a:t>
            </a:r>
            <a:r>
              <a:rPr lang="es-AR" dirty="0" err="1"/>
              <a:t>ﬁnita</a:t>
            </a:r>
            <a:r>
              <a:rPr lang="es-AR" dirty="0"/>
              <a:t>. </a:t>
            </a:r>
          </a:p>
        </p:txBody>
      </p:sp>
      <p:sp>
        <p:nvSpPr>
          <p:cNvPr id="6" name="Marcador de contenido 5">
            <a:extLst>
              <a:ext uri="{FF2B5EF4-FFF2-40B4-BE49-F238E27FC236}">
                <a16:creationId xmlns:a16="http://schemas.microsoft.com/office/drawing/2014/main" id="{537633CD-63CD-4D61-8B0E-3C9CA117636B}"/>
              </a:ext>
            </a:extLst>
          </p:cNvPr>
          <p:cNvSpPr>
            <a:spLocks noGrp="1"/>
          </p:cNvSpPr>
          <p:nvPr>
            <p:ph idx="1"/>
          </p:nvPr>
        </p:nvSpPr>
        <p:spPr>
          <a:xfrm>
            <a:off x="827584" y="1412776"/>
            <a:ext cx="7716441" cy="2711450"/>
          </a:xfrm>
        </p:spPr>
        <p:txBody>
          <a:bodyPr>
            <a:normAutofit fontScale="92500" lnSpcReduction="10000"/>
          </a:bodyPr>
          <a:lstStyle/>
          <a:p>
            <a:pPr marL="0" indent="0">
              <a:buNone/>
            </a:pPr>
            <a:r>
              <a:rPr lang="es-AR" sz="2000" dirty="0"/>
              <a:t>El modelo basa en los siguientes supuestos: </a:t>
            </a:r>
          </a:p>
          <a:p>
            <a:r>
              <a:rPr lang="es-AR" sz="2000" dirty="0"/>
              <a:t>La Línea tiene un solo canal</a:t>
            </a:r>
          </a:p>
          <a:p>
            <a:r>
              <a:rPr lang="es-AR" sz="2000" dirty="0"/>
              <a:t>La población de unidades que buscan ser atendidas es </a:t>
            </a:r>
            <a:r>
              <a:rPr lang="es-AR" sz="2000" dirty="0" err="1"/>
              <a:t>ﬁnita</a:t>
            </a:r>
            <a:r>
              <a:rPr lang="es-AR" sz="2000" dirty="0"/>
              <a:t>.</a:t>
            </a:r>
          </a:p>
          <a:p>
            <a:r>
              <a:rPr lang="es-AR" sz="2000" dirty="0"/>
              <a:t>Las llegadas de cada unidad sigue una distribución de probabilidad de  Poisson, con una tasa media de llegadas </a:t>
            </a:r>
            <a:r>
              <a:rPr lang="es-AR" sz="2000" dirty="0">
                <a:latin typeface="Symbol" panose="05050102010706020507" pitchFamily="18" charset="2"/>
              </a:rPr>
              <a:t>l</a:t>
            </a:r>
            <a:r>
              <a:rPr lang="es-AR" sz="2000" dirty="0"/>
              <a:t>.</a:t>
            </a:r>
          </a:p>
          <a:p>
            <a:r>
              <a:rPr lang="es-AR" sz="2000" dirty="0"/>
              <a:t>Los tiempos de servicio siguen una distribución de probabilidad exponencial, con una tasa media de servicio </a:t>
            </a:r>
            <a:r>
              <a:rPr lang="es-AR" sz="2000" dirty="0">
                <a:latin typeface="Symbol" panose="05050102010706020507" pitchFamily="18" charset="2"/>
              </a:rPr>
              <a:t>m</a:t>
            </a:r>
            <a:r>
              <a:rPr lang="es-AR" sz="2000" dirty="0"/>
              <a:t>.</a:t>
            </a:r>
          </a:p>
          <a:p>
            <a:r>
              <a:rPr lang="es-AR" sz="2000" dirty="0"/>
              <a:t>La disciplina de línea es primeras llegadas, primeros servicios</a:t>
            </a:r>
          </a:p>
        </p:txBody>
      </p:sp>
    </p:spTree>
    <p:extLst>
      <p:ext uri="{BB962C8B-B14F-4D97-AF65-F5344CB8AC3E}">
        <p14:creationId xmlns:p14="http://schemas.microsoft.com/office/powerpoint/2010/main" val="187860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E6D950-A29F-421F-B840-2D225AD0F677}"/>
              </a:ext>
            </a:extLst>
          </p:cNvPr>
          <p:cNvPicPr>
            <a:picLocks noChangeAspect="1"/>
          </p:cNvPicPr>
          <p:nvPr/>
        </p:nvPicPr>
        <p:blipFill>
          <a:blip r:embed="rId2"/>
          <a:stretch>
            <a:fillRect/>
          </a:stretch>
        </p:blipFill>
        <p:spPr>
          <a:xfrm>
            <a:off x="2876797" y="4509120"/>
            <a:ext cx="2864644" cy="821531"/>
          </a:xfrm>
          <a:prstGeom prst="rect">
            <a:avLst/>
          </a:prstGeom>
        </p:spPr>
      </p:pic>
      <p:sp>
        <p:nvSpPr>
          <p:cNvPr id="3" name="Marcador de contenido 2">
            <a:extLst>
              <a:ext uri="{FF2B5EF4-FFF2-40B4-BE49-F238E27FC236}">
                <a16:creationId xmlns:a16="http://schemas.microsoft.com/office/drawing/2014/main" id="{08AEB915-CD60-4F10-ADBA-CB5BACCF7EBD}"/>
              </a:ext>
            </a:extLst>
          </p:cNvPr>
          <p:cNvSpPr>
            <a:spLocks noGrp="1"/>
          </p:cNvSpPr>
          <p:nvPr>
            <p:ph idx="1"/>
          </p:nvPr>
        </p:nvSpPr>
        <p:spPr>
          <a:xfrm>
            <a:off x="611560" y="1340768"/>
            <a:ext cx="8416096" cy="2711450"/>
          </a:xfrm>
        </p:spPr>
        <p:txBody>
          <a:bodyPr>
            <a:normAutofit fontScale="92500" lnSpcReduction="20000"/>
          </a:bodyPr>
          <a:lstStyle/>
          <a:p>
            <a:r>
              <a:rPr lang="es-AR" sz="2400" dirty="0"/>
              <a:t>La tasa de llegadas del modelo M/M/1 con una población con fuente </a:t>
            </a:r>
            <a:r>
              <a:rPr lang="es-AR" sz="2400" dirty="0" err="1"/>
              <a:t>ﬁnita</a:t>
            </a:r>
            <a:r>
              <a:rPr lang="es-AR" sz="2400" dirty="0"/>
              <a:t> se </a:t>
            </a:r>
            <a:r>
              <a:rPr lang="es-AR" sz="2400" dirty="0" err="1"/>
              <a:t>deﬁne</a:t>
            </a:r>
            <a:r>
              <a:rPr lang="es-AR" sz="2400" dirty="0"/>
              <a:t> en función de qué tan frecuentemente llega una unidad o busca que la atiendan. Esta situación </a:t>
            </a:r>
            <a:r>
              <a:rPr lang="es-AR" sz="2400" dirty="0" err="1"/>
              <a:t>diﬁere</a:t>
            </a:r>
            <a:r>
              <a:rPr lang="es-AR" sz="2400" dirty="0"/>
              <a:t> de la de modelos de línea de espera previos. Con una población con fuente </a:t>
            </a:r>
            <a:r>
              <a:rPr lang="es-AR" sz="2400" dirty="0" err="1"/>
              <a:t>ﬁnita</a:t>
            </a:r>
            <a:r>
              <a:rPr lang="es-AR" sz="2400" dirty="0"/>
              <a:t>, la tasa de llegadas del sistema varía, según el número de unidades en el sistema. En lugar de ajustar con base en la tasa de llegadas variable, en el modelo de población con fuente </a:t>
            </a:r>
            <a:r>
              <a:rPr lang="es-AR" sz="2400" dirty="0" err="1"/>
              <a:t>ﬁnita</a:t>
            </a:r>
            <a:r>
              <a:rPr lang="es-AR" sz="2400" dirty="0"/>
              <a:t> </a:t>
            </a:r>
            <a:r>
              <a:rPr lang="es-AR" sz="2400" dirty="0">
                <a:latin typeface="Symbol" panose="05050102010706020507" pitchFamily="18" charset="2"/>
              </a:rPr>
              <a:t>l</a:t>
            </a:r>
            <a:r>
              <a:rPr lang="es-AR" sz="2400" dirty="0"/>
              <a:t> indica la tasa de llegadas de cada unidad. </a:t>
            </a:r>
          </a:p>
        </p:txBody>
      </p:sp>
      <p:sp>
        <p:nvSpPr>
          <p:cNvPr id="5" name="Rectángulo 4">
            <a:extLst>
              <a:ext uri="{FF2B5EF4-FFF2-40B4-BE49-F238E27FC236}">
                <a16:creationId xmlns:a16="http://schemas.microsoft.com/office/drawing/2014/main" id="{B7F6EB95-6ADB-4435-ACC6-A89AA259734D}"/>
              </a:ext>
            </a:extLst>
          </p:cNvPr>
          <p:cNvSpPr/>
          <p:nvPr/>
        </p:nvSpPr>
        <p:spPr>
          <a:xfrm>
            <a:off x="467544" y="188640"/>
            <a:ext cx="6130204" cy="400110"/>
          </a:xfrm>
          <a:prstGeom prst="rect">
            <a:avLst/>
          </a:prstGeom>
        </p:spPr>
        <p:txBody>
          <a:bodyPr wrap="none">
            <a:spAutoFit/>
          </a:bodyPr>
          <a:lstStyle/>
          <a:p>
            <a:pPr defTabSz="342900"/>
            <a:r>
              <a:rPr lang="es-AR" sz="2000" b="1" dirty="0">
                <a:solidFill>
                  <a:prstClr val="black"/>
                </a:solidFill>
                <a:latin typeface="Century Gothic" panose="020B0502020202020204"/>
              </a:rPr>
              <a:t>Modelo de línea de espera con población finita</a:t>
            </a:r>
          </a:p>
        </p:txBody>
      </p:sp>
    </p:spTree>
    <p:extLst>
      <p:ext uri="{BB962C8B-B14F-4D97-AF65-F5344CB8AC3E}">
        <p14:creationId xmlns:p14="http://schemas.microsoft.com/office/powerpoint/2010/main" val="213441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7F6EB95-6ADB-4435-ACC6-A89AA259734D}"/>
              </a:ext>
            </a:extLst>
          </p:cNvPr>
          <p:cNvSpPr/>
          <p:nvPr/>
        </p:nvSpPr>
        <p:spPr>
          <a:xfrm>
            <a:off x="827584" y="260648"/>
            <a:ext cx="6130204" cy="400110"/>
          </a:xfrm>
          <a:prstGeom prst="rect">
            <a:avLst/>
          </a:prstGeom>
        </p:spPr>
        <p:txBody>
          <a:bodyPr wrap="none">
            <a:spAutoFit/>
          </a:bodyPr>
          <a:lstStyle/>
          <a:p>
            <a:pPr defTabSz="342900"/>
            <a:r>
              <a:rPr lang="es-AR" sz="2000" b="1" dirty="0">
                <a:solidFill>
                  <a:prstClr val="black"/>
                </a:solidFill>
                <a:latin typeface="Century Gothic" panose="020B0502020202020204"/>
              </a:rPr>
              <a:t>Modelo de línea de espera con población finita</a:t>
            </a:r>
          </a:p>
        </p:txBody>
      </p:sp>
      <p:pic>
        <p:nvPicPr>
          <p:cNvPr id="2" name="Imagen 1">
            <a:extLst>
              <a:ext uri="{FF2B5EF4-FFF2-40B4-BE49-F238E27FC236}">
                <a16:creationId xmlns:a16="http://schemas.microsoft.com/office/drawing/2014/main" id="{0072B30A-9C09-403A-8AC5-9456BE87F983}"/>
              </a:ext>
            </a:extLst>
          </p:cNvPr>
          <p:cNvPicPr>
            <a:picLocks noChangeAspect="1"/>
          </p:cNvPicPr>
          <p:nvPr/>
        </p:nvPicPr>
        <p:blipFill>
          <a:blip r:embed="rId2"/>
          <a:stretch>
            <a:fillRect/>
          </a:stretch>
        </p:blipFill>
        <p:spPr>
          <a:xfrm>
            <a:off x="2043545" y="1471951"/>
            <a:ext cx="4507814" cy="4432580"/>
          </a:xfrm>
          <a:prstGeom prst="rect">
            <a:avLst/>
          </a:prstGeom>
        </p:spPr>
      </p:pic>
    </p:spTree>
    <p:extLst>
      <p:ext uri="{BB962C8B-B14F-4D97-AF65-F5344CB8AC3E}">
        <p14:creationId xmlns:p14="http://schemas.microsoft.com/office/powerpoint/2010/main" val="128367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7F6EB95-6ADB-4435-ACC6-A89AA259734D}"/>
              </a:ext>
            </a:extLst>
          </p:cNvPr>
          <p:cNvSpPr/>
          <p:nvPr/>
        </p:nvSpPr>
        <p:spPr>
          <a:xfrm>
            <a:off x="2043545" y="976791"/>
            <a:ext cx="4193777" cy="300082"/>
          </a:xfrm>
          <a:prstGeom prst="rect">
            <a:avLst/>
          </a:prstGeom>
        </p:spPr>
        <p:txBody>
          <a:bodyPr wrap="none">
            <a:spAutoFit/>
          </a:bodyPr>
          <a:lstStyle/>
          <a:p>
            <a:pPr defTabSz="342900"/>
            <a:r>
              <a:rPr lang="es-AR" sz="1350" b="1" dirty="0">
                <a:solidFill>
                  <a:prstClr val="black"/>
                </a:solidFill>
                <a:latin typeface="Century Gothic" panose="020B0502020202020204"/>
              </a:rPr>
              <a:t>Modelo de línea de espera con población finita</a:t>
            </a:r>
          </a:p>
        </p:txBody>
      </p:sp>
      <p:pic>
        <p:nvPicPr>
          <p:cNvPr id="4" name="Imagen 3">
            <a:extLst>
              <a:ext uri="{FF2B5EF4-FFF2-40B4-BE49-F238E27FC236}">
                <a16:creationId xmlns:a16="http://schemas.microsoft.com/office/drawing/2014/main" id="{F2946376-0E87-4C74-9B24-2455A3284039}"/>
              </a:ext>
            </a:extLst>
          </p:cNvPr>
          <p:cNvPicPr>
            <a:picLocks noChangeAspect="1"/>
          </p:cNvPicPr>
          <p:nvPr/>
        </p:nvPicPr>
        <p:blipFill>
          <a:blip r:embed="rId2"/>
          <a:stretch>
            <a:fillRect/>
          </a:stretch>
        </p:blipFill>
        <p:spPr>
          <a:xfrm>
            <a:off x="1684096" y="1714500"/>
            <a:ext cx="5100638" cy="3429000"/>
          </a:xfrm>
          <a:prstGeom prst="rect">
            <a:avLst/>
          </a:prstGeom>
        </p:spPr>
      </p:pic>
    </p:spTree>
    <p:extLst>
      <p:ext uri="{BB962C8B-B14F-4D97-AF65-F5344CB8AC3E}">
        <p14:creationId xmlns:p14="http://schemas.microsoft.com/office/powerpoint/2010/main" val="3920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C82C5FE-7CE1-433A-8443-49E12169A1CD}"/>
              </a:ext>
            </a:extLst>
          </p:cNvPr>
          <p:cNvSpPr/>
          <p:nvPr/>
        </p:nvSpPr>
        <p:spPr>
          <a:xfrm>
            <a:off x="834908" y="1268760"/>
            <a:ext cx="8302517" cy="4524315"/>
          </a:xfrm>
          <a:prstGeom prst="rect">
            <a:avLst/>
          </a:prstGeom>
        </p:spPr>
        <p:txBody>
          <a:bodyPr wrap="square">
            <a:spAutoFit/>
          </a:bodyPr>
          <a:lstStyle/>
          <a:p>
            <a:pPr defTabSz="342900"/>
            <a:r>
              <a:rPr lang="es-AR" dirty="0">
                <a:solidFill>
                  <a:prstClr val="black"/>
                </a:solidFill>
                <a:latin typeface="Century Gothic" panose="020B0502020202020204"/>
              </a:rPr>
              <a:t>Una de las aplicaciones primordiales del modelo M/M/1 con una población </a:t>
            </a:r>
            <a:r>
              <a:rPr lang="es-AR" dirty="0" err="1">
                <a:solidFill>
                  <a:prstClr val="black"/>
                </a:solidFill>
                <a:latin typeface="Century Gothic" panose="020B0502020202020204"/>
              </a:rPr>
              <a:t>ﬁnita</a:t>
            </a:r>
            <a:r>
              <a:rPr lang="es-AR" dirty="0">
                <a:solidFill>
                  <a:prstClr val="black"/>
                </a:solidFill>
                <a:latin typeface="Century Gothic" panose="020B0502020202020204"/>
              </a:rPr>
              <a:t> se conoce como problema de reparación de máquinas. En este problema se considera que un grupo de máquinas es la población </a:t>
            </a:r>
            <a:r>
              <a:rPr lang="es-AR" dirty="0" err="1">
                <a:solidFill>
                  <a:prstClr val="black"/>
                </a:solidFill>
                <a:latin typeface="Century Gothic" panose="020B0502020202020204"/>
              </a:rPr>
              <a:t>ﬁnita</a:t>
            </a:r>
            <a:r>
              <a:rPr lang="es-AR" dirty="0">
                <a:solidFill>
                  <a:prstClr val="black"/>
                </a:solidFill>
                <a:latin typeface="Century Gothic" panose="020B0502020202020204"/>
              </a:rPr>
              <a:t> de “clientes” que puede solicitar el servicio de reparación. Siempre que una máquina se descompone ocurre una llegada en el sentido de que se inicia una nueva solicitud de reparación. Si otra máquina se descompone antes de que se haya completado el trabajo de reparación en la primera, la segunda máquina comienza a formar una “línea de espera” para el servicio de reparación. Otras máquinas que se descompongan prolongarán la línea de espera. El supuesto de primera en llegar, primera en ser atendida indica que las máquinas se reparan en el orden en que se descomponen. El modelo M/M/1 muestra que una persona o canal está disponible para realizar el servicio de reparación. Para poner la máquina de nuevo en operación, cada máquina descompuesta debe ser reparada por la operación de canal único. </a:t>
            </a:r>
          </a:p>
        </p:txBody>
      </p:sp>
    </p:spTree>
    <p:extLst>
      <p:ext uri="{BB962C8B-B14F-4D97-AF65-F5344CB8AC3E}">
        <p14:creationId xmlns:p14="http://schemas.microsoft.com/office/powerpoint/2010/main" val="148059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692696"/>
            <a:ext cx="9144000" cy="5433467"/>
          </a:xfrm>
        </p:spPr>
        <p:txBody>
          <a:bodyPr>
            <a:normAutofit/>
          </a:bodyPr>
          <a:lstStyle/>
          <a:p>
            <a:pPr>
              <a:buNone/>
            </a:pPr>
            <a:r>
              <a:rPr lang="es-AR" sz="2400" dirty="0">
                <a:solidFill>
                  <a:schemeClr val="tx2"/>
                </a:solidFill>
              </a:rPr>
              <a:t>1. Las llegadas siguen una distribución de probabilidad de </a:t>
            </a:r>
            <a:r>
              <a:rPr lang="es-AR" sz="2400" dirty="0" err="1">
                <a:solidFill>
                  <a:schemeClr val="tx2"/>
                </a:solidFill>
              </a:rPr>
              <a:t>Poisson</a:t>
            </a:r>
            <a:r>
              <a:rPr lang="es-AR" sz="2400" dirty="0">
                <a:solidFill>
                  <a:schemeClr val="tx2"/>
                </a:solidFill>
              </a:rPr>
              <a:t>.</a:t>
            </a:r>
          </a:p>
          <a:p>
            <a:pPr>
              <a:buNone/>
            </a:pPr>
            <a:r>
              <a:rPr lang="es-AR" sz="2400" dirty="0">
                <a:solidFill>
                  <a:schemeClr val="tx2"/>
                </a:solidFill>
              </a:rPr>
              <a:t>2. El tiempo de servicio de cada canal sigue una distribución de probabilidad exponencial.</a:t>
            </a:r>
          </a:p>
          <a:p>
            <a:pPr>
              <a:buNone/>
            </a:pPr>
            <a:endParaRPr lang="es-AR" sz="2400" dirty="0">
              <a:solidFill>
                <a:schemeClr val="tx2"/>
              </a:solidFill>
            </a:endParaRPr>
          </a:p>
          <a:p>
            <a:pPr>
              <a:buNone/>
            </a:pPr>
            <a:r>
              <a:rPr lang="es-AR" sz="2400" dirty="0">
                <a:solidFill>
                  <a:schemeClr val="tx2"/>
                </a:solidFill>
              </a:rPr>
              <a:t>3. La tasa de servicios </a:t>
            </a:r>
            <a:r>
              <a:rPr lang="es-AR" sz="2400" i="1" dirty="0">
                <a:solidFill>
                  <a:schemeClr val="tx2"/>
                </a:solidFill>
              </a:rPr>
              <a:t> es la misma para cada canal.</a:t>
            </a:r>
          </a:p>
          <a:p>
            <a:pPr>
              <a:buNone/>
            </a:pPr>
            <a:endParaRPr lang="es-AR" sz="2400" i="1" dirty="0">
              <a:solidFill>
                <a:schemeClr val="tx2"/>
              </a:solidFill>
            </a:endParaRPr>
          </a:p>
          <a:p>
            <a:pPr>
              <a:buNone/>
            </a:pPr>
            <a:r>
              <a:rPr lang="es-AR" sz="2400" dirty="0">
                <a:solidFill>
                  <a:schemeClr val="tx2"/>
                </a:solidFill>
              </a:rPr>
              <a:t>4. Las llegadas esperan en una sola línea de espera y luego se dirigen al primer canal abierto para que las atiendan.</a:t>
            </a:r>
          </a:p>
          <a:p>
            <a:pPr>
              <a:buNone/>
            </a:pPr>
            <a:endParaRPr lang="es-AR" sz="2400" b="1" dirty="0"/>
          </a:p>
          <a:p>
            <a:pPr>
              <a:buNone/>
            </a:pPr>
            <a:r>
              <a:rPr lang="es-AR" sz="2400" b="1" dirty="0">
                <a:solidFill>
                  <a:schemeClr val="accent5"/>
                </a:solidFill>
              </a:rPr>
              <a:t>Características de operación</a:t>
            </a:r>
          </a:p>
          <a:p>
            <a:pPr>
              <a:buNone/>
            </a:pPr>
            <a:r>
              <a:rPr lang="es-AR" sz="2400" dirty="0"/>
              <a:t>     Las siguientes fórmulas se utilizan para calcular las características de operación de líneas de espera de múltiples canales, donde</a:t>
            </a:r>
          </a:p>
        </p:txBody>
      </p:sp>
      <p:pic>
        <p:nvPicPr>
          <p:cNvPr id="2051" name="Picture 3"/>
          <p:cNvPicPr>
            <a:picLocks noChangeAspect="1" noChangeArrowheads="1"/>
          </p:cNvPicPr>
          <p:nvPr/>
        </p:nvPicPr>
        <p:blipFill>
          <a:blip r:embed="rId2" cstate="print"/>
          <a:srcRect/>
          <a:stretch>
            <a:fillRect/>
          </a:stretch>
        </p:blipFill>
        <p:spPr bwMode="auto">
          <a:xfrm>
            <a:off x="2843808" y="5733256"/>
            <a:ext cx="3933825" cy="914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36C1663-D73A-4C8E-85EC-A7B6A2E32701}"/>
              </a:ext>
            </a:extLst>
          </p:cNvPr>
          <p:cNvSpPr/>
          <p:nvPr/>
        </p:nvSpPr>
        <p:spPr>
          <a:xfrm>
            <a:off x="395536" y="1196752"/>
            <a:ext cx="8468054" cy="2308324"/>
          </a:xfrm>
          <a:prstGeom prst="rect">
            <a:avLst/>
          </a:prstGeom>
        </p:spPr>
        <p:txBody>
          <a:bodyPr wrap="square">
            <a:spAutoFit/>
          </a:bodyPr>
          <a:lstStyle/>
          <a:p>
            <a:pPr defTabSz="342900"/>
            <a:r>
              <a:rPr lang="es-AR" sz="1600" dirty="0">
                <a:solidFill>
                  <a:prstClr val="black"/>
                </a:solidFill>
                <a:latin typeface="Century Gothic" panose="020B0502020202020204"/>
              </a:rPr>
              <a:t>Ejemplo Una empresa utiliza un grupo de seis máquinas idénticas; cada una funciona un promedio de 20 horas entre descomposturas. Por tanto, la tasa de llegadas o solicitud de servicio de reparación de cada máquina es </a:t>
            </a:r>
            <a:r>
              <a:rPr lang="es-AR" sz="1600" dirty="0">
                <a:solidFill>
                  <a:prstClr val="black"/>
                </a:solidFill>
                <a:latin typeface="Century Gothic" panose="020B0502020202020204"/>
                <a:sym typeface="Symbol" panose="05050102010706020507" pitchFamily="18" charset="2"/>
              </a:rPr>
              <a:t></a:t>
            </a:r>
            <a:r>
              <a:rPr lang="es-AR" sz="1600" dirty="0">
                <a:solidFill>
                  <a:prstClr val="black"/>
                </a:solidFill>
                <a:latin typeface="Century Gothic" panose="020B0502020202020204"/>
              </a:rPr>
              <a:t>1/20 = 0.05 por hora. Con las descomposturas ocurriendo al azar, se utiliza la distribución de probabilidad de Poisson para describir el proceso de llegada de máquinas descompuestas. Una persona del departamento de mantenimiento proporciona el servicio de reparación de canal único para las seis máquinas. Los tiempos de servicio exponencialmente distribuidos tienen una media de dos horas por máquina, o una tasa de servicios de </a:t>
            </a:r>
            <a:r>
              <a:rPr lang="es-AR" sz="1600" dirty="0">
                <a:solidFill>
                  <a:prstClr val="black"/>
                </a:solidFill>
                <a:latin typeface="Century Gothic" panose="020B0502020202020204"/>
                <a:sym typeface="Symbol" panose="05050102010706020507" pitchFamily="18" charset="2"/>
              </a:rPr>
              <a:t></a:t>
            </a:r>
            <a:r>
              <a:rPr lang="es-AR" sz="1600" dirty="0">
                <a:solidFill>
                  <a:prstClr val="black"/>
                </a:solidFill>
                <a:latin typeface="Century Gothic" panose="020B0502020202020204"/>
              </a:rPr>
              <a:t>1/2 = 0.50 máquinas por hora. </a:t>
            </a:r>
          </a:p>
        </p:txBody>
      </p:sp>
      <p:sp>
        <p:nvSpPr>
          <p:cNvPr id="5" name="Rectángulo 4">
            <a:extLst>
              <a:ext uri="{FF2B5EF4-FFF2-40B4-BE49-F238E27FC236}">
                <a16:creationId xmlns:a16="http://schemas.microsoft.com/office/drawing/2014/main" id="{4819B62E-88D7-4788-B616-13ECBC4774A8}"/>
              </a:ext>
            </a:extLst>
          </p:cNvPr>
          <p:cNvSpPr/>
          <p:nvPr/>
        </p:nvSpPr>
        <p:spPr>
          <a:xfrm>
            <a:off x="511393" y="3657112"/>
            <a:ext cx="8700596" cy="300082"/>
          </a:xfrm>
          <a:prstGeom prst="rect">
            <a:avLst/>
          </a:prstGeom>
        </p:spPr>
        <p:txBody>
          <a:bodyPr wrap="square">
            <a:spAutoFit/>
          </a:bodyPr>
          <a:lstStyle/>
          <a:p>
            <a:pPr defTabSz="342900"/>
            <a:r>
              <a:rPr lang="es-AR" sz="1350" dirty="0">
                <a:solidFill>
                  <a:prstClr val="black"/>
                </a:solidFill>
                <a:latin typeface="Century Gothic" panose="020B0502020202020204"/>
              </a:rPr>
              <a:t>Con </a:t>
            </a:r>
            <a:r>
              <a:rPr lang="es-AR" sz="1350" dirty="0">
                <a:solidFill>
                  <a:prstClr val="black"/>
                </a:solidFill>
                <a:latin typeface="Century Gothic" panose="020B0502020202020204"/>
                <a:sym typeface="Symbol" panose="05050102010706020507" pitchFamily="18" charset="2"/>
              </a:rPr>
              <a:t> </a:t>
            </a:r>
            <a:r>
              <a:rPr lang="es-AR" sz="1350" dirty="0">
                <a:solidFill>
                  <a:prstClr val="black"/>
                </a:solidFill>
                <a:latin typeface="Century Gothic" panose="020B0502020202020204"/>
              </a:rPr>
              <a:t>0.05 y </a:t>
            </a:r>
            <a:r>
              <a:rPr lang="es-AR" sz="1350" dirty="0">
                <a:solidFill>
                  <a:prstClr val="black"/>
                </a:solidFill>
                <a:latin typeface="Century Gothic" panose="020B0502020202020204"/>
                <a:sym typeface="Symbol" panose="05050102010706020507" pitchFamily="18" charset="2"/>
              </a:rPr>
              <a:t> </a:t>
            </a:r>
            <a:r>
              <a:rPr lang="es-AR" sz="1350" dirty="0">
                <a:solidFill>
                  <a:prstClr val="black"/>
                </a:solidFill>
                <a:latin typeface="Century Gothic" panose="020B0502020202020204"/>
              </a:rPr>
              <a:t>0.50, utilizamos las ecuaciones del modelo =</a:t>
            </a:r>
          </a:p>
        </p:txBody>
      </p:sp>
      <p:pic>
        <p:nvPicPr>
          <p:cNvPr id="6" name="Imagen 5">
            <a:extLst>
              <a:ext uri="{FF2B5EF4-FFF2-40B4-BE49-F238E27FC236}">
                <a16:creationId xmlns:a16="http://schemas.microsoft.com/office/drawing/2014/main" id="{803D8835-8506-4F60-AC4D-D7D470B656EB}"/>
              </a:ext>
            </a:extLst>
          </p:cNvPr>
          <p:cNvPicPr>
            <a:picLocks noChangeAspect="1"/>
          </p:cNvPicPr>
          <p:nvPr/>
        </p:nvPicPr>
        <p:blipFill>
          <a:blip r:embed="rId2"/>
          <a:stretch>
            <a:fillRect/>
          </a:stretch>
        </p:blipFill>
        <p:spPr>
          <a:xfrm>
            <a:off x="1475656" y="4214928"/>
            <a:ext cx="5536406" cy="2621756"/>
          </a:xfrm>
          <a:prstGeom prst="rect">
            <a:avLst/>
          </a:prstGeom>
        </p:spPr>
      </p:pic>
    </p:spTree>
    <p:extLst>
      <p:ext uri="{BB962C8B-B14F-4D97-AF65-F5344CB8AC3E}">
        <p14:creationId xmlns:p14="http://schemas.microsoft.com/office/powerpoint/2010/main" val="127774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B253B5-3934-4784-82D4-A224F4E4A07A}"/>
              </a:ext>
            </a:extLst>
          </p:cNvPr>
          <p:cNvSpPr>
            <a:spLocks noGrp="1"/>
          </p:cNvSpPr>
          <p:nvPr>
            <p:ph idx="1"/>
          </p:nvPr>
        </p:nvSpPr>
        <p:spPr>
          <a:xfrm>
            <a:off x="1259632" y="1052736"/>
            <a:ext cx="7079792" cy="2833217"/>
          </a:xfrm>
        </p:spPr>
        <p:txBody>
          <a:bodyPr>
            <a:normAutofit fontScale="92500" lnSpcReduction="10000"/>
          </a:bodyPr>
          <a:lstStyle/>
          <a:p>
            <a:r>
              <a:rPr lang="es-AR" sz="2000" dirty="0"/>
              <a:t>Como con otros modelos de línea de espera, las características de operación informan al gerente sobre la operación de la línea de espera. En este caso, el hecho de que una máquina descompuesta espere un promedio de </a:t>
            </a:r>
            <a:r>
              <a:rPr lang="es-AR" sz="2000" dirty="0" err="1"/>
              <a:t>Wq</a:t>
            </a:r>
            <a:r>
              <a:rPr lang="es-AR" sz="2000" dirty="0"/>
              <a:t>= 1.279 horas antes que se inicie el mantenimiento y el hecho de que más de 50% de las máquinas descompuestas esperen el servicio de reparación, </a:t>
            </a:r>
            <a:r>
              <a:rPr lang="es-AR" sz="2000" dirty="0" err="1"/>
              <a:t>Pw</a:t>
            </a:r>
            <a:r>
              <a:rPr lang="es-AR" sz="2000" dirty="0"/>
              <a:t> /</a:t>
            </a:r>
            <a:r>
              <a:rPr lang="es-AR" sz="2000" dirty="0">
                <a:sym typeface="Symbol" panose="05050102010706020507" pitchFamily="18" charset="2"/>
              </a:rPr>
              <a:t></a:t>
            </a:r>
            <a:r>
              <a:rPr lang="es-AR" sz="2000" dirty="0"/>
              <a:t>=0.5155, indica que puede que se requiera una sistema de dos canales para mejorar el servicio de reparación de las máquinas. </a:t>
            </a:r>
          </a:p>
        </p:txBody>
      </p:sp>
    </p:spTree>
    <p:extLst>
      <p:ext uri="{BB962C8B-B14F-4D97-AF65-F5344CB8AC3E}">
        <p14:creationId xmlns:p14="http://schemas.microsoft.com/office/powerpoint/2010/main" val="3671687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6FEA350-B4ED-4BB7-AA86-64471BCEBB0B}"/>
              </a:ext>
            </a:extLst>
          </p:cNvPr>
          <p:cNvSpPr/>
          <p:nvPr/>
        </p:nvSpPr>
        <p:spPr>
          <a:xfrm>
            <a:off x="1331640" y="620688"/>
            <a:ext cx="7306788" cy="3293209"/>
          </a:xfrm>
          <a:prstGeom prst="rect">
            <a:avLst/>
          </a:prstGeom>
        </p:spPr>
        <p:txBody>
          <a:bodyPr wrap="square">
            <a:spAutoFit/>
          </a:bodyPr>
          <a:lstStyle/>
          <a:p>
            <a:pPr defTabSz="342900"/>
            <a:r>
              <a:rPr lang="es-AR" sz="1600" dirty="0">
                <a:solidFill>
                  <a:prstClr val="black"/>
                </a:solidFill>
                <a:latin typeface="Century Gothic" panose="020B0502020202020204"/>
              </a:rPr>
              <a:t>Los cálculos de las características de operación de una línea de espera de población con fuente </a:t>
            </a:r>
            <a:r>
              <a:rPr lang="es-AR" sz="1600" dirty="0" err="1">
                <a:solidFill>
                  <a:prstClr val="black"/>
                </a:solidFill>
                <a:latin typeface="Century Gothic" panose="020B0502020202020204"/>
              </a:rPr>
              <a:t>ﬁnita</a:t>
            </a:r>
            <a:r>
              <a:rPr lang="es-AR" sz="1600" dirty="0">
                <a:solidFill>
                  <a:prstClr val="black"/>
                </a:solidFill>
                <a:latin typeface="Century Gothic" panose="020B0502020202020204"/>
              </a:rPr>
              <a:t> de múltiples canales son más complejos que los de un modelo de canal único. Una solución por computadora es virtualmente obligatoria en este caso. La hoja de trabajo Excel para el sistema de reparación de máquinas de dos canales. Con dos reparadores, el tiempo de espera promedio de una máquina descompuesta se reduce a </a:t>
            </a:r>
            <a:r>
              <a:rPr lang="es-AR" sz="1600" dirty="0" err="1">
                <a:solidFill>
                  <a:prstClr val="black"/>
                </a:solidFill>
                <a:latin typeface="Century Gothic" panose="020B0502020202020204"/>
              </a:rPr>
              <a:t>Wq</a:t>
            </a:r>
            <a:r>
              <a:rPr lang="es-AR" sz="1600" dirty="0">
                <a:solidFill>
                  <a:prstClr val="black"/>
                </a:solidFill>
                <a:latin typeface="Century Gothic" panose="020B0502020202020204"/>
              </a:rPr>
              <a:t> =0.0834 horas, o 5 minutos, y sólo 10%, </a:t>
            </a:r>
            <a:r>
              <a:rPr lang="es-AR" sz="1600" dirty="0" err="1">
                <a:solidFill>
                  <a:prstClr val="black"/>
                </a:solidFill>
                <a:latin typeface="Century Gothic" panose="020B0502020202020204"/>
              </a:rPr>
              <a:t>Pw</a:t>
            </a:r>
            <a:r>
              <a:rPr lang="es-AR" sz="1600" dirty="0">
                <a:solidFill>
                  <a:prstClr val="black"/>
                </a:solidFill>
                <a:latin typeface="Century Gothic" panose="020B0502020202020204"/>
              </a:rPr>
              <a:t> = 0.1036 de las máquinas descompuestas esperan para ser reparadas. Así, el sistema de dos canales mejora </a:t>
            </a:r>
            <a:r>
              <a:rPr lang="es-AR" sz="1600" dirty="0" err="1">
                <a:solidFill>
                  <a:prstClr val="black"/>
                </a:solidFill>
                <a:latin typeface="Century Gothic" panose="020B0502020202020204"/>
              </a:rPr>
              <a:t>signiﬁcativamente</a:t>
            </a:r>
            <a:r>
              <a:rPr lang="es-AR" sz="1600" dirty="0">
                <a:solidFill>
                  <a:prstClr val="black"/>
                </a:solidFill>
                <a:latin typeface="Century Gothic" panose="020B0502020202020204"/>
              </a:rPr>
              <a:t> la operación de servicio de reparación. Por último, considerando el costo del tiempo ocioso de cada máquina y el costo del personal de reparación, la gerencia puede determinar si el servicio mejorado del sistema de dos canales es efectivo en cuanto a costos.</a:t>
            </a:r>
          </a:p>
        </p:txBody>
      </p:sp>
      <p:pic>
        <p:nvPicPr>
          <p:cNvPr id="6" name="Imagen 5">
            <a:extLst>
              <a:ext uri="{FF2B5EF4-FFF2-40B4-BE49-F238E27FC236}">
                <a16:creationId xmlns:a16="http://schemas.microsoft.com/office/drawing/2014/main" id="{34A6C246-0689-4432-9AD5-389F13461E1D}"/>
              </a:ext>
            </a:extLst>
          </p:cNvPr>
          <p:cNvPicPr>
            <a:picLocks noChangeAspect="1"/>
          </p:cNvPicPr>
          <p:nvPr/>
        </p:nvPicPr>
        <p:blipFill>
          <a:blip r:embed="rId2"/>
          <a:stretch>
            <a:fillRect/>
          </a:stretch>
        </p:blipFill>
        <p:spPr>
          <a:xfrm>
            <a:off x="1316427" y="3913897"/>
            <a:ext cx="3816424" cy="2839420"/>
          </a:xfrm>
          <a:prstGeom prst="rect">
            <a:avLst/>
          </a:prstGeom>
        </p:spPr>
      </p:pic>
    </p:spTree>
    <p:extLst>
      <p:ext uri="{BB962C8B-B14F-4D97-AF65-F5344CB8AC3E}">
        <p14:creationId xmlns:p14="http://schemas.microsoft.com/office/powerpoint/2010/main" val="197482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397401"/>
            <a:ext cx="8352928" cy="6063198"/>
          </a:xfrm>
          <a:prstGeom prst="rect">
            <a:avLst/>
          </a:prstGeom>
        </p:spPr>
        <p:txBody>
          <a:bodyPr wrap="square">
            <a:spAutoFit/>
          </a:bodyPr>
          <a:lstStyle/>
          <a:p>
            <a:r>
              <a:rPr lang="es-AR" sz="2400" b="1" dirty="0">
                <a:solidFill>
                  <a:schemeClr val="accent5"/>
                </a:solidFill>
              </a:rPr>
              <a:t>Algunas relaciones generales de modelos   de línea de espera</a:t>
            </a:r>
          </a:p>
          <a:p>
            <a:endParaRPr lang="es-AR" sz="2400" b="1" dirty="0">
              <a:solidFill>
                <a:schemeClr val="accent5"/>
              </a:solidFill>
            </a:endParaRPr>
          </a:p>
          <a:p>
            <a:r>
              <a:rPr lang="es-AR" sz="2400" dirty="0"/>
              <a:t>Se presentaron fórmulas para calcular las características de</a:t>
            </a:r>
          </a:p>
          <a:p>
            <a:r>
              <a:rPr lang="es-AR" sz="2400" dirty="0"/>
              <a:t>operación de líneas de espera de un solo canal y, múltiples canales con llegadas </a:t>
            </a:r>
            <a:r>
              <a:rPr lang="es-AR" sz="2400" dirty="0" err="1"/>
              <a:t>Poisson</a:t>
            </a:r>
            <a:r>
              <a:rPr lang="es-AR" sz="2400" dirty="0"/>
              <a:t> y tiempos de servicio exponenciales. Las características de interés incluyeron:</a:t>
            </a:r>
          </a:p>
          <a:p>
            <a:endParaRPr lang="es-AR" sz="2400" dirty="0"/>
          </a:p>
          <a:p>
            <a:r>
              <a:rPr lang="es-AR" sz="2000" i="1" dirty="0" err="1"/>
              <a:t>Lq</a:t>
            </a:r>
            <a:r>
              <a:rPr lang="es-AR" sz="2000" i="1" dirty="0"/>
              <a:t>  número promedio de unidades en la línea de espera</a:t>
            </a:r>
          </a:p>
          <a:p>
            <a:r>
              <a:rPr lang="es-AR" sz="2000" i="1" dirty="0"/>
              <a:t>L  número promedio de unidades en el sistema</a:t>
            </a:r>
          </a:p>
          <a:p>
            <a:r>
              <a:rPr lang="es-AR" sz="2000" i="1" dirty="0" err="1"/>
              <a:t>Wq</a:t>
            </a:r>
            <a:r>
              <a:rPr lang="es-AR" sz="2000" i="1" dirty="0"/>
              <a:t>  tiempo promedio que una unidad pasa en la línea de espera</a:t>
            </a:r>
          </a:p>
          <a:p>
            <a:r>
              <a:rPr lang="es-AR" sz="2000" i="1" dirty="0"/>
              <a:t>W  tiempo promedio que una unidad pasa en el sistema</a:t>
            </a:r>
          </a:p>
          <a:p>
            <a:endParaRPr lang="es-AR" sz="2000" i="1" dirty="0"/>
          </a:p>
          <a:p>
            <a:r>
              <a:rPr lang="es-AR" sz="2400" dirty="0"/>
              <a:t>John D. C. Little demostró que existen varias relaciones entre estas cuatro características y que estas relaciones se aplican a una amplia variedad de sistemas de línea de espera. Dos</a:t>
            </a:r>
          </a:p>
          <a:p>
            <a:r>
              <a:rPr lang="es-AR" sz="2400" dirty="0"/>
              <a:t>de las relaciones, conocidas como </a:t>
            </a:r>
            <a:r>
              <a:rPr lang="es-AR" sz="2400" i="1" dirty="0"/>
              <a:t>ecuaciones de flujo de Little son: </a:t>
            </a:r>
          </a:p>
        </p:txBody>
      </p:sp>
      <p:pic>
        <p:nvPicPr>
          <p:cNvPr id="8195" name="Picture 3"/>
          <p:cNvPicPr>
            <a:picLocks noChangeAspect="1" noChangeArrowheads="1"/>
          </p:cNvPicPr>
          <p:nvPr/>
        </p:nvPicPr>
        <p:blipFill>
          <a:blip r:embed="rId3" cstate="print"/>
          <a:srcRect/>
          <a:stretch>
            <a:fillRect/>
          </a:stretch>
        </p:blipFill>
        <p:spPr bwMode="auto">
          <a:xfrm>
            <a:off x="1691680" y="5972175"/>
            <a:ext cx="3705225" cy="885825"/>
          </a:xfrm>
          <a:prstGeom prst="rect">
            <a:avLst/>
          </a:prstGeom>
          <a:noFill/>
          <a:ln w="9525">
            <a:noFill/>
            <a:miter lim="800000"/>
            <a:headEnd/>
            <a:tailEnd/>
          </a:ln>
        </p:spPr>
      </p:pic>
    </p:spTree>
    <p:extLst>
      <p:ext uri="{BB962C8B-B14F-4D97-AF65-F5344CB8AC3E}">
        <p14:creationId xmlns:p14="http://schemas.microsoft.com/office/powerpoint/2010/main" val="261861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620688"/>
            <a:ext cx="7992888" cy="2308324"/>
          </a:xfrm>
          <a:prstGeom prst="rect">
            <a:avLst/>
          </a:prstGeom>
        </p:spPr>
        <p:txBody>
          <a:bodyPr wrap="square">
            <a:spAutoFit/>
          </a:bodyPr>
          <a:lstStyle/>
          <a:p>
            <a:r>
              <a:rPr lang="es-AR" sz="2400" dirty="0"/>
              <a:t>Otra expresión general que se aplica a modelos de línea de espera es que el tiempo promedio en el sistema, </a:t>
            </a:r>
            <a:r>
              <a:rPr lang="es-AR" sz="2400" i="1" dirty="0"/>
              <a:t>W, es igual al tiempo promedio en la línea de espera, </a:t>
            </a:r>
            <a:r>
              <a:rPr lang="es-AR" sz="2400" i="1" dirty="0" err="1"/>
              <a:t>Wq</a:t>
            </a:r>
            <a:r>
              <a:rPr lang="es-AR" sz="2400" i="1" dirty="0"/>
              <a:t>, más el</a:t>
            </a:r>
          </a:p>
          <a:p>
            <a:r>
              <a:rPr lang="es-AR" sz="2400" dirty="0"/>
              <a:t>tiempo de servicio promedio. Para un sistema con tasa de servicios </a:t>
            </a:r>
            <a:r>
              <a:rPr lang="es-AR" sz="2400" dirty="0">
                <a:latin typeface="Symbol" pitchFamily="18" charset="2"/>
              </a:rPr>
              <a:t>m</a:t>
            </a:r>
            <a:r>
              <a:rPr lang="es-AR" sz="2400" dirty="0"/>
              <a:t>, el tiempo de servicio medio es 1/</a:t>
            </a:r>
            <a:r>
              <a:rPr lang="es-AR" sz="2400" dirty="0">
                <a:latin typeface="Symbol" pitchFamily="18" charset="2"/>
              </a:rPr>
              <a:t> m</a:t>
            </a:r>
            <a:r>
              <a:rPr lang="es-AR" sz="2400" dirty="0"/>
              <a:t>. Así, tenemos la relación general</a:t>
            </a:r>
          </a:p>
        </p:txBody>
      </p:sp>
      <p:pic>
        <p:nvPicPr>
          <p:cNvPr id="9219" name="Picture 3"/>
          <p:cNvPicPr>
            <a:picLocks noChangeAspect="1" noChangeArrowheads="1"/>
          </p:cNvPicPr>
          <p:nvPr/>
        </p:nvPicPr>
        <p:blipFill>
          <a:blip r:embed="rId2" cstate="print"/>
          <a:srcRect/>
          <a:stretch>
            <a:fillRect/>
          </a:stretch>
        </p:blipFill>
        <p:spPr bwMode="auto">
          <a:xfrm>
            <a:off x="2483768" y="3573016"/>
            <a:ext cx="3895725" cy="838200"/>
          </a:xfrm>
          <a:prstGeom prst="rect">
            <a:avLst/>
          </a:prstGeom>
          <a:noFill/>
          <a:ln w="9525">
            <a:noFill/>
            <a:miter lim="800000"/>
            <a:headEnd/>
            <a:tailEnd/>
          </a:ln>
        </p:spPr>
      </p:pic>
    </p:spTree>
    <p:extLst>
      <p:ext uri="{BB962C8B-B14F-4D97-AF65-F5344CB8AC3E}">
        <p14:creationId xmlns:p14="http://schemas.microsoft.com/office/powerpoint/2010/main" val="145042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620689"/>
            <a:ext cx="7848872" cy="2308324"/>
          </a:xfrm>
          <a:prstGeom prst="rect">
            <a:avLst/>
          </a:prstGeom>
        </p:spPr>
        <p:txBody>
          <a:bodyPr wrap="square">
            <a:spAutoFit/>
          </a:bodyPr>
          <a:lstStyle/>
          <a:p>
            <a:pPr algn="ctr"/>
            <a:r>
              <a:rPr lang="es-AR" sz="2400" i="1" dirty="0">
                <a:solidFill>
                  <a:schemeClr val="accent1"/>
                </a:solidFill>
              </a:rPr>
              <a:t>La ventaja de las ecuaciones de flujo de Little es que muestran las relaciones que existen entre las características de operación L, </a:t>
            </a:r>
            <a:r>
              <a:rPr lang="es-AR" sz="2400" i="1" dirty="0" err="1">
                <a:solidFill>
                  <a:schemeClr val="accent1"/>
                </a:solidFill>
              </a:rPr>
              <a:t>Lq</a:t>
            </a:r>
            <a:r>
              <a:rPr lang="es-AR" sz="2400" i="1" dirty="0">
                <a:solidFill>
                  <a:schemeClr val="accent1"/>
                </a:solidFill>
              </a:rPr>
              <a:t>, W y </a:t>
            </a:r>
            <a:r>
              <a:rPr lang="es-AR" sz="2400" i="1" dirty="0" err="1">
                <a:solidFill>
                  <a:schemeClr val="accent1"/>
                </a:solidFill>
              </a:rPr>
              <a:t>Wq</a:t>
            </a:r>
            <a:r>
              <a:rPr lang="es-AR" sz="2400" i="1" dirty="0">
                <a:solidFill>
                  <a:schemeClr val="accent1"/>
                </a:solidFill>
              </a:rPr>
              <a:t> en cualquier sistema de línea de espera. Las llegadas y los tiempos de servicio no tienen que</a:t>
            </a:r>
          </a:p>
          <a:p>
            <a:pPr algn="ctr"/>
            <a:r>
              <a:rPr lang="es-AR" sz="2400" i="1" dirty="0">
                <a:solidFill>
                  <a:schemeClr val="accent1"/>
                </a:solidFill>
              </a:rPr>
              <a:t>seguir una distribución de probabilidad específica para</a:t>
            </a:r>
          </a:p>
          <a:p>
            <a:pPr algn="ctr"/>
            <a:r>
              <a:rPr lang="es-AR" sz="2400" i="1" dirty="0">
                <a:solidFill>
                  <a:schemeClr val="accent1"/>
                </a:solidFill>
              </a:rPr>
              <a:t>que se puedan aplicar las ecuaciones de flujo.</a:t>
            </a:r>
            <a:endParaRPr lang="es-AR" sz="2400" dirty="0">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2" cstate="print"/>
          <a:srcRect/>
          <a:stretch>
            <a:fillRect/>
          </a:stretch>
        </p:blipFill>
        <p:spPr bwMode="auto">
          <a:xfrm>
            <a:off x="899592" y="3717032"/>
            <a:ext cx="7943850" cy="2219325"/>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539552" y="404664"/>
            <a:ext cx="7704856" cy="3014943"/>
          </a:xfrm>
          <a:prstGeom prst="rect">
            <a:avLst/>
          </a:prstGeom>
          <a:noFill/>
          <a:ln w="9525">
            <a:noFill/>
            <a:miter lim="800000"/>
            <a:headEnd/>
            <a:tailEnd/>
          </a:ln>
        </p:spPr>
      </p:pic>
    </p:spTree>
    <p:extLst>
      <p:ext uri="{BB962C8B-B14F-4D97-AF65-F5344CB8AC3E}">
        <p14:creationId xmlns:p14="http://schemas.microsoft.com/office/powerpoint/2010/main" val="1869344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AR" dirty="0">
                <a:solidFill>
                  <a:schemeClr val="accent1"/>
                </a:solidFill>
              </a:rPr>
              <a:t>COSTOS DEL MODELO DE FILA DE ESPERA </a:t>
            </a:r>
          </a:p>
        </p:txBody>
      </p:sp>
      <p:sp>
        <p:nvSpPr>
          <p:cNvPr id="3" name="2 Marcador de contenido"/>
          <p:cNvSpPr>
            <a:spLocks noGrp="1"/>
          </p:cNvSpPr>
          <p:nvPr>
            <p:ph idx="1"/>
          </p:nvPr>
        </p:nvSpPr>
        <p:spPr>
          <a:xfrm>
            <a:off x="457200" y="1600200"/>
            <a:ext cx="8435280" cy="4525963"/>
          </a:xfrm>
        </p:spPr>
        <p:txBody>
          <a:bodyPr>
            <a:normAutofit fontScale="85000" lnSpcReduction="10000"/>
          </a:bodyPr>
          <a:lstStyle/>
          <a:p>
            <a:pPr>
              <a:buNone/>
            </a:pPr>
            <a:r>
              <a:rPr lang="es-AR" dirty="0"/>
              <a:t>Para desarrollar un modelo de costo total de una línea de espera, comenzamos por definir la notación que se utilizará:</a:t>
            </a:r>
          </a:p>
          <a:p>
            <a:pPr>
              <a:buNone/>
            </a:pPr>
            <a:r>
              <a:rPr lang="es-AR" i="1" dirty="0" err="1"/>
              <a:t>cw</a:t>
            </a:r>
            <a:r>
              <a:rPr lang="es-AR" i="1" dirty="0"/>
              <a:t>  </a:t>
            </a:r>
            <a:r>
              <a:rPr lang="es-AR" dirty="0"/>
              <a:t>costo de espera por periodo de tiempo de cada unidad</a:t>
            </a:r>
          </a:p>
          <a:p>
            <a:pPr>
              <a:buNone/>
            </a:pPr>
            <a:r>
              <a:rPr lang="es-AR" i="1" dirty="0"/>
              <a:t>L  </a:t>
            </a:r>
            <a:r>
              <a:rPr lang="es-AR" dirty="0"/>
              <a:t>número promedio de unidades en el sistema</a:t>
            </a:r>
          </a:p>
          <a:p>
            <a:pPr>
              <a:buNone/>
            </a:pPr>
            <a:r>
              <a:rPr lang="es-AR" i="1" dirty="0" err="1"/>
              <a:t>cs</a:t>
            </a:r>
            <a:r>
              <a:rPr lang="es-AR" i="1" dirty="0"/>
              <a:t>  </a:t>
            </a:r>
            <a:r>
              <a:rPr lang="es-AR" dirty="0"/>
              <a:t>costo de servicio por periodo de tiempo de cada canal</a:t>
            </a:r>
          </a:p>
          <a:p>
            <a:pPr>
              <a:buNone/>
            </a:pPr>
            <a:r>
              <a:rPr lang="es-AR" i="1" dirty="0"/>
              <a:t>k  número de canales</a:t>
            </a:r>
          </a:p>
          <a:p>
            <a:pPr>
              <a:buNone/>
            </a:pPr>
            <a:r>
              <a:rPr lang="es-AR" i="1" dirty="0"/>
              <a:t>TC  costo total por periodo de tiempo</a:t>
            </a:r>
          </a:p>
          <a:p>
            <a:pPr>
              <a:buNone/>
            </a:pPr>
            <a:r>
              <a:rPr lang="es-AR" dirty="0"/>
              <a:t>El costo total es la suma del costo de espera y el costo de servicio; es decir,</a:t>
            </a:r>
          </a:p>
          <a:p>
            <a:pPr>
              <a:buNone/>
            </a:pPr>
            <a:endParaRPr lang="es-AR" dirty="0"/>
          </a:p>
        </p:txBody>
      </p:sp>
      <p:pic>
        <p:nvPicPr>
          <p:cNvPr id="1026" name="Picture 2"/>
          <p:cNvPicPr>
            <a:picLocks noChangeAspect="1" noChangeArrowheads="1"/>
          </p:cNvPicPr>
          <p:nvPr/>
        </p:nvPicPr>
        <p:blipFill>
          <a:blip r:embed="rId2" cstate="print"/>
          <a:srcRect/>
          <a:stretch>
            <a:fillRect/>
          </a:stretch>
        </p:blipFill>
        <p:spPr bwMode="auto">
          <a:xfrm>
            <a:off x="2915816" y="5857875"/>
            <a:ext cx="3771900" cy="10001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1143000"/>
          </a:xfrm>
        </p:spPr>
        <p:txBody>
          <a:bodyPr>
            <a:normAutofit/>
          </a:bodyPr>
          <a:lstStyle/>
          <a:p>
            <a:pPr algn="l"/>
            <a:r>
              <a:rPr lang="es-AR" sz="2400" dirty="0">
                <a:solidFill>
                  <a:schemeClr val="accent1"/>
                </a:solidFill>
              </a:rPr>
              <a:t>FORMA GENERAL DE LAS CURVAS DE COSTO DE ESPERA,COSTO DE SERVICIO  Y TOTAL EN MODELOS DE LÍNEA DE ESPERA</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685099" y="1600200"/>
            <a:ext cx="7773801"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a:solidFill>
                  <a:schemeClr val="accent5"/>
                </a:solidFill>
              </a:rPr>
              <a:t>FORMULAS</a:t>
            </a:r>
          </a:p>
        </p:txBody>
      </p:sp>
      <p:pic>
        <p:nvPicPr>
          <p:cNvPr id="3075" name="Picture 3"/>
          <p:cNvPicPr>
            <a:picLocks noChangeAspect="1" noChangeArrowheads="1"/>
          </p:cNvPicPr>
          <p:nvPr/>
        </p:nvPicPr>
        <p:blipFill>
          <a:blip r:embed="rId2" cstate="print"/>
          <a:srcRect/>
          <a:stretch>
            <a:fillRect/>
          </a:stretch>
        </p:blipFill>
        <p:spPr bwMode="auto">
          <a:xfrm>
            <a:off x="179512" y="1196752"/>
            <a:ext cx="6200775" cy="2286000"/>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1187624" y="3991392"/>
            <a:ext cx="5412879" cy="28666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a:solidFill>
                  <a:schemeClr val="accent5"/>
                </a:solidFill>
              </a:rPr>
              <a:t>FORMULAS</a:t>
            </a:r>
          </a:p>
        </p:txBody>
      </p:sp>
      <p:pic>
        <p:nvPicPr>
          <p:cNvPr id="4098" name="Picture 2"/>
          <p:cNvPicPr>
            <a:picLocks noChangeAspect="1" noChangeArrowheads="1"/>
          </p:cNvPicPr>
          <p:nvPr/>
        </p:nvPicPr>
        <p:blipFill>
          <a:blip r:embed="rId2" cstate="print"/>
          <a:srcRect/>
          <a:stretch>
            <a:fillRect/>
          </a:stretch>
        </p:blipFill>
        <p:spPr bwMode="auto">
          <a:xfrm>
            <a:off x="395536" y="1268760"/>
            <a:ext cx="6210300" cy="30003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95536" y="4725144"/>
            <a:ext cx="7115175" cy="43815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395536" y="5249792"/>
            <a:ext cx="6192688" cy="110869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AR" dirty="0">
                <a:solidFill>
                  <a:schemeClr val="accent5"/>
                </a:solidFill>
              </a:rPr>
              <a:t>FORMULAS</a:t>
            </a:r>
          </a:p>
        </p:txBody>
      </p:sp>
      <p:pic>
        <p:nvPicPr>
          <p:cNvPr id="5122" name="Picture 2"/>
          <p:cNvPicPr>
            <a:picLocks noChangeAspect="1" noChangeArrowheads="1"/>
          </p:cNvPicPr>
          <p:nvPr/>
        </p:nvPicPr>
        <p:blipFill>
          <a:blip r:embed="rId2" cstate="print"/>
          <a:srcRect/>
          <a:stretch>
            <a:fillRect/>
          </a:stretch>
        </p:blipFill>
        <p:spPr bwMode="auto">
          <a:xfrm>
            <a:off x="611560" y="1772816"/>
            <a:ext cx="5848350" cy="2247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a:p>
        </p:txBody>
      </p:sp>
      <p:pic>
        <p:nvPicPr>
          <p:cNvPr id="6146" name="Picture 2"/>
          <p:cNvPicPr>
            <a:picLocks noChangeAspect="1" noChangeArrowheads="1"/>
          </p:cNvPicPr>
          <p:nvPr/>
        </p:nvPicPr>
        <p:blipFill>
          <a:blip r:embed="rId2" cstate="print"/>
          <a:srcRect/>
          <a:stretch>
            <a:fillRect/>
          </a:stretch>
        </p:blipFill>
        <p:spPr bwMode="auto">
          <a:xfrm>
            <a:off x="251520" y="1412776"/>
            <a:ext cx="8686800" cy="46386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11560" y="404664"/>
            <a:ext cx="6972300" cy="533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a:p>
        </p:txBody>
      </p:sp>
      <p:pic>
        <p:nvPicPr>
          <p:cNvPr id="6147" name="Picture 3"/>
          <p:cNvPicPr>
            <a:picLocks noChangeAspect="1" noChangeArrowheads="1"/>
          </p:cNvPicPr>
          <p:nvPr/>
        </p:nvPicPr>
        <p:blipFill>
          <a:blip r:embed="rId2" cstate="print"/>
          <a:srcRect/>
          <a:stretch>
            <a:fillRect/>
          </a:stretch>
        </p:blipFill>
        <p:spPr bwMode="auto">
          <a:xfrm>
            <a:off x="611560" y="332656"/>
            <a:ext cx="6972300" cy="533400"/>
          </a:xfrm>
          <a:prstGeom prst="rect">
            <a:avLst/>
          </a:prstGeom>
          <a:noFill/>
          <a:ln w="9525">
            <a:noFill/>
            <a:miter lim="800000"/>
            <a:headEnd/>
            <a:tailEnd/>
          </a:ln>
        </p:spPr>
      </p:pic>
      <p:grpSp>
        <p:nvGrpSpPr>
          <p:cNvPr id="6" name="5 Grupo"/>
          <p:cNvGrpSpPr/>
          <p:nvPr/>
        </p:nvGrpSpPr>
        <p:grpSpPr>
          <a:xfrm>
            <a:off x="323528" y="918569"/>
            <a:ext cx="8470776" cy="5939431"/>
            <a:chOff x="251520" y="1268760"/>
            <a:chExt cx="8686800" cy="6227463"/>
          </a:xfrm>
        </p:grpSpPr>
        <p:pic>
          <p:nvPicPr>
            <p:cNvPr id="6146" name="Picture 2"/>
            <p:cNvPicPr>
              <a:picLocks noChangeAspect="1" noChangeArrowheads="1"/>
            </p:cNvPicPr>
            <p:nvPr/>
          </p:nvPicPr>
          <p:blipFill>
            <a:blip r:embed="rId3" cstate="print"/>
            <a:srcRect/>
            <a:stretch>
              <a:fillRect/>
            </a:stretch>
          </p:blipFill>
          <p:spPr bwMode="auto">
            <a:xfrm>
              <a:off x="251520" y="1268760"/>
              <a:ext cx="8686800" cy="4638675"/>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467544" y="2204864"/>
              <a:ext cx="8064896" cy="5291359"/>
            </a:xfrm>
            <a:prstGeom prst="rect">
              <a:avLst/>
            </a:prstGeom>
            <a:noFill/>
            <a:ln w="9525">
              <a:noFill/>
              <a:miter lim="800000"/>
              <a:headEnd/>
              <a:tailEnd/>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08D47-D301-472F-876F-50460F63AB9C}"/>
              </a:ext>
            </a:extLst>
          </p:cNvPr>
          <p:cNvSpPr>
            <a:spLocks noGrp="1"/>
          </p:cNvSpPr>
          <p:nvPr>
            <p:ph type="title"/>
          </p:nvPr>
        </p:nvSpPr>
        <p:spPr>
          <a:xfrm>
            <a:off x="433972" y="0"/>
            <a:ext cx="8229600" cy="1143000"/>
          </a:xfrm>
        </p:spPr>
        <p:txBody>
          <a:bodyPr>
            <a:normAutofit/>
          </a:bodyPr>
          <a:lstStyle/>
          <a:p>
            <a:pPr algn="l"/>
            <a:r>
              <a:rPr lang="es-AR" sz="3200" dirty="0"/>
              <a:t>Ejemplo: Cadena de comida rápida </a:t>
            </a:r>
          </a:p>
        </p:txBody>
      </p:sp>
      <p:sp>
        <p:nvSpPr>
          <p:cNvPr id="3" name="Marcador de contenido 2">
            <a:extLst>
              <a:ext uri="{FF2B5EF4-FFF2-40B4-BE49-F238E27FC236}">
                <a16:creationId xmlns:a16="http://schemas.microsoft.com/office/drawing/2014/main" id="{159146D3-E763-4780-99AE-6A4E7164B62A}"/>
              </a:ext>
            </a:extLst>
          </p:cNvPr>
          <p:cNvSpPr>
            <a:spLocks noGrp="1"/>
          </p:cNvSpPr>
          <p:nvPr>
            <p:ph idx="1"/>
          </p:nvPr>
        </p:nvSpPr>
        <p:spPr>
          <a:xfrm>
            <a:off x="433972" y="908720"/>
            <a:ext cx="8229600" cy="4525963"/>
          </a:xfrm>
        </p:spPr>
        <p:txBody>
          <a:bodyPr>
            <a:normAutofit fontScale="77500" lnSpcReduction="20000"/>
          </a:bodyPr>
          <a:lstStyle/>
          <a:p>
            <a:r>
              <a:rPr lang="es-AR" dirty="0"/>
              <a:t>Un restaurante de comida rápida tiene dos servidores en paralelos que atienen a una velocidad de 1 cliente por minuto cada canal, con una tasa de llegadas de o,75 clientes por minutos.</a:t>
            </a:r>
          </a:p>
          <a:p>
            <a:r>
              <a:rPr lang="es-AR" dirty="0"/>
              <a:t>Encontrar la probabilidad que el (1) </a:t>
            </a:r>
            <a:r>
              <a:rPr lang="es-AR" dirty="0">
                <a:solidFill>
                  <a:schemeClr val="tx2"/>
                </a:solidFill>
              </a:rPr>
              <a:t>sistema este vacío</a:t>
            </a:r>
            <a:r>
              <a:rPr lang="es-AR" dirty="0"/>
              <a:t>, (2)promedio de clientes en fila (3) en el sistema, (4) el tiempo que se pasa en la fila y (5) en el sistema,(6) la probabilidad que el sistema este ocupado y (7)la probabilidad que haya (1, 2, 3, 4 o mas unidades en el sistema). </a:t>
            </a:r>
          </a:p>
          <a:p>
            <a:pPr marL="0" indent="0">
              <a:buNone/>
            </a:pPr>
            <a:endParaRPr lang="es-AR" dirty="0"/>
          </a:p>
          <a:p>
            <a:pPr marL="0" indent="0">
              <a:buNone/>
            </a:pPr>
            <a:r>
              <a:rPr lang="es-AR" dirty="0"/>
              <a:t>-  </a:t>
            </a:r>
            <a:r>
              <a:rPr lang="es-AR" dirty="0">
                <a:sym typeface="Symbol" panose="05050102010706020507" pitchFamily="18" charset="2"/>
              </a:rPr>
              <a:t>N*=1/2*0,75= 0,66   1</a:t>
            </a:r>
            <a:endParaRPr lang="es-AR" dirty="0"/>
          </a:p>
          <a:p>
            <a:pPr marL="0" indent="0">
              <a:buNone/>
            </a:pPr>
            <a:r>
              <a:rPr lang="es-AR" dirty="0"/>
              <a:t> (1) Con </a:t>
            </a:r>
            <a:r>
              <a:rPr lang="es-AR" dirty="0">
                <a:sym typeface="Symbol" panose="05050102010706020507" pitchFamily="18" charset="2"/>
              </a:rPr>
              <a:t></a:t>
            </a:r>
            <a:r>
              <a:rPr lang="es-AR" dirty="0"/>
              <a:t> 0,75 por Tabla </a:t>
            </a:r>
            <a:r>
              <a:rPr lang="es-AR" dirty="0">
                <a:solidFill>
                  <a:schemeClr val="tx2"/>
                </a:solidFill>
              </a:rPr>
              <a:t>P(0) = O,4545</a:t>
            </a:r>
          </a:p>
        </p:txBody>
      </p:sp>
    </p:spTree>
    <p:extLst>
      <p:ext uri="{BB962C8B-B14F-4D97-AF65-F5344CB8AC3E}">
        <p14:creationId xmlns:p14="http://schemas.microsoft.com/office/powerpoint/2010/main" val="1006288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08D47-D301-472F-876F-50460F63AB9C}"/>
              </a:ext>
            </a:extLst>
          </p:cNvPr>
          <p:cNvSpPr>
            <a:spLocks noGrp="1"/>
          </p:cNvSpPr>
          <p:nvPr>
            <p:ph type="title"/>
          </p:nvPr>
        </p:nvSpPr>
        <p:spPr>
          <a:xfrm>
            <a:off x="433972" y="0"/>
            <a:ext cx="8229600" cy="1143000"/>
          </a:xfrm>
        </p:spPr>
        <p:txBody>
          <a:bodyPr>
            <a:normAutofit/>
          </a:bodyPr>
          <a:lstStyle/>
          <a:p>
            <a:pPr algn="l"/>
            <a:r>
              <a:rPr lang="es-AR" sz="3200" dirty="0"/>
              <a:t>Ejemplo: Cadena de comida rápida </a:t>
            </a:r>
          </a:p>
        </p:txBody>
      </p:sp>
      <p:sp>
        <p:nvSpPr>
          <p:cNvPr id="3" name="Marcador de contenido 2">
            <a:extLst>
              <a:ext uri="{FF2B5EF4-FFF2-40B4-BE49-F238E27FC236}">
                <a16:creationId xmlns:a16="http://schemas.microsoft.com/office/drawing/2014/main" id="{159146D3-E763-4780-99AE-6A4E7164B62A}"/>
              </a:ext>
            </a:extLst>
          </p:cNvPr>
          <p:cNvSpPr>
            <a:spLocks noGrp="1"/>
          </p:cNvSpPr>
          <p:nvPr>
            <p:ph idx="1"/>
          </p:nvPr>
        </p:nvSpPr>
        <p:spPr>
          <a:xfrm>
            <a:off x="433972" y="908720"/>
            <a:ext cx="8229600" cy="4525963"/>
          </a:xfrm>
        </p:spPr>
        <p:txBody>
          <a:bodyPr>
            <a:normAutofit/>
          </a:bodyPr>
          <a:lstStyle/>
          <a:p>
            <a:pPr marL="0" indent="0">
              <a:buNone/>
            </a:pPr>
            <a:r>
              <a:rPr lang="es-AR" dirty="0"/>
              <a:t>- Con </a:t>
            </a:r>
            <a:r>
              <a:rPr lang="es-AR" dirty="0">
                <a:sym typeface="Symbol" panose="05050102010706020507" pitchFamily="18" charset="2"/>
              </a:rPr>
              <a:t></a:t>
            </a:r>
            <a:r>
              <a:rPr lang="es-AR" dirty="0"/>
              <a:t> 0,75 por Tabla </a:t>
            </a:r>
            <a:r>
              <a:rPr lang="es-AR" dirty="0">
                <a:solidFill>
                  <a:schemeClr val="tx2"/>
                </a:solidFill>
              </a:rPr>
              <a:t>P(0) = O,4545</a:t>
            </a:r>
          </a:p>
        </p:txBody>
      </p:sp>
      <p:pic>
        <p:nvPicPr>
          <p:cNvPr id="4" name="Imagen 3">
            <a:extLst>
              <a:ext uri="{FF2B5EF4-FFF2-40B4-BE49-F238E27FC236}">
                <a16:creationId xmlns:a16="http://schemas.microsoft.com/office/drawing/2014/main" id="{BE77B7D0-251D-4176-853A-8A8C6BE3F3C3}"/>
              </a:ext>
            </a:extLst>
          </p:cNvPr>
          <p:cNvPicPr>
            <a:picLocks noChangeAspect="1"/>
          </p:cNvPicPr>
          <p:nvPr/>
        </p:nvPicPr>
        <p:blipFill>
          <a:blip r:embed="rId2"/>
          <a:stretch>
            <a:fillRect/>
          </a:stretch>
        </p:blipFill>
        <p:spPr>
          <a:xfrm>
            <a:off x="490590" y="1542927"/>
            <a:ext cx="4505325" cy="1257300"/>
          </a:xfrm>
          <a:prstGeom prst="rect">
            <a:avLst/>
          </a:prstGeom>
        </p:spPr>
      </p:pic>
      <p:pic>
        <p:nvPicPr>
          <p:cNvPr id="5" name="Imagen 4">
            <a:extLst>
              <a:ext uri="{FF2B5EF4-FFF2-40B4-BE49-F238E27FC236}">
                <a16:creationId xmlns:a16="http://schemas.microsoft.com/office/drawing/2014/main" id="{E2EDA511-CAF7-46A5-BD82-3198699C861B}"/>
              </a:ext>
            </a:extLst>
          </p:cNvPr>
          <p:cNvPicPr>
            <a:picLocks noChangeAspect="1"/>
          </p:cNvPicPr>
          <p:nvPr/>
        </p:nvPicPr>
        <p:blipFill>
          <a:blip r:embed="rId3"/>
          <a:stretch>
            <a:fillRect/>
          </a:stretch>
        </p:blipFill>
        <p:spPr>
          <a:xfrm>
            <a:off x="433972" y="2799193"/>
            <a:ext cx="6010275" cy="876300"/>
          </a:xfrm>
          <a:prstGeom prst="rect">
            <a:avLst/>
          </a:prstGeom>
        </p:spPr>
      </p:pic>
      <p:pic>
        <p:nvPicPr>
          <p:cNvPr id="6" name="Imagen 5">
            <a:extLst>
              <a:ext uri="{FF2B5EF4-FFF2-40B4-BE49-F238E27FC236}">
                <a16:creationId xmlns:a16="http://schemas.microsoft.com/office/drawing/2014/main" id="{F1E8268B-25CD-404E-A36F-FB9CF7FB2BE3}"/>
              </a:ext>
            </a:extLst>
          </p:cNvPr>
          <p:cNvPicPr>
            <a:picLocks noChangeAspect="1"/>
          </p:cNvPicPr>
          <p:nvPr/>
        </p:nvPicPr>
        <p:blipFill>
          <a:blip r:embed="rId4"/>
          <a:stretch>
            <a:fillRect/>
          </a:stretch>
        </p:blipFill>
        <p:spPr>
          <a:xfrm>
            <a:off x="690614" y="3725747"/>
            <a:ext cx="4105275" cy="1200150"/>
          </a:xfrm>
          <a:prstGeom prst="rect">
            <a:avLst/>
          </a:prstGeom>
        </p:spPr>
      </p:pic>
      <p:pic>
        <p:nvPicPr>
          <p:cNvPr id="8" name="Imagen 7">
            <a:extLst>
              <a:ext uri="{FF2B5EF4-FFF2-40B4-BE49-F238E27FC236}">
                <a16:creationId xmlns:a16="http://schemas.microsoft.com/office/drawing/2014/main" id="{C3B55915-32F6-48FE-B6A1-F662C68EACF1}"/>
              </a:ext>
            </a:extLst>
          </p:cNvPr>
          <p:cNvPicPr>
            <a:picLocks noChangeAspect="1"/>
          </p:cNvPicPr>
          <p:nvPr/>
        </p:nvPicPr>
        <p:blipFill>
          <a:blip r:embed="rId5"/>
          <a:stretch>
            <a:fillRect/>
          </a:stretch>
        </p:blipFill>
        <p:spPr>
          <a:xfrm>
            <a:off x="834022" y="5027562"/>
            <a:ext cx="5610225" cy="723900"/>
          </a:xfrm>
          <a:prstGeom prst="rect">
            <a:avLst/>
          </a:prstGeom>
        </p:spPr>
      </p:pic>
    </p:spTree>
    <p:extLst>
      <p:ext uri="{BB962C8B-B14F-4D97-AF65-F5344CB8AC3E}">
        <p14:creationId xmlns:p14="http://schemas.microsoft.com/office/powerpoint/2010/main" val="39810128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TotalTime>
  <Words>1706</Words>
  <Application>Microsoft Office PowerPoint</Application>
  <PresentationFormat>Presentación en pantalla (4:3)</PresentationFormat>
  <Paragraphs>81</Paragraphs>
  <Slides>28</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28</vt:i4>
      </vt:variant>
    </vt:vector>
  </HeadingPairs>
  <TitlesOfParts>
    <vt:vector size="35" baseType="lpstr">
      <vt:lpstr>Arial</vt:lpstr>
      <vt:lpstr>Calibri</vt:lpstr>
      <vt:lpstr>Century Gothic</vt:lpstr>
      <vt:lpstr>Symbol</vt:lpstr>
      <vt:lpstr>Wingdings 3</vt:lpstr>
      <vt:lpstr>Tema de Office</vt:lpstr>
      <vt:lpstr>Espiral</vt:lpstr>
      <vt:lpstr>Presentación de PowerPoint</vt:lpstr>
      <vt:lpstr>Presentación de PowerPoint</vt:lpstr>
      <vt:lpstr>FORMULAS</vt:lpstr>
      <vt:lpstr>FORMULAS</vt:lpstr>
      <vt:lpstr>FORMULAS</vt:lpstr>
      <vt:lpstr>Presentación de PowerPoint</vt:lpstr>
      <vt:lpstr>Presentación de PowerPoint</vt:lpstr>
      <vt:lpstr>Ejemplo: Cadena de comida rápida </vt:lpstr>
      <vt:lpstr>Ejemplo: Cadena de comida rápida </vt:lpstr>
      <vt:lpstr>Presentación de PowerPoint</vt:lpstr>
      <vt:lpstr>Presentación de PowerPoint</vt:lpstr>
      <vt:lpstr>Presentación de PowerPoint</vt:lpstr>
      <vt:lpstr>Presentación de PowerPoint</vt:lpstr>
      <vt:lpstr>En modelos de línea de espera previos, la tasa de llegadas fue constante e independiente del número de unidades que había en el sistema. Con una población con fuente ﬁnita, la tasa de llegadas se reduce a medida que el número de unidades en el sistema se incrementa, porque con más unidades en el sistema, menos unidades están disponibles para que  lleguen</vt:lpstr>
      <vt:lpstr>Con un solo canal, el modelo de línea de espera se conoce como modelo MM/1 con una población con fuente ﬁnita.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COSTOS DEL MODELO DE FILA DE ESPERA </vt:lpstr>
      <vt:lpstr>FORMA GENERAL DE LAS CURVAS DE COSTO DE ESPERA,COSTO DE SERVICIO  Y TOTAL EN MODELOS DE LÍNEA DE ESPERA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Romina</dc:creator>
  <cp:lastModifiedBy>Romina Miccige</cp:lastModifiedBy>
  <cp:revision>29</cp:revision>
  <cp:lastPrinted>2020-05-11T23:40:44Z</cp:lastPrinted>
  <dcterms:created xsi:type="dcterms:W3CDTF">2017-10-06T10:07:07Z</dcterms:created>
  <dcterms:modified xsi:type="dcterms:W3CDTF">2023-05-18T13:58:36Z</dcterms:modified>
</cp:coreProperties>
</file>