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83" r:id="rId32"/>
    <p:sldId id="287" r:id="rId33"/>
    <p:sldId id="289" r:id="rId34"/>
    <p:sldId id="284" r:id="rId35"/>
    <p:sldId id="285" r:id="rId36"/>
    <p:sldId id="286" r:id="rId37"/>
    <p:sldId id="279" r:id="rId38"/>
    <p:sldId id="281" r:id="rId39"/>
    <p:sldId id="280" r:id="rId40"/>
    <p:sldId id="282" r:id="rId4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708A5-B698-40B0-8438-A9E43DF05808}" type="datetimeFigureOut">
              <a:rPr lang="es-AR" smtClean="0"/>
              <a:pPr/>
              <a:t>25/07/2018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2AF0-AA3F-4D31-A811-C547CAC5BC9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acteristicas.co/paises-desarrollados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tprintnetwork.org/en/index.php/GFN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500174"/>
            <a:ext cx="7429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Crecimiento y Desarrollo Económico,</a:t>
            </a:r>
          </a:p>
          <a:p>
            <a:pPr algn="ctr"/>
            <a:r>
              <a:rPr lang="es-ES" sz="6000" b="1" dirty="0" smtClean="0"/>
              <a:t>IDH y Coeficiente de </a:t>
            </a:r>
            <a:r>
              <a:rPr lang="es-ES" sz="6000" b="1" dirty="0" err="1" smtClean="0"/>
              <a:t>Gini</a:t>
            </a:r>
            <a:endParaRPr lang="es-E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685804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35785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571503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542928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9296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14422"/>
            <a:ext cx="828680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3581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500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010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428604"/>
            <a:ext cx="7816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Crecimiento Económico</a:t>
            </a:r>
          </a:p>
          <a:p>
            <a:endParaRPr lang="es-AR" dirty="0"/>
          </a:p>
          <a:p>
            <a:endParaRPr lang="es-AR" dirty="0" smtClean="0"/>
          </a:p>
          <a:p>
            <a:pPr algn="just"/>
            <a:r>
              <a:rPr lang="es-AR" sz="2400" dirty="0" smtClean="0"/>
              <a:t>¿Qué es?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 smtClean="0"/>
              <a:t>Es el aumento de la renta o valor de bienes y servicios finales producidos por una economía en un determinado período.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 smtClean="0"/>
              <a:t>Se refiere al incremento de ciertos indicadores, como la producción de bienes y servicios, el mayor consumo de energía, el ahorro, la inversión, una balanza comercial favorable, el aumento del consumo de calorías per cápita, etc. El mejoramiento de estos indicadores debería llevar a un alza en los estándares de vida de la población…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3581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4643469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929670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El 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desarrollo económico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 refiere al aumento persistente del bienestar de una población, que a su vez depende del incremento sostenido de la producción agregada a través del tiempo.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2601392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Características del desarrollo económico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Aumento del PBI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El Producto Bruto Interno es un indicador económico fundamental, que marca el valor monetario de todos los bienes y servicios finales producidos en un país en un tiempo dado. Cuando existe un sostenido desarrollo económico el PBI crece.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539224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ea typeface="Times New Roman" pitchFamily="18" charset="0"/>
                <a:cs typeface="Arial" pitchFamily="34" charset="0"/>
              </a:rPr>
              <a:t>Aumento del ingreso o renta per cápita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ea typeface="Times New Roman" pitchFamily="18" charset="0"/>
                <a:cs typeface="Helvetica" charset="0"/>
              </a:rPr>
              <a:t>Este indicador económico representa el producto bruto interno (PBI) dividido la cantidad total de habitantes de una nación.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ea typeface="Times New Roman" pitchFamily="18" charset="0"/>
                <a:cs typeface="Helvetica" charset="0"/>
              </a:rPr>
              <a:t>En los países con alto crecimiento demográfico el PBI debe crecer a una tasa aún mayor, para permitir el desarrollo económico.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ea typeface="Times New Roman" pitchFamily="18" charset="0"/>
                <a:cs typeface="Arial" pitchFamily="34" charset="0"/>
              </a:rPr>
              <a:t>Importancia de la producción industrial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ea typeface="Times New Roman" pitchFamily="18" charset="0"/>
                <a:cs typeface="Helvetica" charset="0"/>
              </a:rPr>
              <a:t>En general la actividad industrial tiene un efecto multiplicador sobre la economía, de modo que es esta la actividad que más empuja hacia el desarrollo económico.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132493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Menor peso de la producción primaria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La producción primaria, basada en la explotación de los recursos naturales, si bien representan la principal fuente de ingreso de divisas en muchos países, está más sujeta a factores limitantes, muchos de ellos imprevisibles (por ejemplo: desastres climáticos, plagas, etc.). Por otro lado, los precios internacionales muchas veces quedan determinados por la presión de competidores y compradores, de manera que suele haber más incertidumbre para su comercialización.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Cambios en la estructura social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En las 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3398D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  <a:hlinkClick r:id="rId2"/>
              </a:rPr>
              <a:t>economías desarrolladas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 se produce un crecimiento de la clase media, en la que están insertos la mayoría de los sujetos que sostienen el sistema económico-productivo basado en el consumo permanente  de  bienes y servicios, muchas veces mediante mecanismos de crédito.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594333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Cambios tecnológicos en los procesos productivos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El desarrollo económico exige inversión en investigación y desarrollo, las empresas están interesadas en maximizar la eficiencia de sus procesos de producción, a fin de abaratar los costos unitarios. Las mejoras tecnológicas son incorporadas con rapidez, ya que hay expectativa de recuperar la inversión a mediano plazo.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Mayor acceso a la salud y educación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Cuando hay desarrollo económico la sociedad toda se beneficia del crecimiento económico, y si eso va acompañado de políticas adecuadas en términos del manejo de fondos, es posible fortalecer la infraestructura de salud y educación, permitiendo su llegada a todos los habitantes.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377782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Igualdad de oportunidades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Cuando hay mayor acceso a la educación e incentivos de progreso, las personas se capacitan y a la larga mejoran sus posibilidades de empleo, por supuesto, si eso va acompañado de políticas que fomenten la creación de fuentes de trabajo. El nivel educativo tiende a presentar menores asimetrías y se tienden a igualar las oportunidades cuando hay desarrollo económico.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Ausencia de necesidades básicas insatisfechas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A partir de los datos que se toman en los censos nacionales se puede estimar este índice, que contempla las necesidades mínimas en términos de vivienda, servicios sanitarios, educación básica e ingreso mínimo. Cuando hay desarrollo económico se reduce la proporción de personas con NBI.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0"/>
            <a:ext cx="814393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¿Cómo se mide?</a:t>
            </a:r>
          </a:p>
          <a:p>
            <a:endParaRPr lang="es-AR" sz="2400" dirty="0"/>
          </a:p>
          <a:p>
            <a:pPr algn="just"/>
            <a:r>
              <a:rPr lang="es-AR" sz="2400" dirty="0" smtClean="0"/>
              <a:t>Habitualmente el crecimiento económico se mide en porcentaje de aumento del PBI real.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 smtClean="0"/>
              <a:t>Se ha considerado deseable, porque guarda cierta relación con la cantidad de bienes materiales disponibles y por ende una cierta mejora del nivel de vida de las personas.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 smtClean="0">
                <a:solidFill>
                  <a:srgbClr val="FF0000"/>
                </a:solidFill>
              </a:rPr>
              <a:t>Nota de Color: La regla del 70… si una economía está creciendo a una tasa del 2% anual, ¿cuánto tiempo tardaría en duplicar su PBI?</a:t>
            </a:r>
          </a:p>
          <a:p>
            <a:pPr algn="just"/>
            <a:r>
              <a:rPr lang="es-AR" sz="2400" dirty="0" smtClean="0">
                <a:solidFill>
                  <a:srgbClr val="FF0000"/>
                </a:solidFill>
              </a:rPr>
              <a:t>70/2 =  35 años </a:t>
            </a:r>
          </a:p>
          <a:p>
            <a:pPr algn="just"/>
            <a:endParaRPr lang="es-AR" sz="2400" dirty="0" smtClean="0">
              <a:solidFill>
                <a:srgbClr val="FF0000"/>
              </a:solidFill>
            </a:endParaRP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 smtClean="0"/>
              <a:t>Aunque en realidad habría que analizar al Crecimiento Económico, en relación al </a:t>
            </a:r>
            <a:r>
              <a:rPr lang="es-AR" sz="2400" dirty="0" err="1" smtClean="0"/>
              <a:t>PBIpc</a:t>
            </a:r>
            <a:r>
              <a:rPr lang="es-AR" sz="2400" dirty="0" smtClean="0"/>
              <a:t>…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387814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136499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Acceso al crédito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Calibri" pitchFamily="34" charset="0"/>
                <a:ea typeface="Times New Roman" pitchFamily="18" charset="0"/>
                <a:cs typeface="Helvetica" charset="0"/>
              </a:rPr>
              <a:t>Para promover el desarrollo económico es imprescindible hoy en día tener acceso al crédito. La seguridad jurídica y políticas económicas claras y sostenidas resultan decisivas para fomentar la toma de crédito y la inversión.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128586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      La </a:t>
            </a:r>
            <a:r>
              <a:rPr lang="es-ES" sz="2400" b="1" dirty="0" smtClean="0"/>
              <a:t>huella ecológica</a:t>
            </a:r>
          </a:p>
          <a:p>
            <a:pPr algn="ctr"/>
            <a:endParaRPr lang="es-ES" sz="2400" b="1" dirty="0" smtClean="0"/>
          </a:p>
          <a:p>
            <a:pPr algn="just"/>
            <a:r>
              <a:rPr lang="es-ES" sz="2400" dirty="0" smtClean="0"/>
              <a:t>es un indicador del impacto ambiental generado por la demanda humana que se hace de los recursos existentes en los ecosistemas del planeta, relacionándola con la capacidad </a:t>
            </a:r>
            <a:r>
              <a:rPr lang="es-ES" sz="2400" b="1" dirty="0" smtClean="0"/>
              <a:t>ecológica</a:t>
            </a:r>
            <a:r>
              <a:rPr lang="es-ES" sz="2400" dirty="0" smtClean="0"/>
              <a:t> de la Tierra de regenerar sus recursos.</a:t>
            </a:r>
            <a:endParaRPr lang="es-ES" sz="2400" dirty="0"/>
          </a:p>
        </p:txBody>
      </p:sp>
      <p:pic>
        <p:nvPicPr>
          <p:cNvPr id="8194" name="Picture 2" descr="Resultado de imagen para huella ecologica arge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143250" cy="1457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sultado de imagen para huella ecologica arge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00950" cy="35337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571604" y="857232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 nivel mundial…</a:t>
            </a:r>
            <a:endParaRPr lang="es-E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sultado de imagen para huella ecologica argen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715436" cy="587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143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928670"/>
            <a:ext cx="8001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Día del Exceso de la Tierra, en el año 1997 se celebró a fines del mes de septiembre.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 En el año 2017 se celebró el 02 de Agosto.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Representa la fecha aproximada en la cual, la demanda anual de la humanidad sobre la naturaleza excede lo que la Tierra es capaz de renovar en un año.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14348" y="414338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400" dirty="0" smtClean="0"/>
              <a:t>Se traduce en deforestación, sequías, erosión del suelo, pérdida de biodiversidad y generación de dióxido de carbono.</a:t>
            </a:r>
            <a:endParaRPr lang="es-E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889844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2400" dirty="0" smtClean="0"/>
              <a:t>De acuerdo a los cálculos de la </a:t>
            </a:r>
            <a:r>
              <a:rPr lang="es-ES" sz="2400" dirty="0" smtClean="0">
                <a:hlinkClick r:id="rId2"/>
              </a:rPr>
              <a:t>Global </a:t>
            </a:r>
            <a:r>
              <a:rPr lang="es-ES" sz="2400" dirty="0" err="1" smtClean="0">
                <a:hlinkClick r:id="rId2"/>
              </a:rPr>
              <a:t>Footprint</a:t>
            </a:r>
            <a:r>
              <a:rPr lang="es-ES" sz="2400" dirty="0" smtClean="0">
                <a:hlinkClick r:id="rId2"/>
              </a:rPr>
              <a:t> Network</a:t>
            </a:r>
            <a:r>
              <a:rPr lang="es-ES" sz="2400" dirty="0" smtClean="0"/>
              <a:t>, algunos de los países "deudores" en términos de recursos naturales, es decir cuya huella ecológica supera los recursos naturales que puede renovar, son: Australia (se necesitan 5,4 planetas para satisfacer sus necesidades de consumo); Estados Unidos (4,8 planetas); Suiza, Corea del Sur, Rusia, Alemania y Francia (3,3 planetas).</a:t>
            </a:r>
          </a:p>
          <a:p>
            <a:pPr algn="just" fontAlgn="base"/>
            <a:endParaRPr lang="es-ES" sz="2400" dirty="0" smtClean="0"/>
          </a:p>
          <a:p>
            <a:pPr algn="just" fontAlgn="base"/>
            <a:r>
              <a:rPr lang="es-ES" sz="2400" dirty="0" smtClean="0"/>
              <a:t>En este contexto, la Argentina cumple un rol primordial: se encuentra 9º dentro de los 10 países con mayor </a:t>
            </a:r>
            <a:r>
              <a:rPr lang="es-ES" sz="2400" dirty="0" err="1" smtClean="0"/>
              <a:t>biocapacidad</a:t>
            </a:r>
            <a:r>
              <a:rPr lang="es-ES" sz="2400" dirty="0" smtClean="0"/>
              <a:t> de producir recursos y proveer servicios ambientales, detrás de Brasil, China, Estados Unidos, Rusia, India, Canadá, Australia, e Indonesia. A su vez, ocupa el puesto 17 del ranking de </a:t>
            </a:r>
            <a:r>
              <a:rPr lang="es-ES" sz="2400" dirty="0" err="1" smtClean="0"/>
              <a:t>biocapacidad</a:t>
            </a:r>
            <a:r>
              <a:rPr lang="es-ES" sz="2400" dirty="0" smtClean="0"/>
              <a:t> per cápita duplicando la media estándar de 3,4 hectáreas por habitante.</a:t>
            </a:r>
            <a:endParaRPr lang="es-E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428604"/>
            <a:ext cx="82153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Coeficiente de </a:t>
            </a:r>
            <a:r>
              <a:rPr lang="es-ES" sz="2400" b="1" dirty="0" err="1" smtClean="0"/>
              <a:t>Gini</a:t>
            </a:r>
            <a:endParaRPr lang="es-ES" sz="2400" b="1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 un método para medir la desigualdad en la distribución del ingreso en una economía.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El valor 0 expresa la igualdad total y el valor 1 para la máxima desigualdad.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¿Cómo se calcula?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Partiendo de la Curva de </a:t>
            </a:r>
            <a:r>
              <a:rPr lang="es-ES" sz="2400" dirty="0" err="1" smtClean="0"/>
              <a:t>Lorenz</a:t>
            </a:r>
            <a:r>
              <a:rPr lang="es-ES" sz="2400" dirty="0" smtClean="0"/>
              <a:t>, el coeficiente de </a:t>
            </a:r>
            <a:r>
              <a:rPr lang="es-ES" sz="2400" dirty="0" err="1" smtClean="0"/>
              <a:t>Gini</a:t>
            </a:r>
            <a:r>
              <a:rPr lang="es-ES" sz="2400" dirty="0" smtClean="0"/>
              <a:t> mide la proporción del área entre la diagonal que representa el </a:t>
            </a:r>
            <a:r>
              <a:rPr lang="es-ES" sz="2400" dirty="0" err="1" smtClean="0"/>
              <a:t>equidistribución</a:t>
            </a:r>
            <a:r>
              <a:rPr lang="es-ES" sz="2400" dirty="0" smtClean="0"/>
              <a:t> y la curva de </a:t>
            </a:r>
            <a:r>
              <a:rPr lang="es-ES" sz="2400" dirty="0" err="1" smtClean="0"/>
              <a:t>Lorenz</a:t>
            </a:r>
            <a:r>
              <a:rPr lang="es-ES" sz="2400" dirty="0" smtClean="0"/>
              <a:t> (a) como proporción del área bajo la diagonal (</a:t>
            </a:r>
            <a:r>
              <a:rPr lang="es-ES" sz="2400" dirty="0" err="1" smtClean="0"/>
              <a:t>a+b</a:t>
            </a:r>
            <a:r>
              <a:rPr lang="es-ES" sz="2400" dirty="0" smtClean="0"/>
              <a:t>) es decir: </a:t>
            </a:r>
          </a:p>
          <a:p>
            <a:endParaRPr lang="es-ES" dirty="0" smtClean="0"/>
          </a:p>
          <a:p>
            <a:pPr lvl="8"/>
            <a:r>
              <a:rPr lang="es-ES" b="1" dirty="0" err="1" smtClean="0"/>
              <a:t>Gini</a:t>
            </a:r>
            <a:r>
              <a:rPr lang="es-ES" b="1" dirty="0" smtClean="0"/>
              <a:t> =</a:t>
            </a:r>
            <a:r>
              <a:rPr lang="es-ES" b="1" u="sng" dirty="0" smtClean="0"/>
              <a:t>  a</a:t>
            </a:r>
          </a:p>
          <a:p>
            <a:pPr lvl="8"/>
            <a:r>
              <a:rPr lang="es-ES" b="1" dirty="0" smtClean="0"/>
              <a:t>          </a:t>
            </a:r>
            <a:r>
              <a:rPr lang="es-ES" b="1" dirty="0" err="1" smtClean="0"/>
              <a:t>a+b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671517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009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572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500042"/>
            <a:ext cx="835824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Valores hasta 0,30 se puede decir que la distribución es equitativa.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Valores entre 0,40 y hasta 0,60 – hay desigualdad en la distribución (</a:t>
            </a:r>
            <a:r>
              <a:rPr lang="es-ES" sz="2400" dirty="0" err="1" smtClean="0"/>
              <a:t>paises</a:t>
            </a:r>
            <a:r>
              <a:rPr lang="es-ES" sz="2400" dirty="0" smtClean="0"/>
              <a:t> latinoamericanos)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Valores por encima de 0,60 distribución gravemente inequitativa.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No mide el bienestar de la sociedad.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Se calcula a partir el la Encuesta Permanente  de Hogares.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 de fácil interpretación y por lo tanto el más utilizado.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285728"/>
            <a:ext cx="83582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¿De qué depende el nivel de ingreso de una persona?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Tomemos una persona al azar y tratemos de saber cuál es su ingreso…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¿Que información nos podría ayudar para dar con el número correcto?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Estas características nos podría ayudar: La edad, el sexo, la educación, la actividad a la que se dedica, etc.…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Pero hay otro dato </a:t>
            </a:r>
            <a:r>
              <a:rPr lang="es-ES" sz="2400" smtClean="0"/>
              <a:t>que </a:t>
            </a:r>
            <a:r>
              <a:rPr lang="es-ES" sz="2400" smtClean="0"/>
              <a:t>nos </a:t>
            </a:r>
            <a:r>
              <a:rPr lang="es-ES" sz="2400" dirty="0" smtClean="0"/>
              <a:t>puede ayudar mucha más….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El país en el que vive…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En Luxemburgo en una año determinado tuvo ingresos anuales por </a:t>
            </a:r>
            <a:r>
              <a:rPr lang="es-ES" sz="2400" dirty="0" err="1" smtClean="0"/>
              <a:t>u$s</a:t>
            </a:r>
            <a:r>
              <a:rPr lang="es-ES" sz="2400" dirty="0" smtClean="0"/>
              <a:t> 51.000; en Etiopía eran tan sólo de </a:t>
            </a:r>
            <a:r>
              <a:rPr lang="es-ES" sz="2400" dirty="0" err="1" smtClean="0"/>
              <a:t>u$s</a:t>
            </a:r>
            <a:r>
              <a:rPr lang="es-ES" sz="2400" dirty="0" smtClean="0"/>
              <a:t> 650….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928670"/>
            <a:ext cx="81439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El PBI </a:t>
            </a:r>
            <a:r>
              <a:rPr lang="es-ES" sz="2400" dirty="0" err="1" smtClean="0"/>
              <a:t>pc</a:t>
            </a:r>
            <a:r>
              <a:rPr lang="es-ES" sz="2400" dirty="0" smtClean="0"/>
              <a:t> es un indicador que nos ayuda a saber cual es el ingreso por habitante de un país…  conociendo sólo su nacionalidad….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Aunque no es una medida directa del bienestar económico de un país, existe una estrecha relación entre el ingreso per cápita y aquellas variables que afectan directamente el nivel de vida de las personas en un determinado país.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idea de que el </a:t>
            </a:r>
            <a:r>
              <a:rPr lang="es-ES" sz="2400" dirty="0" err="1" smtClean="0"/>
              <a:t>PBIpc</a:t>
            </a:r>
            <a:r>
              <a:rPr lang="es-ES" sz="2400" dirty="0" smtClean="0"/>
              <a:t> es una aproximación incompleta de los niveles de bienestar, llevó a las Naciones Unidas a construir un índice más </a:t>
            </a:r>
            <a:r>
              <a:rPr lang="es-ES" sz="2400" dirty="0" err="1" smtClean="0"/>
              <a:t>abarcativo</a:t>
            </a:r>
            <a:r>
              <a:rPr lang="es-ES" sz="2400" dirty="0" smtClean="0"/>
              <a:t>…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>
                <a:solidFill>
                  <a:srgbClr val="FF0000"/>
                </a:solidFill>
              </a:rPr>
              <a:t>El Índice de Desarrollo Humano (IDH)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285728"/>
            <a:ext cx="87868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El desarrollo humano puede entenderse como la expansión de las capacidades de las personas y de sus libertades reales, es decir sus alternativas de vida.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Es más </a:t>
            </a:r>
            <a:r>
              <a:rPr lang="es-ES" sz="2400" dirty="0" err="1" smtClean="0"/>
              <a:t>abarcativo</a:t>
            </a:r>
            <a:r>
              <a:rPr lang="es-ES" sz="2400" dirty="0" smtClean="0"/>
              <a:t> que sólo tener buenos ingresos, incluye: 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Tener buena nutrición 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Buenos servicios médicos que permitan tener una vida larga y saludable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Mejor educación que posibilite más conocimientos 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Buenas condiciones de trabajo y tiempo de descanso gratificante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Protección contra la violencia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Un sentimiento de pertenencia en la comunidad…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En otras palabras, más allá de ingresos y acceso a bienes, el desarrollo de sus capacidades, es decir qué puede hacer, lograr o alcanzar, influirá en gran medida en su nivel de bienestar. 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2910" y="857232"/>
            <a:ext cx="77867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INDICE DE DESARROLLO HUMANO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Considera 3 dimensiones básicas:</a:t>
            </a:r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Gozar de una vida larga y saludable (salud). Se mide según la esperanza de vida al nacer.</a:t>
            </a:r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Acceder al conocimiento necesario para un buen desempeño social y laboral (educación). Se mide por los años promedio de escolaridad de los adultos de 25 años o más, y por los años esperados de escolaridad de los niños en edad escolar.</a:t>
            </a:r>
          </a:p>
          <a:p>
            <a:pPr algn="just"/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Vida Digna (ingresos) se mide con el PBI </a:t>
            </a:r>
            <a:r>
              <a:rPr lang="es-ES" sz="2400" dirty="0" err="1" smtClean="0"/>
              <a:t>pc</a:t>
            </a:r>
            <a:r>
              <a:rPr lang="es-ES" sz="2400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8581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1254</Words>
  <Application>Microsoft Office PowerPoint</Application>
  <PresentationFormat>Presentación en pantalla (4:3)</PresentationFormat>
  <Paragraphs>133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Carolina</dc:creator>
  <cp:lastModifiedBy>csuarez</cp:lastModifiedBy>
  <cp:revision>36</cp:revision>
  <dcterms:created xsi:type="dcterms:W3CDTF">2017-09-22T13:54:00Z</dcterms:created>
  <dcterms:modified xsi:type="dcterms:W3CDTF">2018-07-25T13:00:42Z</dcterms:modified>
</cp:coreProperties>
</file>