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D49A5801-3C2A-4873-93F5-243245204EF5}" type="datetimeFigureOut">
              <a:rPr lang="es-AR" smtClean="0"/>
              <a:t>01/06/2017</a:t>
            </a:fld>
            <a:endParaRPr lang="es-AR"/>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AR"/>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55D0D110-8467-4E9D-A57D-88CEBAE2A42E}" type="slidenum">
              <a:rPr lang="es-AR" smtClean="0"/>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49A5801-3C2A-4873-93F5-243245204EF5}" type="datetimeFigureOut">
              <a:rPr lang="es-AR" smtClean="0"/>
              <a:t>01/06/2017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5D0D110-8467-4E9D-A57D-88CEBAE2A42E}"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49A5801-3C2A-4873-93F5-243245204EF5}" type="datetimeFigureOut">
              <a:rPr lang="es-AR" smtClean="0"/>
              <a:t>01/06/2017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5D0D110-8467-4E9D-A57D-88CEBAE2A42E}"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D49A5801-3C2A-4873-93F5-243245204EF5}" type="datetimeFigureOut">
              <a:rPr lang="es-AR" smtClean="0"/>
              <a:t>01/06/2017</a:t>
            </a:fld>
            <a:endParaRPr lang="es-AR"/>
          </a:p>
        </p:txBody>
      </p:sp>
      <p:sp>
        <p:nvSpPr>
          <p:cNvPr id="9" name="8 Marcador de número de diapositiva"/>
          <p:cNvSpPr>
            <a:spLocks noGrp="1"/>
          </p:cNvSpPr>
          <p:nvPr>
            <p:ph type="sldNum" sz="quarter" idx="15"/>
          </p:nvPr>
        </p:nvSpPr>
        <p:spPr/>
        <p:txBody>
          <a:bodyPr rtlCol="0"/>
          <a:lstStyle/>
          <a:p>
            <a:fld id="{55D0D110-8467-4E9D-A57D-88CEBAE2A42E}" type="slidenum">
              <a:rPr lang="es-AR" smtClean="0"/>
              <a:t>‹Nº›</a:t>
            </a:fld>
            <a:endParaRPr lang="es-AR"/>
          </a:p>
        </p:txBody>
      </p:sp>
      <p:sp>
        <p:nvSpPr>
          <p:cNvPr id="10" name="9 Marcador de pie de página"/>
          <p:cNvSpPr>
            <a:spLocks noGrp="1"/>
          </p:cNvSpPr>
          <p:nvPr>
            <p:ph type="ftr" sz="quarter" idx="16"/>
          </p:nvPr>
        </p:nvSpPr>
        <p:spPr/>
        <p:txBody>
          <a:bodyPr rtlCol="0"/>
          <a:lstStyle/>
          <a:p>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D49A5801-3C2A-4873-93F5-243245204EF5}" type="datetimeFigureOut">
              <a:rPr lang="es-AR" smtClean="0"/>
              <a:t>01/06/2017</a:t>
            </a:fld>
            <a:endParaRPr lang="es-AR"/>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AR"/>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55D0D110-8467-4E9D-A57D-88CEBAE2A42E}" type="slidenum">
              <a:rPr lang="es-AR" smtClean="0"/>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49A5801-3C2A-4873-93F5-243245204EF5}" type="datetimeFigureOut">
              <a:rPr lang="es-AR" smtClean="0"/>
              <a:t>01/06/2017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5D0D110-8467-4E9D-A57D-88CEBAE2A42E}" type="slidenum">
              <a:rPr lang="es-AR" smtClean="0"/>
              <a:t>‹Nº›</a:t>
            </a:fld>
            <a:endParaRPr lang="es-AR"/>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D49A5801-3C2A-4873-93F5-243245204EF5}" type="datetimeFigureOut">
              <a:rPr lang="es-AR" smtClean="0"/>
              <a:t>01/06/2017</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55D0D110-8467-4E9D-A57D-88CEBAE2A42E}" type="slidenum">
              <a:rPr lang="es-AR" smtClean="0"/>
              <a:t>‹Nº›</a:t>
            </a:fld>
            <a:endParaRPr lang="es-AR"/>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D49A5801-3C2A-4873-93F5-243245204EF5}" type="datetimeFigureOut">
              <a:rPr lang="es-AR" smtClean="0"/>
              <a:t>01/06/2017</a:t>
            </a:fld>
            <a:endParaRPr lang="es-AR"/>
          </a:p>
        </p:txBody>
      </p:sp>
      <p:sp>
        <p:nvSpPr>
          <p:cNvPr id="7" name="6 Marcador de número de diapositiva"/>
          <p:cNvSpPr>
            <a:spLocks noGrp="1"/>
          </p:cNvSpPr>
          <p:nvPr>
            <p:ph type="sldNum" sz="quarter" idx="11"/>
          </p:nvPr>
        </p:nvSpPr>
        <p:spPr/>
        <p:txBody>
          <a:bodyPr rtlCol="0"/>
          <a:lstStyle/>
          <a:p>
            <a:fld id="{55D0D110-8467-4E9D-A57D-88CEBAE2A42E}" type="slidenum">
              <a:rPr lang="es-AR" smtClean="0"/>
              <a:t>‹Nº›</a:t>
            </a:fld>
            <a:endParaRPr lang="es-AR"/>
          </a:p>
        </p:txBody>
      </p:sp>
      <p:sp>
        <p:nvSpPr>
          <p:cNvPr id="8" name="7 Marcador de pie de página"/>
          <p:cNvSpPr>
            <a:spLocks noGrp="1"/>
          </p:cNvSpPr>
          <p:nvPr>
            <p:ph type="ftr" sz="quarter" idx="12"/>
          </p:nvPr>
        </p:nvSpPr>
        <p:spPr/>
        <p:txBody>
          <a:bodyPr rtlCol="0"/>
          <a:lstStyle/>
          <a:p>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9A5801-3C2A-4873-93F5-243245204EF5}" type="datetimeFigureOut">
              <a:rPr lang="es-AR" smtClean="0"/>
              <a:t>01/06/2017</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55D0D110-8467-4E9D-A57D-88CEBAE2A42E}"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D49A5801-3C2A-4873-93F5-243245204EF5}" type="datetimeFigureOut">
              <a:rPr lang="es-AR" smtClean="0"/>
              <a:t>01/06/2017</a:t>
            </a:fld>
            <a:endParaRPr lang="es-AR"/>
          </a:p>
        </p:txBody>
      </p:sp>
      <p:sp>
        <p:nvSpPr>
          <p:cNvPr id="22" name="21 Marcador de número de diapositiva"/>
          <p:cNvSpPr>
            <a:spLocks noGrp="1"/>
          </p:cNvSpPr>
          <p:nvPr>
            <p:ph type="sldNum" sz="quarter" idx="15"/>
          </p:nvPr>
        </p:nvSpPr>
        <p:spPr/>
        <p:txBody>
          <a:bodyPr rtlCol="0"/>
          <a:lstStyle/>
          <a:p>
            <a:fld id="{55D0D110-8467-4E9D-A57D-88CEBAE2A42E}" type="slidenum">
              <a:rPr lang="es-AR" smtClean="0"/>
              <a:t>‹Nº›</a:t>
            </a:fld>
            <a:endParaRPr lang="es-AR"/>
          </a:p>
        </p:txBody>
      </p:sp>
      <p:sp>
        <p:nvSpPr>
          <p:cNvPr id="23" name="22 Marcador de pie de página"/>
          <p:cNvSpPr>
            <a:spLocks noGrp="1"/>
          </p:cNvSpPr>
          <p:nvPr>
            <p:ph type="ftr" sz="quarter" idx="16"/>
          </p:nvPr>
        </p:nvSpPr>
        <p:spPr/>
        <p:txBody>
          <a:bodyPr rtlCol="0"/>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D49A5801-3C2A-4873-93F5-243245204EF5}" type="datetimeFigureOut">
              <a:rPr lang="es-AR" smtClean="0"/>
              <a:t>01/06/2017</a:t>
            </a:fld>
            <a:endParaRPr lang="es-AR"/>
          </a:p>
        </p:txBody>
      </p:sp>
      <p:sp>
        <p:nvSpPr>
          <p:cNvPr id="18" name="17 Marcador de número de diapositiva"/>
          <p:cNvSpPr>
            <a:spLocks noGrp="1"/>
          </p:cNvSpPr>
          <p:nvPr>
            <p:ph type="sldNum" sz="quarter" idx="11"/>
          </p:nvPr>
        </p:nvSpPr>
        <p:spPr/>
        <p:txBody>
          <a:bodyPr rtlCol="0"/>
          <a:lstStyle/>
          <a:p>
            <a:fld id="{55D0D110-8467-4E9D-A57D-88CEBAE2A42E}" type="slidenum">
              <a:rPr lang="es-AR" smtClean="0"/>
              <a:t>‹Nº›</a:t>
            </a:fld>
            <a:endParaRPr lang="es-AR"/>
          </a:p>
        </p:txBody>
      </p:sp>
      <p:sp>
        <p:nvSpPr>
          <p:cNvPr id="21" name="20 Marcador de pie de página"/>
          <p:cNvSpPr>
            <a:spLocks noGrp="1"/>
          </p:cNvSpPr>
          <p:nvPr>
            <p:ph type="ftr" sz="quarter" idx="12"/>
          </p:nvPr>
        </p:nvSpPr>
        <p:spPr/>
        <p:txBody>
          <a:bodyPr rtlCol="0"/>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49A5801-3C2A-4873-93F5-243245204EF5}" type="datetimeFigureOut">
              <a:rPr lang="es-AR" smtClean="0"/>
              <a:t>01/06/2017</a:t>
            </a:fld>
            <a:endParaRPr lang="es-AR"/>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AR"/>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5D0D110-8467-4E9D-A57D-88CEBAE2A42E}"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Asignación</a:t>
            </a:r>
            <a:br>
              <a:rPr lang="es-AR" dirty="0" smtClean="0"/>
            </a:br>
            <a:endParaRPr lang="es-AR" dirty="0"/>
          </a:p>
        </p:txBody>
      </p:sp>
      <p:sp>
        <p:nvSpPr>
          <p:cNvPr id="3" name="2 Subtítulo"/>
          <p:cNvSpPr>
            <a:spLocks noGrp="1"/>
          </p:cNvSpPr>
          <p:nvPr>
            <p:ph type="subTitle" idx="1"/>
          </p:nvPr>
        </p:nvSpPr>
        <p:spPr/>
        <p:txBody>
          <a:bodyPr/>
          <a:lstStyle/>
          <a:p>
            <a:r>
              <a:rPr lang="es-AR" dirty="0" smtClean="0"/>
              <a:t>Investigación Operativa</a:t>
            </a:r>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Asignación	</a:t>
            </a:r>
            <a:endParaRPr lang="es-AR" dirty="0"/>
          </a:p>
        </p:txBody>
      </p:sp>
      <p:sp>
        <p:nvSpPr>
          <p:cNvPr id="3" name="2 Marcador de contenido"/>
          <p:cNvSpPr>
            <a:spLocks noGrp="1"/>
          </p:cNvSpPr>
          <p:nvPr>
            <p:ph sz="quarter" idx="1"/>
          </p:nvPr>
        </p:nvSpPr>
        <p:spPr/>
        <p:txBody>
          <a:bodyPr/>
          <a:lstStyle/>
          <a:p>
            <a:r>
              <a:rPr lang="es-AR" dirty="0" smtClean="0"/>
              <a:t>Tipo especial de Programación Lineal en que los </a:t>
            </a:r>
            <a:r>
              <a:rPr lang="es-AR" b="1" dirty="0" smtClean="0"/>
              <a:t>asignados</a:t>
            </a:r>
            <a:r>
              <a:rPr lang="es-AR" dirty="0" smtClean="0"/>
              <a:t> son recursos destinados a la realización de tareas</a:t>
            </a:r>
          </a:p>
          <a:p>
            <a:pPr algn="ctr">
              <a:buFont typeface="Wingdings" pitchFamily="2" charset="2"/>
              <a:buChar char="§"/>
            </a:pPr>
            <a:r>
              <a:rPr lang="es-AR" dirty="0" smtClean="0"/>
              <a:t>Empleados a un trabajo</a:t>
            </a:r>
          </a:p>
          <a:p>
            <a:pPr algn="ctr">
              <a:buFont typeface="Wingdings" pitchFamily="2" charset="2"/>
              <a:buChar char="§"/>
            </a:pPr>
            <a:r>
              <a:rPr lang="es-AR" dirty="0" smtClean="0"/>
              <a:t>Máquinas a un trabajo</a:t>
            </a:r>
          </a:p>
          <a:p>
            <a:r>
              <a:rPr lang="es-AR" dirty="0" smtClean="0"/>
              <a:t>Los asignados pueden ser Máquinas / </a:t>
            </a:r>
            <a:r>
              <a:rPr lang="es-AR" dirty="0" err="1" smtClean="0"/>
              <a:t>Vehiculos</a:t>
            </a:r>
            <a:r>
              <a:rPr lang="es-AR" dirty="0" smtClean="0"/>
              <a:t> / Plantas / Periodos a los que realizan tareas.</a:t>
            </a:r>
          </a:p>
          <a:p>
            <a:endParaRPr lang="es-AR" dirty="0" smtClean="0"/>
          </a:p>
          <a:p>
            <a:endParaRPr lang="es-A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Supuestos:	</a:t>
            </a:r>
            <a:endParaRPr lang="es-AR" dirty="0"/>
          </a:p>
        </p:txBody>
      </p:sp>
      <p:sp>
        <p:nvSpPr>
          <p:cNvPr id="3" name="2 Marcador de contenido"/>
          <p:cNvSpPr>
            <a:spLocks noGrp="1"/>
          </p:cNvSpPr>
          <p:nvPr>
            <p:ph sz="quarter" idx="1"/>
          </p:nvPr>
        </p:nvSpPr>
        <p:spPr/>
        <p:txBody>
          <a:bodyPr/>
          <a:lstStyle/>
          <a:p>
            <a:pPr>
              <a:buFont typeface="Wingdings" pitchFamily="2" charset="2"/>
              <a:buChar char="§"/>
            </a:pPr>
            <a:r>
              <a:rPr lang="es-AR" dirty="0" smtClean="0"/>
              <a:t>El número de asignados = al número de tareas</a:t>
            </a:r>
          </a:p>
          <a:p>
            <a:pPr>
              <a:buFont typeface="Wingdings" pitchFamily="2" charset="2"/>
              <a:buChar char="§"/>
            </a:pPr>
            <a:r>
              <a:rPr lang="es-AR" dirty="0" smtClean="0"/>
              <a:t>A cada asignado se le asigna sólo una tarea</a:t>
            </a:r>
          </a:p>
          <a:p>
            <a:pPr>
              <a:buFont typeface="Wingdings" pitchFamily="2" charset="2"/>
              <a:buChar char="§"/>
            </a:pPr>
            <a:r>
              <a:rPr lang="es-AR" dirty="0" smtClean="0"/>
              <a:t>Cada tarea debe realizarla un asignado</a:t>
            </a:r>
          </a:p>
          <a:p>
            <a:pPr>
              <a:buFont typeface="Wingdings" pitchFamily="2" charset="2"/>
              <a:buChar char="§"/>
            </a:pPr>
            <a:r>
              <a:rPr lang="es-AR" dirty="0" smtClean="0"/>
              <a:t>Existe un costo </a:t>
            </a:r>
            <a:r>
              <a:rPr lang="es-AR" dirty="0" err="1" smtClean="0"/>
              <a:t>Cij</a:t>
            </a:r>
            <a:r>
              <a:rPr lang="es-AR" dirty="0" smtClean="0"/>
              <a:t> asociado al asignado i (i= 1, 2, 3,,,,,,n) que realiza la tarea j (j= 1,2,3 ,,,,,,, n).</a:t>
            </a:r>
          </a:p>
          <a:p>
            <a:pPr>
              <a:buFont typeface="Wingdings" pitchFamily="2" charset="2"/>
              <a:buChar char="§"/>
            </a:pPr>
            <a:r>
              <a:rPr lang="es-AR" dirty="0" smtClean="0"/>
              <a:t>El objetivo es determinar como deben hacerse las n asignaciones para </a:t>
            </a:r>
            <a:r>
              <a:rPr lang="es-AR" dirty="0" err="1" smtClean="0"/>
              <a:t>minímizar</a:t>
            </a:r>
            <a:r>
              <a:rPr lang="es-AR" dirty="0" smtClean="0"/>
              <a:t> los costos totales.</a:t>
            </a:r>
          </a:p>
          <a:p>
            <a:pPr>
              <a:buFont typeface="Wingdings" pitchFamily="2" charset="2"/>
              <a:buChar char="§"/>
            </a:pPr>
            <a:endParaRPr lang="es-A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1143000"/>
          </a:xfrm>
        </p:spPr>
        <p:txBody>
          <a:bodyPr/>
          <a:lstStyle/>
          <a:p>
            <a:r>
              <a:rPr lang="es-AR" dirty="0" smtClean="0"/>
              <a:t>Ejemplo prototipo	</a:t>
            </a:r>
            <a:endParaRPr lang="es-AR" dirty="0"/>
          </a:p>
        </p:txBody>
      </p:sp>
      <p:sp>
        <p:nvSpPr>
          <p:cNvPr id="3" name="2 Marcador de contenido"/>
          <p:cNvSpPr>
            <a:spLocks noGrp="1"/>
          </p:cNvSpPr>
          <p:nvPr>
            <p:ph sz="quarter" idx="1"/>
          </p:nvPr>
        </p:nvSpPr>
        <p:spPr>
          <a:xfrm>
            <a:off x="539552" y="1196752"/>
            <a:ext cx="7467600" cy="4873752"/>
          </a:xfrm>
        </p:spPr>
        <p:txBody>
          <a:bodyPr/>
          <a:lstStyle/>
          <a:p>
            <a:r>
              <a:rPr lang="es-AR" dirty="0" smtClean="0"/>
              <a:t>Una empresa compro tres nuevas máquinas de diferentes tipos. Existen cuatro sitios disponibles dentro del taller donde se podrán instalar. Algunos lugares son mas adecuados que otros en particular por su cercanía a los centros de trabajo que tendrían un flujo intenso de trabajo hacia y desde estas máquinas. El objetivo es asignar las nuevas máquinas a los lugares de manera que minimice el costo total de manejo de materiales.</a:t>
            </a:r>
          </a:p>
          <a:p>
            <a:pPr>
              <a:buNone/>
            </a:pPr>
            <a:r>
              <a:rPr lang="es-AR" sz="1200" dirty="0" smtClean="0"/>
              <a:t>Costo en $</a:t>
            </a:r>
            <a:endParaRPr lang="es-AR" sz="1200" dirty="0"/>
          </a:p>
        </p:txBody>
      </p:sp>
      <p:graphicFrame>
        <p:nvGraphicFramePr>
          <p:cNvPr id="4" name="3 Tabla"/>
          <p:cNvGraphicFramePr>
            <a:graphicFrameLocks noGrp="1"/>
          </p:cNvGraphicFramePr>
          <p:nvPr/>
        </p:nvGraphicFramePr>
        <p:xfrm>
          <a:off x="827584" y="5013176"/>
          <a:ext cx="6672065" cy="1483360"/>
        </p:xfrm>
        <a:graphic>
          <a:graphicData uri="http://schemas.openxmlformats.org/drawingml/2006/table">
            <a:tbl>
              <a:tblPr firstRow="1" bandRow="1">
                <a:tableStyleId>{5C22544A-7EE6-4342-B048-85BDC9FD1C3A}</a:tableStyleId>
              </a:tblPr>
              <a:tblGrid>
                <a:gridCol w="1334413"/>
                <a:gridCol w="1334413"/>
                <a:gridCol w="1334413"/>
                <a:gridCol w="1334413"/>
                <a:gridCol w="1334413"/>
              </a:tblGrid>
              <a:tr h="370840">
                <a:tc>
                  <a:txBody>
                    <a:bodyPr/>
                    <a:lstStyle/>
                    <a:p>
                      <a:r>
                        <a:rPr lang="es-AR" dirty="0" err="1" smtClean="0"/>
                        <a:t>Maq</a:t>
                      </a:r>
                      <a:r>
                        <a:rPr lang="es-AR" dirty="0" smtClean="0"/>
                        <a:t> / </a:t>
                      </a:r>
                      <a:r>
                        <a:rPr lang="es-AR" dirty="0" err="1" smtClean="0"/>
                        <a:t>Loc</a:t>
                      </a:r>
                      <a:endParaRPr lang="es-AR" dirty="0"/>
                    </a:p>
                  </a:txBody>
                  <a:tcPr/>
                </a:tc>
                <a:tc>
                  <a:txBody>
                    <a:bodyPr/>
                    <a:lstStyle/>
                    <a:p>
                      <a:pPr algn="ctr"/>
                      <a:r>
                        <a:rPr lang="es-AR" dirty="0" smtClean="0"/>
                        <a:t>A</a:t>
                      </a:r>
                      <a:endParaRPr lang="es-AR" dirty="0"/>
                    </a:p>
                  </a:txBody>
                  <a:tcPr/>
                </a:tc>
                <a:tc>
                  <a:txBody>
                    <a:bodyPr/>
                    <a:lstStyle/>
                    <a:p>
                      <a:pPr algn="ctr"/>
                      <a:r>
                        <a:rPr lang="es-AR" dirty="0" smtClean="0"/>
                        <a:t>B</a:t>
                      </a:r>
                      <a:endParaRPr lang="es-AR" dirty="0"/>
                    </a:p>
                  </a:txBody>
                  <a:tcPr/>
                </a:tc>
                <a:tc>
                  <a:txBody>
                    <a:bodyPr/>
                    <a:lstStyle/>
                    <a:p>
                      <a:pPr algn="ctr"/>
                      <a:r>
                        <a:rPr lang="es-AR" dirty="0" smtClean="0"/>
                        <a:t>C</a:t>
                      </a:r>
                      <a:endParaRPr lang="es-AR" dirty="0"/>
                    </a:p>
                  </a:txBody>
                  <a:tcPr/>
                </a:tc>
                <a:tc>
                  <a:txBody>
                    <a:bodyPr/>
                    <a:lstStyle/>
                    <a:p>
                      <a:pPr algn="ctr"/>
                      <a:r>
                        <a:rPr lang="es-AR" dirty="0" smtClean="0"/>
                        <a:t>D</a:t>
                      </a:r>
                      <a:endParaRPr lang="es-AR" dirty="0"/>
                    </a:p>
                  </a:txBody>
                  <a:tcPr/>
                </a:tc>
              </a:tr>
              <a:tr h="370840">
                <a:tc>
                  <a:txBody>
                    <a:bodyPr/>
                    <a:lstStyle/>
                    <a:p>
                      <a:pPr algn="ctr"/>
                      <a:r>
                        <a:rPr lang="es-AR" b="1" dirty="0" smtClean="0">
                          <a:solidFill>
                            <a:schemeClr val="bg1"/>
                          </a:solidFill>
                        </a:rPr>
                        <a:t>1</a:t>
                      </a:r>
                      <a:endParaRPr lang="es-AR" b="1" dirty="0">
                        <a:solidFill>
                          <a:schemeClr val="bg1"/>
                        </a:solidFill>
                      </a:endParaRPr>
                    </a:p>
                  </a:txBody>
                  <a:tcPr>
                    <a:solidFill>
                      <a:schemeClr val="accent1"/>
                    </a:solidFill>
                  </a:tcPr>
                </a:tc>
                <a:tc>
                  <a:txBody>
                    <a:bodyPr/>
                    <a:lstStyle/>
                    <a:p>
                      <a:pPr algn="ctr"/>
                      <a:r>
                        <a:rPr lang="es-AR" dirty="0" smtClean="0"/>
                        <a:t>13</a:t>
                      </a:r>
                      <a:endParaRPr lang="es-AR" dirty="0"/>
                    </a:p>
                  </a:txBody>
                  <a:tcPr/>
                </a:tc>
                <a:tc>
                  <a:txBody>
                    <a:bodyPr/>
                    <a:lstStyle/>
                    <a:p>
                      <a:pPr algn="ctr"/>
                      <a:r>
                        <a:rPr lang="es-AR" dirty="0" smtClean="0"/>
                        <a:t>16</a:t>
                      </a:r>
                      <a:endParaRPr lang="es-AR" dirty="0"/>
                    </a:p>
                  </a:txBody>
                  <a:tcPr/>
                </a:tc>
                <a:tc>
                  <a:txBody>
                    <a:bodyPr/>
                    <a:lstStyle/>
                    <a:p>
                      <a:pPr algn="ctr"/>
                      <a:r>
                        <a:rPr lang="es-AR" dirty="0" smtClean="0"/>
                        <a:t>12</a:t>
                      </a:r>
                      <a:endParaRPr lang="es-AR" dirty="0"/>
                    </a:p>
                  </a:txBody>
                  <a:tcPr/>
                </a:tc>
                <a:tc>
                  <a:txBody>
                    <a:bodyPr/>
                    <a:lstStyle/>
                    <a:p>
                      <a:pPr algn="ctr"/>
                      <a:r>
                        <a:rPr lang="es-AR" dirty="0" smtClean="0"/>
                        <a:t>11</a:t>
                      </a:r>
                      <a:endParaRPr lang="es-AR" dirty="0"/>
                    </a:p>
                  </a:txBody>
                  <a:tcPr/>
                </a:tc>
              </a:tr>
              <a:tr h="370840">
                <a:tc>
                  <a:txBody>
                    <a:bodyPr/>
                    <a:lstStyle/>
                    <a:p>
                      <a:pPr algn="ctr"/>
                      <a:r>
                        <a:rPr lang="es-AR" b="1" dirty="0" smtClean="0">
                          <a:solidFill>
                            <a:schemeClr val="bg1"/>
                          </a:solidFill>
                        </a:rPr>
                        <a:t>2</a:t>
                      </a:r>
                      <a:endParaRPr lang="es-AR" b="1" dirty="0">
                        <a:solidFill>
                          <a:schemeClr val="bg1"/>
                        </a:solidFill>
                      </a:endParaRPr>
                    </a:p>
                  </a:txBody>
                  <a:tcPr>
                    <a:solidFill>
                      <a:schemeClr val="accent1"/>
                    </a:solidFill>
                  </a:tcPr>
                </a:tc>
                <a:tc>
                  <a:txBody>
                    <a:bodyPr/>
                    <a:lstStyle/>
                    <a:p>
                      <a:pPr algn="ctr"/>
                      <a:r>
                        <a:rPr lang="es-AR" dirty="0" smtClean="0"/>
                        <a:t>15</a:t>
                      </a:r>
                      <a:endParaRPr lang="es-AR" dirty="0"/>
                    </a:p>
                  </a:txBody>
                  <a:tcPr/>
                </a:tc>
                <a:tc>
                  <a:txBody>
                    <a:bodyPr/>
                    <a:lstStyle/>
                    <a:p>
                      <a:pPr algn="ctr"/>
                      <a:r>
                        <a:rPr lang="es-AR" dirty="0" smtClean="0"/>
                        <a:t>-</a:t>
                      </a:r>
                      <a:endParaRPr lang="es-AR" dirty="0"/>
                    </a:p>
                  </a:txBody>
                  <a:tcPr/>
                </a:tc>
                <a:tc>
                  <a:txBody>
                    <a:bodyPr/>
                    <a:lstStyle/>
                    <a:p>
                      <a:pPr algn="ctr"/>
                      <a:r>
                        <a:rPr lang="es-AR" dirty="0" smtClean="0"/>
                        <a:t>13</a:t>
                      </a:r>
                      <a:endParaRPr lang="es-AR" dirty="0"/>
                    </a:p>
                  </a:txBody>
                  <a:tcPr/>
                </a:tc>
                <a:tc>
                  <a:txBody>
                    <a:bodyPr/>
                    <a:lstStyle/>
                    <a:p>
                      <a:pPr algn="ctr"/>
                      <a:r>
                        <a:rPr lang="es-AR" dirty="0" smtClean="0"/>
                        <a:t>20</a:t>
                      </a:r>
                      <a:endParaRPr lang="es-AR" dirty="0"/>
                    </a:p>
                  </a:txBody>
                  <a:tcPr/>
                </a:tc>
              </a:tr>
              <a:tr h="370840">
                <a:tc>
                  <a:txBody>
                    <a:bodyPr/>
                    <a:lstStyle/>
                    <a:p>
                      <a:pPr algn="ctr"/>
                      <a:r>
                        <a:rPr lang="es-AR" b="1" dirty="0" smtClean="0">
                          <a:solidFill>
                            <a:schemeClr val="bg1"/>
                          </a:solidFill>
                        </a:rPr>
                        <a:t>3</a:t>
                      </a:r>
                      <a:endParaRPr lang="es-AR" b="1" dirty="0">
                        <a:solidFill>
                          <a:schemeClr val="bg1"/>
                        </a:solidFill>
                      </a:endParaRPr>
                    </a:p>
                  </a:txBody>
                  <a:tcPr>
                    <a:solidFill>
                      <a:schemeClr val="accent1"/>
                    </a:solidFill>
                  </a:tcPr>
                </a:tc>
                <a:tc>
                  <a:txBody>
                    <a:bodyPr/>
                    <a:lstStyle/>
                    <a:p>
                      <a:pPr algn="ctr"/>
                      <a:r>
                        <a:rPr lang="es-AR" dirty="0" smtClean="0"/>
                        <a:t>5</a:t>
                      </a:r>
                      <a:endParaRPr lang="es-AR" dirty="0"/>
                    </a:p>
                  </a:txBody>
                  <a:tcPr/>
                </a:tc>
                <a:tc>
                  <a:txBody>
                    <a:bodyPr/>
                    <a:lstStyle/>
                    <a:p>
                      <a:pPr algn="ctr"/>
                      <a:r>
                        <a:rPr lang="es-AR" dirty="0" smtClean="0"/>
                        <a:t>7</a:t>
                      </a:r>
                      <a:endParaRPr lang="es-AR" dirty="0"/>
                    </a:p>
                  </a:txBody>
                  <a:tcPr/>
                </a:tc>
                <a:tc>
                  <a:txBody>
                    <a:bodyPr/>
                    <a:lstStyle/>
                    <a:p>
                      <a:pPr algn="ctr"/>
                      <a:r>
                        <a:rPr lang="es-AR" dirty="0" smtClean="0"/>
                        <a:t>10</a:t>
                      </a:r>
                    </a:p>
                  </a:txBody>
                  <a:tcPr/>
                </a:tc>
                <a:tc>
                  <a:txBody>
                    <a:bodyPr/>
                    <a:lstStyle/>
                    <a:p>
                      <a:pPr algn="ctr"/>
                      <a:r>
                        <a:rPr lang="es-AR" dirty="0" smtClean="0"/>
                        <a:t>6</a:t>
                      </a:r>
                      <a:endParaRPr lang="es-AR"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7467600" cy="548680"/>
          </a:xfrm>
        </p:spPr>
        <p:txBody>
          <a:bodyPr/>
          <a:lstStyle/>
          <a:p>
            <a:r>
              <a:rPr lang="es-AR" dirty="0" smtClean="0"/>
              <a:t>Modelo </a:t>
            </a:r>
            <a:r>
              <a:rPr lang="es-AR" dirty="0" err="1" smtClean="0"/>
              <a:t>Matematico</a:t>
            </a:r>
            <a:endParaRPr lang="es-AR" dirty="0"/>
          </a:p>
        </p:txBody>
      </p:sp>
      <p:sp>
        <p:nvSpPr>
          <p:cNvPr id="3" name="2 Marcador de contenido"/>
          <p:cNvSpPr>
            <a:spLocks noGrp="1"/>
          </p:cNvSpPr>
          <p:nvPr>
            <p:ph sz="quarter" idx="1"/>
          </p:nvPr>
        </p:nvSpPr>
        <p:spPr>
          <a:xfrm>
            <a:off x="539552" y="1124744"/>
            <a:ext cx="7467600" cy="4873752"/>
          </a:xfrm>
        </p:spPr>
        <p:txBody>
          <a:bodyPr/>
          <a:lstStyle/>
          <a:p>
            <a:pPr>
              <a:buNone/>
            </a:pPr>
            <a:r>
              <a:rPr lang="es-AR" dirty="0" smtClean="0"/>
              <a:t>El modelo </a:t>
            </a:r>
            <a:r>
              <a:rPr lang="es-AR" dirty="0" err="1" smtClean="0"/>
              <a:t>matematico</a:t>
            </a:r>
            <a:r>
              <a:rPr lang="es-AR" dirty="0" smtClean="0"/>
              <a:t> para manejar el problema de asignación utiliza las siguientes variables de decisión:</a:t>
            </a:r>
          </a:p>
          <a:p>
            <a:pPr>
              <a:buNone/>
            </a:pPr>
            <a:r>
              <a:rPr lang="es-AR" dirty="0" err="1" smtClean="0"/>
              <a:t>Xij</a:t>
            </a:r>
            <a:r>
              <a:rPr lang="es-AR" dirty="0" smtClean="0"/>
              <a:t> = 1 Si el asignado i realiza la tarea j</a:t>
            </a:r>
          </a:p>
          <a:p>
            <a:pPr>
              <a:buNone/>
            </a:pPr>
            <a:r>
              <a:rPr lang="es-AR" dirty="0" err="1" smtClean="0"/>
              <a:t>Xij</a:t>
            </a:r>
            <a:r>
              <a:rPr lang="es-AR" dirty="0" smtClean="0"/>
              <a:t> </a:t>
            </a:r>
            <a:r>
              <a:rPr lang="es-AR" dirty="0" smtClean="0"/>
              <a:t>= 0  en caso contrarío.</a:t>
            </a:r>
          </a:p>
          <a:p>
            <a:pPr>
              <a:buNone/>
            </a:pPr>
            <a:r>
              <a:rPr lang="es-AR" dirty="0" smtClean="0"/>
              <a:t>Para i= 1, 2, 3, …..n y j= 1, 2, 3 ….n</a:t>
            </a:r>
          </a:p>
          <a:p>
            <a:pPr>
              <a:buNone/>
            </a:pPr>
            <a:r>
              <a:rPr lang="es-AR" dirty="0" smtClean="0"/>
              <a:t>Entonces cada </a:t>
            </a:r>
            <a:r>
              <a:rPr lang="es-AR" dirty="0" err="1" smtClean="0"/>
              <a:t>xij</a:t>
            </a:r>
            <a:r>
              <a:rPr lang="es-AR" dirty="0" smtClean="0"/>
              <a:t> es una variable binaria (toma el valor 0 o 1) </a:t>
            </a:r>
          </a:p>
          <a:p>
            <a:pPr>
              <a:buNone/>
            </a:pPr>
            <a:endParaRPr lang="es-A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0"/>
            <a:ext cx="7467600" cy="548680"/>
          </a:xfrm>
        </p:spPr>
        <p:txBody>
          <a:bodyPr/>
          <a:lstStyle/>
          <a:p>
            <a:r>
              <a:rPr lang="es-AR" dirty="0" smtClean="0"/>
              <a:t>Modelo </a:t>
            </a:r>
            <a:r>
              <a:rPr lang="es-AR" dirty="0" err="1" smtClean="0"/>
              <a:t>Matematico</a:t>
            </a:r>
            <a:endParaRPr lang="es-AR" dirty="0"/>
          </a:p>
        </p:txBody>
      </p:sp>
      <p:pic>
        <p:nvPicPr>
          <p:cNvPr id="1027" name="Picture 3"/>
          <p:cNvPicPr>
            <a:picLocks noChangeAspect="1" noChangeArrowheads="1"/>
          </p:cNvPicPr>
          <p:nvPr/>
        </p:nvPicPr>
        <p:blipFill>
          <a:blip r:embed="rId2" cstate="print"/>
          <a:srcRect/>
          <a:stretch>
            <a:fillRect/>
          </a:stretch>
        </p:blipFill>
        <p:spPr bwMode="auto">
          <a:xfrm>
            <a:off x="1619672" y="1916832"/>
            <a:ext cx="4181475" cy="923925"/>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1403648" y="3140968"/>
            <a:ext cx="4857750" cy="2905125"/>
          </a:xfrm>
          <a:prstGeom prst="rect">
            <a:avLst/>
          </a:prstGeom>
          <a:noFill/>
          <a:ln w="9525">
            <a:noFill/>
            <a:miter lim="800000"/>
            <a:headEnd/>
            <a:tailEnd/>
          </a:ln>
        </p:spPr>
      </p:pic>
      <p:sp>
        <p:nvSpPr>
          <p:cNvPr id="7" name="6 Rectángulo"/>
          <p:cNvSpPr/>
          <p:nvPr/>
        </p:nvSpPr>
        <p:spPr>
          <a:xfrm>
            <a:off x="467544" y="836712"/>
            <a:ext cx="7704856" cy="369332"/>
          </a:xfrm>
          <a:prstGeom prst="rect">
            <a:avLst/>
          </a:prstGeom>
        </p:spPr>
        <p:txBody>
          <a:bodyPr wrap="square">
            <a:spAutoFit/>
          </a:bodyPr>
          <a:lstStyle/>
          <a:p>
            <a:pPr>
              <a:buNone/>
            </a:pPr>
            <a:r>
              <a:rPr lang="es-AR" dirty="0" smtClean="0"/>
              <a:t>Si  Z es el costo total, el modelo del problema de asignación es: </a:t>
            </a:r>
            <a:endParaRPr lang="es-A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TotalTime>
  <Words>309</Words>
  <Application>Microsoft Office PowerPoint</Application>
  <PresentationFormat>Presentación en pantalla (4:3)</PresentationFormat>
  <Paragraphs>44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Mirador</vt:lpstr>
      <vt:lpstr>Asignación </vt:lpstr>
      <vt:lpstr>Asignación </vt:lpstr>
      <vt:lpstr>Supuestos: </vt:lpstr>
      <vt:lpstr>Ejemplo prototipo </vt:lpstr>
      <vt:lpstr>Modelo Matematico</vt:lpstr>
      <vt:lpstr>Modelo Matematico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Asignación </dc:title>
  <dc:creator>Romina</dc:creator>
  <cp:lastModifiedBy>Romina</cp:lastModifiedBy>
  <cp:revision>11</cp:revision>
  <dcterms:created xsi:type="dcterms:W3CDTF">2017-06-01T12:15:59Z</dcterms:created>
  <dcterms:modified xsi:type="dcterms:W3CDTF">2017-06-01T13:10:51Z</dcterms:modified>
</cp:coreProperties>
</file>