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300" r:id="rId4"/>
    <p:sldId id="289" r:id="rId5"/>
    <p:sldId id="299" r:id="rId6"/>
    <p:sldId id="291" r:id="rId7"/>
    <p:sldId id="290" r:id="rId8"/>
    <p:sldId id="261" r:id="rId9"/>
    <p:sldId id="258" r:id="rId10"/>
    <p:sldId id="294" r:id="rId11"/>
    <p:sldId id="276" r:id="rId12"/>
    <p:sldId id="280" r:id="rId13"/>
    <p:sldId id="297" r:id="rId14"/>
    <p:sldId id="298" r:id="rId15"/>
    <p:sldId id="281" r:id="rId16"/>
    <p:sldId id="282" r:id="rId17"/>
    <p:sldId id="264" r:id="rId18"/>
    <p:sldId id="296" r:id="rId19"/>
    <p:sldId id="265" r:id="rId20"/>
    <p:sldId id="270"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AR" dirty="0"/>
              <a:t>ELEMENTOS DE MEDICION</a:t>
            </a:r>
          </a:p>
        </p:txBody>
      </p:sp>
    </p:spTree>
    <p:extLst>
      <p:ext uri="{BB962C8B-B14F-4D97-AF65-F5344CB8AC3E}">
        <p14:creationId xmlns:p14="http://schemas.microsoft.com/office/powerpoint/2010/main" val="394008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6300"/>
          </a:xfrm>
        </p:spPr>
        <p:txBody>
          <a:bodyPr/>
          <a:lstStyle/>
          <a:p>
            <a:pPr algn="ctr"/>
            <a:r>
              <a:rPr lang="es-AR" dirty="0"/>
              <a:t>Modo de lectura</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018" y="1950356"/>
            <a:ext cx="6083300" cy="4368800"/>
          </a:xfrm>
        </p:spPr>
      </p:pic>
    </p:spTree>
    <p:extLst>
      <p:ext uri="{BB962C8B-B14F-4D97-AF65-F5344CB8AC3E}">
        <p14:creationId xmlns:p14="http://schemas.microsoft.com/office/powerpoint/2010/main" val="329622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6746"/>
            <a:ext cx="8596668" cy="711200"/>
          </a:xfrm>
        </p:spPr>
        <p:txBody>
          <a:bodyPr/>
          <a:lstStyle/>
          <a:p>
            <a:pPr algn="ctr"/>
            <a:r>
              <a:rPr lang="es-AR" dirty="0"/>
              <a:t>MICROMETRO</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55" t="15953" b="5058"/>
          <a:stretch/>
        </p:blipFill>
        <p:spPr>
          <a:xfrm>
            <a:off x="500811" y="885379"/>
            <a:ext cx="3247710" cy="2104566"/>
          </a:xfrm>
        </p:spPr>
      </p:pic>
      <p:sp>
        <p:nvSpPr>
          <p:cNvPr id="3" name="Rectángulo 2">
            <a:extLst>
              <a:ext uri="{FF2B5EF4-FFF2-40B4-BE49-F238E27FC236}">
                <a16:creationId xmlns:a16="http://schemas.microsoft.com/office/drawing/2014/main" id="{E727D30F-B398-4528-8312-F0BE0F79B2F4}"/>
              </a:ext>
            </a:extLst>
          </p:cNvPr>
          <p:cNvSpPr/>
          <p:nvPr/>
        </p:nvSpPr>
        <p:spPr>
          <a:xfrm>
            <a:off x="5098349" y="1460431"/>
            <a:ext cx="6643708" cy="1785104"/>
          </a:xfrm>
          <a:prstGeom prst="rect">
            <a:avLst/>
          </a:prstGeom>
        </p:spPr>
        <p:txBody>
          <a:bodyPr wrap="square">
            <a:spAutoFit/>
          </a:bodyPr>
          <a:lstStyle/>
          <a:p>
            <a:r>
              <a:rPr lang="es-ES" sz="2200" dirty="0">
                <a:solidFill>
                  <a:srgbClr val="000000"/>
                </a:solidFill>
                <a:latin typeface="NimbusRomNo9L"/>
              </a:rPr>
              <a:t>El  micrómetro es un instrumento de medición directa que se utiliza cuando se requiere hacer lecturas del orden de centésimos de milímetro y hasta milésimas de milímetro en el sistema métrico decimal.</a:t>
            </a:r>
          </a:p>
        </p:txBody>
      </p:sp>
      <p:sp>
        <p:nvSpPr>
          <p:cNvPr id="6" name="Rectángulo 5">
            <a:extLst>
              <a:ext uri="{FF2B5EF4-FFF2-40B4-BE49-F238E27FC236}">
                <a16:creationId xmlns:a16="http://schemas.microsoft.com/office/drawing/2014/main" id="{BA6F0741-D5BF-427F-832E-476635612969}"/>
              </a:ext>
            </a:extLst>
          </p:cNvPr>
          <p:cNvSpPr/>
          <p:nvPr/>
        </p:nvSpPr>
        <p:spPr>
          <a:xfrm>
            <a:off x="5098349" y="4051190"/>
            <a:ext cx="6643708" cy="2123658"/>
          </a:xfrm>
          <a:prstGeom prst="rect">
            <a:avLst/>
          </a:prstGeom>
        </p:spPr>
        <p:txBody>
          <a:bodyPr wrap="square">
            <a:spAutoFit/>
          </a:bodyPr>
          <a:lstStyle/>
          <a:p>
            <a:r>
              <a:rPr lang="es-ES" sz="2200" dirty="0">
                <a:solidFill>
                  <a:srgbClr val="000000"/>
                </a:solidFill>
                <a:latin typeface="NimbusRomNo9L"/>
              </a:rPr>
              <a:t>El  principio de funcionamiento consiste en tener un tornillo montado sobre una tuerca que permanece fija y lo que se acciona es el tornillo, una vuelta en el sentido horario equivalente al paso de la rosca del tornillo, si se dan dos vueltas al tornillo, éste habrá avanzado dos veces el paso de la rosca, </a:t>
            </a:r>
            <a:endParaRPr lang="es-AR" sz="2200" dirty="0"/>
          </a:p>
        </p:txBody>
      </p:sp>
      <p:pic>
        <p:nvPicPr>
          <p:cNvPr id="7" name="Imagen 6">
            <a:extLst>
              <a:ext uri="{FF2B5EF4-FFF2-40B4-BE49-F238E27FC236}">
                <a16:creationId xmlns:a16="http://schemas.microsoft.com/office/drawing/2014/main" id="{D5C0844C-E18E-43E5-A318-15C77ACCB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 y="2949074"/>
            <a:ext cx="4796371" cy="3945951"/>
          </a:xfrm>
          <a:prstGeom prst="rect">
            <a:avLst/>
          </a:prstGeom>
        </p:spPr>
      </p:pic>
    </p:spTree>
    <p:extLst>
      <p:ext uri="{BB962C8B-B14F-4D97-AF65-F5344CB8AC3E}">
        <p14:creationId xmlns:p14="http://schemas.microsoft.com/office/powerpoint/2010/main" val="49397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534674" cy="2514600"/>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674" y="0"/>
            <a:ext cx="5202926" cy="251460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36" y="2644775"/>
            <a:ext cx="2918963" cy="4213225"/>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44774"/>
            <a:ext cx="3644900" cy="2905125"/>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2900" y="2644774"/>
            <a:ext cx="5245100" cy="3044826"/>
          </a:xfrm>
          <a:prstGeom prst="rect">
            <a:avLst/>
          </a:prstGeom>
        </p:spPr>
      </p:pic>
    </p:spTree>
    <p:extLst>
      <p:ext uri="{BB962C8B-B14F-4D97-AF65-F5344CB8AC3E}">
        <p14:creationId xmlns:p14="http://schemas.microsoft.com/office/powerpoint/2010/main" val="29551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dispositivo, calibre&#10;&#10;Descripción generada con confianza muy alta">
            <a:extLst>
              <a:ext uri="{FF2B5EF4-FFF2-40B4-BE49-F238E27FC236}">
                <a16:creationId xmlns:a16="http://schemas.microsoft.com/office/drawing/2014/main" id="{C6776181-5A4C-42F2-BF99-DE073403B510}"/>
              </a:ext>
            </a:extLst>
          </p:cNvPr>
          <p:cNvPicPr>
            <a:picLocks noChangeAspect="1"/>
          </p:cNvPicPr>
          <p:nvPr/>
        </p:nvPicPr>
        <p:blipFill rotWithShape="1">
          <a:blip r:embed="rId2"/>
          <a:srcRect b="1043"/>
          <a:stretch/>
        </p:blipFill>
        <p:spPr>
          <a:xfrm>
            <a:off x="0" y="655606"/>
            <a:ext cx="12192000" cy="5685234"/>
          </a:xfrm>
          <a:prstGeom prst="rect">
            <a:avLst/>
          </a:prstGeom>
        </p:spPr>
      </p:pic>
    </p:spTree>
    <p:extLst>
      <p:ext uri="{BB962C8B-B14F-4D97-AF65-F5344CB8AC3E}">
        <p14:creationId xmlns:p14="http://schemas.microsoft.com/office/powerpoint/2010/main" val="2909506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dispositivo, calibre, indicador&#10;&#10;Descripción generada con confianza muy alta">
            <a:extLst>
              <a:ext uri="{FF2B5EF4-FFF2-40B4-BE49-F238E27FC236}">
                <a16:creationId xmlns:a16="http://schemas.microsoft.com/office/drawing/2014/main" id="{C1EC3E2A-2A9F-4803-B1EB-6E4C9EBD4515}"/>
              </a:ext>
            </a:extLst>
          </p:cNvPr>
          <p:cNvPicPr>
            <a:picLocks noChangeAspect="1"/>
          </p:cNvPicPr>
          <p:nvPr/>
        </p:nvPicPr>
        <p:blipFill rotWithShape="1">
          <a:blip r:embed="rId2"/>
          <a:srcRect l="12664" r="5943"/>
          <a:stretch/>
        </p:blipFill>
        <p:spPr>
          <a:xfrm>
            <a:off x="-4999" y="0"/>
            <a:ext cx="12196999" cy="6858000"/>
          </a:xfrm>
          <a:prstGeom prst="rect">
            <a:avLst/>
          </a:prstGeom>
        </p:spPr>
      </p:pic>
    </p:spTree>
    <p:extLst>
      <p:ext uri="{BB962C8B-B14F-4D97-AF65-F5344CB8AC3E}">
        <p14:creationId xmlns:p14="http://schemas.microsoft.com/office/powerpoint/2010/main" val="258199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1261"/>
            <a:ext cx="8596668" cy="660400"/>
          </a:xfrm>
        </p:spPr>
        <p:txBody>
          <a:bodyPr/>
          <a:lstStyle/>
          <a:p>
            <a:pPr algn="ctr"/>
            <a:r>
              <a:rPr lang="es-AR" dirty="0"/>
              <a:t>GONIOMETRO</a:t>
            </a:r>
          </a:p>
        </p:txBody>
      </p:sp>
      <p:sp>
        <p:nvSpPr>
          <p:cNvPr id="5" name="Rectángulo 4">
            <a:extLst>
              <a:ext uri="{FF2B5EF4-FFF2-40B4-BE49-F238E27FC236}">
                <a16:creationId xmlns:a16="http://schemas.microsoft.com/office/drawing/2014/main" id="{7F1EE53A-4706-445A-AA5E-CF6DFAFA2552}"/>
              </a:ext>
            </a:extLst>
          </p:cNvPr>
          <p:cNvSpPr/>
          <p:nvPr/>
        </p:nvSpPr>
        <p:spPr>
          <a:xfrm>
            <a:off x="188685" y="863608"/>
            <a:ext cx="9245601" cy="2215991"/>
          </a:xfrm>
          <a:prstGeom prst="rect">
            <a:avLst/>
          </a:prstGeom>
        </p:spPr>
        <p:txBody>
          <a:bodyPr wrap="square">
            <a:spAutoFit/>
          </a:bodyPr>
          <a:lstStyle/>
          <a:p>
            <a:endParaRPr lang="es-AR" dirty="0">
              <a:solidFill>
                <a:srgbClr val="000000"/>
              </a:solidFill>
              <a:latin typeface="NimbusRomNo9L"/>
            </a:endParaRPr>
          </a:p>
          <a:p>
            <a:r>
              <a:rPr lang="es-ES" sz="2400" dirty="0">
                <a:solidFill>
                  <a:srgbClr val="000000"/>
                </a:solidFill>
                <a:latin typeface="NimbusRomNo9L"/>
              </a:rPr>
              <a:t>El goniómetro es un instrumento que a diferencia del calibre y el micrómetro sirve para controlar medidas angulares.  Los Goniómetros simples también conocidos como transportadores de grados son utilizados en las medidas angulares  que no necesitan de extremo rigor de control, su menor desviación </a:t>
            </a:r>
            <a:r>
              <a:rPr lang="es-AR" sz="2400" dirty="0">
                <a:solidFill>
                  <a:srgbClr val="000000"/>
                </a:solidFill>
                <a:latin typeface="NimbusRomNo9L"/>
              </a:rPr>
              <a:t>es de 1º. </a:t>
            </a:r>
            <a:endParaRPr lang="es-AR" sz="2400" dirty="0"/>
          </a:p>
        </p:txBody>
      </p:sp>
      <p:pic>
        <p:nvPicPr>
          <p:cNvPr id="11" name="Marcador de contenido 5">
            <a:extLst>
              <a:ext uri="{FF2B5EF4-FFF2-40B4-BE49-F238E27FC236}">
                <a16:creationId xmlns:a16="http://schemas.microsoft.com/office/drawing/2014/main" id="{1D9633CC-EADF-4840-8927-0A559FA2D3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8" t="18718" r="37234" b="10637"/>
          <a:stretch/>
        </p:blipFill>
        <p:spPr>
          <a:xfrm>
            <a:off x="1978468" y="3040743"/>
            <a:ext cx="5936344" cy="3759201"/>
          </a:xfrm>
        </p:spPr>
      </p:pic>
    </p:spTree>
    <p:extLst>
      <p:ext uri="{BB962C8B-B14F-4D97-AF65-F5344CB8AC3E}">
        <p14:creationId xmlns:p14="http://schemas.microsoft.com/office/powerpoint/2010/main" val="27030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635" t="38246" r="7351" b="-1"/>
          <a:stretch/>
        </p:blipFill>
        <p:spPr>
          <a:xfrm>
            <a:off x="1550503" y="2794929"/>
            <a:ext cx="8194261" cy="3984170"/>
          </a:xfrm>
        </p:spPr>
      </p:pic>
      <p:sp>
        <p:nvSpPr>
          <p:cNvPr id="2" name="Rectángulo 1">
            <a:extLst>
              <a:ext uri="{FF2B5EF4-FFF2-40B4-BE49-F238E27FC236}">
                <a16:creationId xmlns:a16="http://schemas.microsoft.com/office/drawing/2014/main" id="{F609760D-A57C-46FB-AF0A-A75A8748DC8D}"/>
              </a:ext>
            </a:extLst>
          </p:cNvPr>
          <p:cNvSpPr/>
          <p:nvPr/>
        </p:nvSpPr>
        <p:spPr>
          <a:xfrm>
            <a:off x="377371" y="363494"/>
            <a:ext cx="10856686" cy="2431435"/>
          </a:xfrm>
          <a:prstGeom prst="rect">
            <a:avLst/>
          </a:prstGeom>
        </p:spPr>
        <p:txBody>
          <a:bodyPr wrap="square">
            <a:spAutoFit/>
          </a:bodyPr>
          <a:lstStyle/>
          <a:p>
            <a:r>
              <a:rPr lang="es-AR" sz="2400" dirty="0">
                <a:solidFill>
                  <a:srgbClr val="000000"/>
                </a:solidFill>
                <a:latin typeface="NimbusRomNo9L"/>
              </a:rPr>
              <a:t>Lectura del goniómetro:</a:t>
            </a:r>
          </a:p>
          <a:p>
            <a:endParaRPr lang="es-AR" dirty="0">
              <a:solidFill>
                <a:srgbClr val="000000"/>
              </a:solidFill>
              <a:latin typeface="NimbusSanL"/>
            </a:endParaRPr>
          </a:p>
          <a:p>
            <a:r>
              <a:rPr lang="es-ES" sz="2200" dirty="0">
                <a:solidFill>
                  <a:srgbClr val="000000"/>
                </a:solidFill>
                <a:latin typeface="NimbusRomNo9L"/>
              </a:rPr>
              <a:t>Los grados son leídos en la escala fija utilizando el cero del nonio como referencia de las unidades, esta escala permite la lectura tanto en sentido horario como anti-horario  La lectura de los minutos se ejecuta en el nonio el cual se encuentra en el disco que gira dentro de la escala fija, esta se realiza bajo el mismo método que otros instrumentos con nonio, se debe encontrar la línea del nonio que coincida con una de la escala fija.</a:t>
            </a:r>
            <a:endParaRPr lang="es-AR" sz="2200" dirty="0"/>
          </a:p>
        </p:txBody>
      </p:sp>
    </p:spTree>
    <p:extLst>
      <p:ext uri="{BB962C8B-B14F-4D97-AF65-F5344CB8AC3E}">
        <p14:creationId xmlns:p14="http://schemas.microsoft.com/office/powerpoint/2010/main" val="210338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95600" y="584200"/>
            <a:ext cx="4559300" cy="584775"/>
          </a:xfrm>
          <a:prstGeom prst="rect">
            <a:avLst/>
          </a:prstGeom>
          <a:noFill/>
        </p:spPr>
        <p:txBody>
          <a:bodyPr wrap="square" rtlCol="0">
            <a:spAutoFit/>
          </a:bodyPr>
          <a:lstStyle/>
          <a:p>
            <a:pPr algn="ctr"/>
            <a:r>
              <a:rPr lang="es-AR" sz="3200" dirty="0">
                <a:solidFill>
                  <a:schemeClr val="accent2"/>
                </a:solidFill>
              </a:rPr>
              <a:t>COMPARADOR</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953" y="893203"/>
            <a:ext cx="1791686" cy="4932280"/>
          </a:xfrm>
          <a:prstGeom prst="rect">
            <a:avLst/>
          </a:prstGeom>
        </p:spPr>
      </p:pic>
      <p:sp>
        <p:nvSpPr>
          <p:cNvPr id="8" name="Rectángulo 7">
            <a:extLst>
              <a:ext uri="{FF2B5EF4-FFF2-40B4-BE49-F238E27FC236}">
                <a16:creationId xmlns:a16="http://schemas.microsoft.com/office/drawing/2014/main" id="{CBD595EF-7FC8-4F71-897F-84072B757DE5}"/>
              </a:ext>
            </a:extLst>
          </p:cNvPr>
          <p:cNvSpPr/>
          <p:nvPr/>
        </p:nvSpPr>
        <p:spPr>
          <a:xfrm>
            <a:off x="55382" y="1110919"/>
            <a:ext cx="10598104" cy="5232202"/>
          </a:xfrm>
          <a:prstGeom prst="rect">
            <a:avLst/>
          </a:prstGeom>
        </p:spPr>
        <p:txBody>
          <a:bodyPr wrap="square">
            <a:spAutoFit/>
          </a:bodyPr>
          <a:lstStyle/>
          <a:p>
            <a:r>
              <a:rPr lang="es-ES" sz="2800" dirty="0"/>
              <a:t>Los comparadores son aparatos de medición indirecta, que permiten efectuar la medida de una longitud por comparación después de calibrarse con un patrón de referencia. Este no entrega valores de mediciones, sino variaciones de mediciones. Estos instrumentos también son empleados para la verificación del </a:t>
            </a:r>
            <a:r>
              <a:rPr lang="es-ES" sz="2800" dirty="0" err="1"/>
              <a:t>ovalamiento</a:t>
            </a:r>
            <a:r>
              <a:rPr lang="es-ES" sz="2800" dirty="0"/>
              <a:t>, excentricidad y formas geométricas. </a:t>
            </a:r>
          </a:p>
          <a:p>
            <a:r>
              <a:rPr lang="es-ES" sz="2800" dirty="0"/>
              <a:t>Consta de una barra central en la que se ubicada un </a:t>
            </a:r>
            <a:r>
              <a:rPr lang="es-ES" sz="2800" dirty="0" err="1"/>
              <a:t>palpador</a:t>
            </a:r>
            <a:r>
              <a:rPr lang="es-ES" sz="2800" dirty="0"/>
              <a:t>  y una cremallera que está conectada a un tren de engranes que amplifican el movimiento, finalmente este movimiento se transmite a una aguja que se desplaza en un dial graduado.</a:t>
            </a:r>
            <a:endParaRPr lang="es-AR" sz="2800" dirty="0"/>
          </a:p>
          <a:p>
            <a:endParaRPr lang="es-AR" sz="2800" dirty="0"/>
          </a:p>
          <a:p>
            <a:endParaRPr lang="es-AR" sz="2600" dirty="0"/>
          </a:p>
        </p:txBody>
      </p:sp>
    </p:spTree>
    <p:extLst>
      <p:ext uri="{BB962C8B-B14F-4D97-AF65-F5344CB8AC3E}">
        <p14:creationId xmlns:p14="http://schemas.microsoft.com/office/powerpoint/2010/main" val="72886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89" y="1545021"/>
            <a:ext cx="8172121" cy="5312979"/>
          </a:xfrm>
        </p:spPr>
      </p:pic>
      <p:sp>
        <p:nvSpPr>
          <p:cNvPr id="5" name="CuadroTexto 4"/>
          <p:cNvSpPr txBox="1"/>
          <p:nvPr/>
        </p:nvSpPr>
        <p:spPr>
          <a:xfrm>
            <a:off x="2895600" y="584200"/>
            <a:ext cx="4559300" cy="584775"/>
          </a:xfrm>
          <a:prstGeom prst="rect">
            <a:avLst/>
          </a:prstGeom>
          <a:noFill/>
        </p:spPr>
        <p:txBody>
          <a:bodyPr wrap="square" rtlCol="0">
            <a:spAutoFit/>
          </a:bodyPr>
          <a:lstStyle/>
          <a:p>
            <a:pPr algn="ctr"/>
            <a:r>
              <a:rPr lang="es-AR" sz="3200" dirty="0">
                <a:solidFill>
                  <a:schemeClr val="accent2"/>
                </a:solidFill>
              </a:rPr>
              <a:t>COMPARADOR</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11" y="1168975"/>
            <a:ext cx="1791686" cy="4932280"/>
          </a:xfrm>
          <a:prstGeom prst="rect">
            <a:avLst/>
          </a:prstGeom>
        </p:spPr>
      </p:pic>
    </p:spTree>
    <p:extLst>
      <p:ext uri="{BB962C8B-B14F-4D97-AF65-F5344CB8AC3E}">
        <p14:creationId xmlns:p14="http://schemas.microsoft.com/office/powerpoint/2010/main" val="267106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9700" y="0"/>
            <a:ext cx="6705599" cy="3428999"/>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3543300"/>
            <a:ext cx="6705599" cy="3035299"/>
          </a:xfrm>
          <a:prstGeom prst="rect">
            <a:avLst/>
          </a:prstGeom>
        </p:spPr>
      </p:pic>
    </p:spTree>
    <p:extLst>
      <p:ext uri="{BB962C8B-B14F-4D97-AF65-F5344CB8AC3E}">
        <p14:creationId xmlns:p14="http://schemas.microsoft.com/office/powerpoint/2010/main" val="76348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A6751-16DD-4883-85F0-24CA60948331}"/>
              </a:ext>
            </a:extLst>
          </p:cNvPr>
          <p:cNvSpPr>
            <a:spLocks noGrp="1"/>
          </p:cNvSpPr>
          <p:nvPr>
            <p:ph type="title"/>
          </p:nvPr>
        </p:nvSpPr>
        <p:spPr/>
        <p:txBody>
          <a:bodyPr/>
          <a:lstStyle/>
          <a:p>
            <a:r>
              <a:rPr lang="es-AR" dirty="0"/>
              <a:t>¿Qué es la metrología?</a:t>
            </a:r>
          </a:p>
        </p:txBody>
      </p:sp>
      <p:sp>
        <p:nvSpPr>
          <p:cNvPr id="3" name="Marcador de contenido 2">
            <a:extLst>
              <a:ext uri="{FF2B5EF4-FFF2-40B4-BE49-F238E27FC236}">
                <a16:creationId xmlns:a16="http://schemas.microsoft.com/office/drawing/2014/main" id="{5549CEBF-4145-4BFE-9535-4CDCA9D68629}"/>
              </a:ext>
            </a:extLst>
          </p:cNvPr>
          <p:cNvSpPr>
            <a:spLocks noGrp="1"/>
          </p:cNvSpPr>
          <p:nvPr>
            <p:ph idx="1"/>
          </p:nvPr>
        </p:nvSpPr>
        <p:spPr>
          <a:xfrm>
            <a:off x="836360" y="1930400"/>
            <a:ext cx="8596668" cy="3880773"/>
          </a:xfrm>
        </p:spPr>
        <p:txBody>
          <a:bodyPr>
            <a:normAutofit/>
          </a:bodyPr>
          <a:lstStyle/>
          <a:p>
            <a:pPr marL="0" indent="0">
              <a:buNone/>
            </a:pPr>
            <a:r>
              <a:rPr lang="es-ES" sz="4000" dirty="0"/>
              <a:t>La metrología es la ciencia que comprende todos los aspectos, teóricos y prácticos, de las mediciones, cualesquiera que sean su </a:t>
            </a:r>
            <a:r>
              <a:rPr lang="es-ES" sz="4000" b="1" dirty="0"/>
              <a:t>incertidumbre de medida y su campo de aplicación</a:t>
            </a:r>
            <a:endParaRPr lang="es-AR" sz="4000" dirty="0"/>
          </a:p>
        </p:txBody>
      </p:sp>
    </p:spTree>
    <p:extLst>
      <p:ext uri="{BB962C8B-B14F-4D97-AF65-F5344CB8AC3E}">
        <p14:creationId xmlns:p14="http://schemas.microsoft.com/office/powerpoint/2010/main" val="366738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Calibres pasa-no pasa</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506" y="1620044"/>
            <a:ext cx="3202889" cy="224075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673" y="1614898"/>
            <a:ext cx="3303588" cy="247450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 y="3860800"/>
            <a:ext cx="3544995" cy="281940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401" y="4368800"/>
            <a:ext cx="3581398" cy="2311399"/>
          </a:xfrm>
          <a:prstGeom prst="rect">
            <a:avLst/>
          </a:prstGeom>
        </p:spPr>
      </p:pic>
    </p:spTree>
    <p:extLst>
      <p:ext uri="{BB962C8B-B14F-4D97-AF65-F5344CB8AC3E}">
        <p14:creationId xmlns:p14="http://schemas.microsoft.com/office/powerpoint/2010/main" val="56258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834" y="2286000"/>
            <a:ext cx="8596668" cy="2266950"/>
          </a:xfrm>
        </p:spPr>
        <p:txBody>
          <a:bodyPr>
            <a:normAutofit fontScale="90000"/>
          </a:bodyPr>
          <a:lstStyle/>
          <a:p>
            <a:pPr algn="ctr"/>
            <a:r>
              <a:rPr lang="es-AR" sz="7200" b="1" u="sng" dirty="0">
                <a:solidFill>
                  <a:srgbClr val="0070C0"/>
                </a:solidFill>
              </a:rPr>
              <a:t>Gracias por su atención.</a:t>
            </a:r>
          </a:p>
        </p:txBody>
      </p:sp>
    </p:spTree>
    <p:extLst>
      <p:ext uri="{BB962C8B-B14F-4D97-AF65-F5344CB8AC3E}">
        <p14:creationId xmlns:p14="http://schemas.microsoft.com/office/powerpoint/2010/main" val="358037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A6751-16DD-4883-85F0-24CA60948331}"/>
              </a:ext>
            </a:extLst>
          </p:cNvPr>
          <p:cNvSpPr>
            <a:spLocks noGrp="1"/>
          </p:cNvSpPr>
          <p:nvPr>
            <p:ph type="title"/>
          </p:nvPr>
        </p:nvSpPr>
        <p:spPr>
          <a:xfrm>
            <a:off x="2801406" y="912330"/>
            <a:ext cx="5351991" cy="1914525"/>
          </a:xfrm>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es-A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¿Existe la medida exacta?</a:t>
            </a:r>
          </a:p>
        </p:txBody>
      </p:sp>
      <p:sp>
        <p:nvSpPr>
          <p:cNvPr id="5" name="Título 1">
            <a:extLst>
              <a:ext uri="{FF2B5EF4-FFF2-40B4-BE49-F238E27FC236}">
                <a16:creationId xmlns:a16="http://schemas.microsoft.com/office/drawing/2014/main" id="{8BBA6751-16DD-4883-85F0-24CA60948331}"/>
              </a:ext>
            </a:extLst>
          </p:cNvPr>
          <p:cNvSpPr txBox="1">
            <a:spLocks/>
          </p:cNvSpPr>
          <p:nvPr/>
        </p:nvSpPr>
        <p:spPr>
          <a:xfrm>
            <a:off x="2801407" y="4031145"/>
            <a:ext cx="5351991" cy="1914525"/>
          </a:xfrm>
          <a:prstGeom prst="rect">
            <a:avLst/>
          </a:prstGeom>
          <a:solidFill>
            <a:srgbClr val="FFFF00"/>
          </a:solidFill>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A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 qué medimos?</a:t>
            </a:r>
          </a:p>
        </p:txBody>
      </p:sp>
    </p:spTree>
    <p:extLst>
      <p:ext uri="{BB962C8B-B14F-4D97-AF65-F5344CB8AC3E}">
        <p14:creationId xmlns:p14="http://schemas.microsoft.com/office/powerpoint/2010/main" val="130781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D37B29-A59A-441C-8BCC-821D283BA2BD}"/>
              </a:ext>
            </a:extLst>
          </p:cNvPr>
          <p:cNvSpPr>
            <a:spLocks noGrp="1"/>
          </p:cNvSpPr>
          <p:nvPr>
            <p:ph type="title"/>
          </p:nvPr>
        </p:nvSpPr>
        <p:spPr>
          <a:xfrm>
            <a:off x="2716213" y="609600"/>
            <a:ext cx="6018741" cy="2133600"/>
          </a:xfrm>
          <a:ln w="76200"/>
        </p:spPr>
        <p:style>
          <a:lnRef idx="2">
            <a:schemeClr val="accent1"/>
          </a:lnRef>
          <a:fillRef idx="1">
            <a:schemeClr val="lt1"/>
          </a:fillRef>
          <a:effectRef idx="0">
            <a:schemeClr val="accent1"/>
          </a:effectRef>
          <a:fontRef idx="minor">
            <a:schemeClr val="dk1"/>
          </a:fontRef>
        </p:style>
        <p:txBody>
          <a:bodyPr>
            <a:noAutofit/>
          </a:bodyPr>
          <a:lstStyle/>
          <a:p>
            <a:pPr algn="ctr"/>
            <a:r>
              <a:rPr lang="es-AR" sz="6600" dirty="0"/>
              <a:t>Instrumentos de medición.</a:t>
            </a:r>
          </a:p>
        </p:txBody>
      </p:sp>
      <p:sp>
        <p:nvSpPr>
          <p:cNvPr id="13" name="Título 1">
            <a:extLst>
              <a:ext uri="{FF2B5EF4-FFF2-40B4-BE49-F238E27FC236}">
                <a16:creationId xmlns:a16="http://schemas.microsoft.com/office/drawing/2014/main" id="{6BD37B29-A59A-441C-8BCC-821D283BA2BD}"/>
              </a:ext>
            </a:extLst>
          </p:cNvPr>
          <p:cNvSpPr txBox="1">
            <a:spLocks/>
          </p:cNvSpPr>
          <p:nvPr/>
        </p:nvSpPr>
        <p:spPr>
          <a:xfrm>
            <a:off x="543984" y="4408215"/>
            <a:ext cx="4589991" cy="1939576"/>
          </a:xfrm>
          <a:prstGeom prst="rect">
            <a:avLst/>
          </a:prstGeom>
        </p:spPr>
        <p:style>
          <a:lnRef idx="0">
            <a:scrgbClr r="0" g="0" b="0"/>
          </a:lnRef>
          <a:fillRef idx="1001">
            <a:schemeClr val="dk2"/>
          </a:fillRef>
          <a:effectRef idx="0">
            <a:scrgbClr r="0" g="0" b="0"/>
          </a:effectRef>
          <a:fontRef idx="major"/>
        </p:style>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AR"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Lectura Directa</a:t>
            </a:r>
            <a:endParaRPr lang="es-AR" sz="4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Título 1">
            <a:extLst>
              <a:ext uri="{FF2B5EF4-FFF2-40B4-BE49-F238E27FC236}">
                <a16:creationId xmlns:a16="http://schemas.microsoft.com/office/drawing/2014/main" id="{6BD37B29-A59A-441C-8BCC-821D283BA2BD}"/>
              </a:ext>
            </a:extLst>
          </p:cNvPr>
          <p:cNvSpPr txBox="1">
            <a:spLocks/>
          </p:cNvSpPr>
          <p:nvPr/>
        </p:nvSpPr>
        <p:spPr>
          <a:xfrm>
            <a:off x="5977375" y="4429130"/>
            <a:ext cx="4589991" cy="1897746"/>
          </a:xfrm>
          <a:prstGeom prst="rect">
            <a:avLst/>
          </a:prstGeom>
        </p:spPr>
        <p:style>
          <a:lnRef idx="0">
            <a:scrgbClr r="0" g="0" b="0"/>
          </a:lnRef>
          <a:fillRef idx="1001">
            <a:schemeClr val="dk2"/>
          </a:fillRef>
          <a:effectRef idx="0">
            <a:scrgbClr r="0" g="0" b="0"/>
          </a:effectRef>
          <a:fontRef idx="major"/>
        </p:style>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AR"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Lectura Indirecta</a:t>
            </a:r>
          </a:p>
        </p:txBody>
      </p:sp>
      <p:cxnSp>
        <p:nvCxnSpPr>
          <p:cNvPr id="17" name="Conector recto de flecha 16"/>
          <p:cNvCxnSpPr>
            <a:cxnSpLocks/>
            <a:stCxn id="2" idx="2"/>
            <a:endCxn id="13" idx="0"/>
          </p:cNvCxnSpPr>
          <p:nvPr/>
        </p:nvCxnSpPr>
        <p:spPr>
          <a:xfrm flipH="1">
            <a:off x="2838980" y="2743200"/>
            <a:ext cx="2886604" cy="1665015"/>
          </a:xfrm>
          <a:prstGeom prst="straightConnector1">
            <a:avLst/>
          </a:prstGeom>
          <a:ln w="76200">
            <a:solidFill>
              <a:srgbClr val="0070C0"/>
            </a:solidFill>
            <a:tailEnd type="triangle"/>
          </a:ln>
        </p:spPr>
        <p:style>
          <a:lnRef idx="2">
            <a:schemeClr val="accent5"/>
          </a:lnRef>
          <a:fillRef idx="0">
            <a:schemeClr val="accent5"/>
          </a:fillRef>
          <a:effectRef idx="1">
            <a:schemeClr val="accent5"/>
          </a:effectRef>
          <a:fontRef idx="minor">
            <a:schemeClr val="tx1"/>
          </a:fontRef>
        </p:style>
      </p:cxnSp>
      <p:cxnSp>
        <p:nvCxnSpPr>
          <p:cNvPr id="19" name="Conector recto de flecha 18"/>
          <p:cNvCxnSpPr>
            <a:cxnSpLocks/>
            <a:stCxn id="2" idx="2"/>
            <a:endCxn id="15" idx="0"/>
          </p:cNvCxnSpPr>
          <p:nvPr/>
        </p:nvCxnSpPr>
        <p:spPr>
          <a:xfrm>
            <a:off x="5725584" y="2743200"/>
            <a:ext cx="2546787" cy="168593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5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D37B29-A59A-441C-8BCC-821D283BA2BD}"/>
              </a:ext>
            </a:extLst>
          </p:cNvPr>
          <p:cNvSpPr>
            <a:spLocks noGrp="1"/>
          </p:cNvSpPr>
          <p:nvPr>
            <p:ph type="title"/>
          </p:nvPr>
        </p:nvSpPr>
        <p:spPr>
          <a:xfrm>
            <a:off x="677334" y="609600"/>
            <a:ext cx="8596668" cy="708177"/>
          </a:xfrm>
        </p:spPr>
        <p:txBody>
          <a:bodyPr/>
          <a:lstStyle/>
          <a:p>
            <a:r>
              <a:rPr lang="es-AR" dirty="0"/>
              <a:t>Instrumentos de medición.</a:t>
            </a:r>
          </a:p>
        </p:txBody>
      </p:sp>
      <p:sp>
        <p:nvSpPr>
          <p:cNvPr id="3" name="Marcador de contenido 2">
            <a:extLst>
              <a:ext uri="{FF2B5EF4-FFF2-40B4-BE49-F238E27FC236}">
                <a16:creationId xmlns:a16="http://schemas.microsoft.com/office/drawing/2014/main" id="{0C2C17C3-67C0-444A-B376-5FE1BD1AFF74}"/>
              </a:ext>
            </a:extLst>
          </p:cNvPr>
          <p:cNvSpPr>
            <a:spLocks noGrp="1"/>
          </p:cNvSpPr>
          <p:nvPr>
            <p:ph idx="1"/>
          </p:nvPr>
        </p:nvSpPr>
        <p:spPr>
          <a:xfrm>
            <a:off x="677334" y="1378711"/>
            <a:ext cx="3192301" cy="5207619"/>
          </a:xfrm>
        </p:spPr>
        <p:txBody>
          <a:bodyPr>
            <a:noAutofit/>
          </a:bodyPr>
          <a:lstStyle/>
          <a:p>
            <a:r>
              <a:rPr lang="es-AR" sz="2400" dirty="0"/>
              <a:t>Calibres</a:t>
            </a:r>
          </a:p>
          <a:p>
            <a:r>
              <a:rPr lang="es-AR" sz="2400" dirty="0"/>
              <a:t>Micrómetros</a:t>
            </a:r>
          </a:p>
          <a:p>
            <a:r>
              <a:rPr lang="es-AR" sz="2400" dirty="0"/>
              <a:t>Goniómetros</a:t>
            </a:r>
          </a:p>
          <a:p>
            <a:r>
              <a:rPr lang="es-AR" sz="2400" dirty="0"/>
              <a:t>Bloques patrón</a:t>
            </a:r>
          </a:p>
          <a:p>
            <a:r>
              <a:rPr lang="es-AR" sz="2400" dirty="0"/>
              <a:t>Calibres pasa no pasa</a:t>
            </a:r>
          </a:p>
          <a:p>
            <a:r>
              <a:rPr lang="es-AR" sz="2400" dirty="0"/>
              <a:t>Proyectores de perfiles</a:t>
            </a:r>
          </a:p>
          <a:p>
            <a:r>
              <a:rPr lang="es-AR" sz="2400" dirty="0"/>
              <a:t>Mesas de medición</a:t>
            </a:r>
          </a:p>
          <a:p>
            <a:r>
              <a:rPr lang="es-AR" sz="2400" dirty="0"/>
              <a:t>Comparadores</a:t>
            </a:r>
          </a:p>
          <a:p>
            <a:r>
              <a:rPr lang="es-AR" sz="2400" dirty="0"/>
              <a:t>Entre otros</a:t>
            </a:r>
          </a:p>
        </p:txBody>
      </p:sp>
      <p:sp>
        <p:nvSpPr>
          <p:cNvPr id="4" name="Flecha: a la derecha 3">
            <a:extLst>
              <a:ext uri="{FF2B5EF4-FFF2-40B4-BE49-F238E27FC236}">
                <a16:creationId xmlns:a16="http://schemas.microsoft.com/office/drawing/2014/main" id="{A62087D5-EE82-4B48-8EE1-72E6C61F4B3B}"/>
              </a:ext>
            </a:extLst>
          </p:cNvPr>
          <p:cNvSpPr/>
          <p:nvPr/>
        </p:nvSpPr>
        <p:spPr>
          <a:xfrm rot="10800000">
            <a:off x="2503511" y="1432508"/>
            <a:ext cx="3614086"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Flecha: a la derecha 4">
            <a:extLst>
              <a:ext uri="{FF2B5EF4-FFF2-40B4-BE49-F238E27FC236}">
                <a16:creationId xmlns:a16="http://schemas.microsoft.com/office/drawing/2014/main" id="{576F224D-3FDF-4233-BD2D-C610324E95BB}"/>
              </a:ext>
            </a:extLst>
          </p:cNvPr>
          <p:cNvSpPr/>
          <p:nvPr/>
        </p:nvSpPr>
        <p:spPr>
          <a:xfrm rot="10800000">
            <a:off x="2894450" y="1931189"/>
            <a:ext cx="3614086"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Flecha: a la derecha 5">
            <a:extLst>
              <a:ext uri="{FF2B5EF4-FFF2-40B4-BE49-F238E27FC236}">
                <a16:creationId xmlns:a16="http://schemas.microsoft.com/office/drawing/2014/main" id="{0FE0CB6F-3816-45DC-8D59-36DA5B1703FB}"/>
              </a:ext>
            </a:extLst>
          </p:cNvPr>
          <p:cNvSpPr/>
          <p:nvPr/>
        </p:nvSpPr>
        <p:spPr>
          <a:xfrm rot="10800000">
            <a:off x="3079641" y="2434209"/>
            <a:ext cx="3614086"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Flecha: a la derecha 6">
            <a:extLst>
              <a:ext uri="{FF2B5EF4-FFF2-40B4-BE49-F238E27FC236}">
                <a16:creationId xmlns:a16="http://schemas.microsoft.com/office/drawing/2014/main" id="{894D24C3-F045-400F-B273-A1716F71B81F}"/>
              </a:ext>
            </a:extLst>
          </p:cNvPr>
          <p:cNvSpPr/>
          <p:nvPr/>
        </p:nvSpPr>
        <p:spPr>
          <a:xfrm rot="10800000">
            <a:off x="3440189" y="3376543"/>
            <a:ext cx="3614086"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Flecha: a la derecha 7">
            <a:extLst>
              <a:ext uri="{FF2B5EF4-FFF2-40B4-BE49-F238E27FC236}">
                <a16:creationId xmlns:a16="http://schemas.microsoft.com/office/drawing/2014/main" id="{E3BB12D9-F699-4D4D-8CB6-8BCB57B0763D}"/>
              </a:ext>
            </a:extLst>
          </p:cNvPr>
          <p:cNvSpPr/>
          <p:nvPr/>
        </p:nvSpPr>
        <p:spPr>
          <a:xfrm rot="10800000">
            <a:off x="3299791" y="5566517"/>
            <a:ext cx="4291368"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º</a:t>
            </a:r>
          </a:p>
        </p:txBody>
      </p:sp>
    </p:spTree>
    <p:extLst>
      <p:ext uri="{BB962C8B-B14F-4D97-AF65-F5344CB8AC3E}">
        <p14:creationId xmlns:p14="http://schemas.microsoft.com/office/powerpoint/2010/main" val="19862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D21FF-AFB2-434E-A327-DF73B43EBA94}"/>
              </a:ext>
            </a:extLst>
          </p:cNvPr>
          <p:cNvSpPr>
            <a:spLocks noGrp="1"/>
          </p:cNvSpPr>
          <p:nvPr>
            <p:ph type="title"/>
          </p:nvPr>
        </p:nvSpPr>
        <p:spPr>
          <a:xfrm>
            <a:off x="677334" y="120262"/>
            <a:ext cx="8596668" cy="959030"/>
          </a:xfrm>
        </p:spPr>
        <p:txBody>
          <a:bodyPr>
            <a:normAutofit fontScale="90000"/>
          </a:bodyPr>
          <a:lstStyle/>
          <a:p>
            <a:pPr algn="ctr"/>
            <a:r>
              <a:rPr lang="es-AR" sz="6000" dirty="0"/>
              <a:t>CALIBRES</a:t>
            </a:r>
          </a:p>
        </p:txBody>
      </p:sp>
      <p:sp>
        <p:nvSpPr>
          <p:cNvPr id="3" name="Marcador de contenido 2">
            <a:extLst>
              <a:ext uri="{FF2B5EF4-FFF2-40B4-BE49-F238E27FC236}">
                <a16:creationId xmlns:a16="http://schemas.microsoft.com/office/drawing/2014/main" id="{E46E39C3-A86F-49E9-BF7A-6C3527BB372F}"/>
              </a:ext>
            </a:extLst>
          </p:cNvPr>
          <p:cNvSpPr>
            <a:spLocks noGrp="1"/>
          </p:cNvSpPr>
          <p:nvPr>
            <p:ph idx="1"/>
          </p:nvPr>
        </p:nvSpPr>
        <p:spPr>
          <a:xfrm>
            <a:off x="677333" y="1186228"/>
            <a:ext cx="11209867" cy="1858780"/>
          </a:xfrm>
        </p:spPr>
        <p:txBody>
          <a:bodyPr>
            <a:normAutofit fontScale="92500"/>
          </a:bodyPr>
          <a:lstStyle/>
          <a:p>
            <a:pPr marL="0" indent="0">
              <a:buNone/>
            </a:pPr>
            <a:r>
              <a:rPr lang="es-ES" sz="2400" b="1" dirty="0"/>
              <a:t>El calibre es un instrumento de medición directa, que se usa ampliamente debido a su versatilidad de aplicación. Con él es posible medir exteriores, interiores y profundidades. Los calibres más corrientes, consisten de una regla graduada que forma una escuadra, en esta regla se desliza otra escuadra más pequeña también graduada llamada vernier, como se muestra en la figura.</a:t>
            </a:r>
            <a:endParaRPr lang="es-AR" sz="2400" b="1" dirty="0"/>
          </a:p>
          <a:p>
            <a:endParaRPr lang="es-AR" dirty="0"/>
          </a:p>
        </p:txBody>
      </p:sp>
      <p:pic>
        <p:nvPicPr>
          <p:cNvPr id="7" name="Imagen 6">
            <a:extLst>
              <a:ext uri="{FF2B5EF4-FFF2-40B4-BE49-F238E27FC236}">
                <a16:creationId xmlns:a16="http://schemas.microsoft.com/office/drawing/2014/main" id="{0F04EAB2-10D0-4CBC-ADDA-DA4752480F27}"/>
              </a:ext>
            </a:extLst>
          </p:cNvPr>
          <p:cNvPicPr/>
          <p:nvPr/>
        </p:nvPicPr>
        <p:blipFill>
          <a:blip r:embed="rId2" cstate="print">
            <a:extLst>
              <a:ext uri="{28A0092B-C50C-407E-A947-70E740481C1C}">
                <a14:useLocalDpi xmlns:a14="http://schemas.microsoft.com/office/drawing/2010/main" val="0"/>
              </a:ext>
            </a:extLst>
          </a:blip>
          <a:srcRect l="10353" t="6943" r="4787" b="27551"/>
          <a:stretch>
            <a:fillRect/>
          </a:stretch>
        </p:blipFill>
        <p:spPr bwMode="auto">
          <a:xfrm>
            <a:off x="507723" y="3045008"/>
            <a:ext cx="11042593" cy="3475713"/>
          </a:xfrm>
          <a:prstGeom prst="rect">
            <a:avLst/>
          </a:prstGeom>
          <a:noFill/>
          <a:ln>
            <a:noFill/>
          </a:ln>
        </p:spPr>
      </p:pic>
    </p:spTree>
    <p:extLst>
      <p:ext uri="{BB962C8B-B14F-4D97-AF65-F5344CB8AC3E}">
        <p14:creationId xmlns:p14="http://schemas.microsoft.com/office/powerpoint/2010/main" val="171914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922C2-7A14-45B0-8746-CE801EADC993}"/>
              </a:ext>
            </a:extLst>
          </p:cNvPr>
          <p:cNvSpPr>
            <a:spLocks noGrp="1"/>
          </p:cNvSpPr>
          <p:nvPr>
            <p:ph type="title"/>
          </p:nvPr>
        </p:nvSpPr>
        <p:spPr/>
        <p:txBody>
          <a:bodyPr>
            <a:normAutofit/>
          </a:bodyPr>
          <a:lstStyle/>
          <a:p>
            <a:pPr algn="ctr"/>
            <a:r>
              <a:rPr lang="es-AR" sz="6000" dirty="0"/>
              <a:t>TIPOS</a:t>
            </a:r>
          </a:p>
        </p:txBody>
      </p:sp>
      <p:pic>
        <p:nvPicPr>
          <p:cNvPr id="4" name="Marcador de contenido 1">
            <a:extLst>
              <a:ext uri="{FF2B5EF4-FFF2-40B4-BE49-F238E27FC236}">
                <a16:creationId xmlns:a16="http://schemas.microsoft.com/office/drawing/2014/main" id="{A6D2807D-E0E3-489D-BA5F-491E491892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187" y="1930400"/>
            <a:ext cx="5486347" cy="2052664"/>
          </a:xfrm>
        </p:spPr>
      </p:pic>
      <p:pic>
        <p:nvPicPr>
          <p:cNvPr id="5" name="Marcador de contenido 3">
            <a:extLst>
              <a:ext uri="{FF2B5EF4-FFF2-40B4-BE49-F238E27FC236}">
                <a16:creationId xmlns:a16="http://schemas.microsoft.com/office/drawing/2014/main" id="{A1790D7E-0FA3-4CA7-A19F-F624A3E5D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626" y="1930399"/>
            <a:ext cx="5350846" cy="2052665"/>
          </a:xfrm>
          <a:prstGeom prst="rect">
            <a:avLst/>
          </a:prstGeom>
        </p:spPr>
      </p:pic>
      <p:pic>
        <p:nvPicPr>
          <p:cNvPr id="6" name="Imagen 5">
            <a:extLst>
              <a:ext uri="{FF2B5EF4-FFF2-40B4-BE49-F238E27FC236}">
                <a16:creationId xmlns:a16="http://schemas.microsoft.com/office/drawing/2014/main" id="{D05CEEE9-14CF-4F31-A978-CE6DF13D70BB}"/>
              </a:ext>
            </a:extLst>
          </p:cNvPr>
          <p:cNvPicPr>
            <a:picLocks noChangeAspect="1"/>
          </p:cNvPicPr>
          <p:nvPr/>
        </p:nvPicPr>
        <p:blipFill rotWithShape="1">
          <a:blip r:embed="rId4"/>
          <a:srcRect l="4196" t="24395" r="4661" b="17724"/>
          <a:stretch/>
        </p:blipFill>
        <p:spPr>
          <a:xfrm>
            <a:off x="2802859" y="4525507"/>
            <a:ext cx="5659217" cy="2020585"/>
          </a:xfrm>
          <a:prstGeom prst="rect">
            <a:avLst/>
          </a:prstGeom>
        </p:spPr>
      </p:pic>
    </p:spTree>
    <p:extLst>
      <p:ext uri="{BB962C8B-B14F-4D97-AF65-F5344CB8AC3E}">
        <p14:creationId xmlns:p14="http://schemas.microsoft.com/office/powerpoint/2010/main" val="137608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820" y="101598"/>
            <a:ext cx="8596668" cy="876300"/>
          </a:xfrm>
        </p:spPr>
        <p:txBody>
          <a:bodyPr/>
          <a:lstStyle/>
          <a:p>
            <a:pPr algn="ctr"/>
            <a:r>
              <a:rPr lang="es-AR" dirty="0"/>
              <a:t>Modo de lectura</a:t>
            </a:r>
          </a:p>
        </p:txBody>
      </p:sp>
      <p:sp>
        <p:nvSpPr>
          <p:cNvPr id="5" name="Marcador de contenido 4">
            <a:extLst>
              <a:ext uri="{FF2B5EF4-FFF2-40B4-BE49-F238E27FC236}">
                <a16:creationId xmlns:a16="http://schemas.microsoft.com/office/drawing/2014/main" id="{AAAED6FD-5D3D-4389-912A-0780401EBA22}"/>
              </a:ext>
            </a:extLst>
          </p:cNvPr>
          <p:cNvSpPr>
            <a:spLocks noGrp="1"/>
          </p:cNvSpPr>
          <p:nvPr>
            <p:ph idx="1"/>
          </p:nvPr>
        </p:nvSpPr>
        <p:spPr>
          <a:xfrm>
            <a:off x="677334" y="1042988"/>
            <a:ext cx="8596668" cy="5597297"/>
          </a:xfrm>
        </p:spPr>
        <p:txBody>
          <a:bodyPr>
            <a:noAutofit/>
          </a:bodyPr>
          <a:lstStyle/>
          <a:p>
            <a:r>
              <a:rPr lang="es-ES" sz="2200" dirty="0"/>
              <a:t>La medida queda definida por una lectura inmediata, la cual se toma, observando la posición del  cero de la escala móvil respecto a la escala fija. Si  la línea del cero queda exactamente, coincidiendo con alguna división de la escala fija, el valor se dará a en forma inmediata, siendo este  la distancia que se desplazado del cero el vernier con respecto a la escala fija</a:t>
            </a:r>
          </a:p>
          <a:p>
            <a:r>
              <a:rPr lang="es-ES" sz="2200" dirty="0"/>
              <a:t>En el caso que la coincidencia no se efectúe es decir cuando el cero de la escala móvil se encuentra ligeramente desplazado de alguna división de la escala fija, se toma como lectura inmediata el valor de la división anterior al cero del vernier y se le agrega el valor de la lectura auxiliar. Está lectura auxiliar se determina, observando que división de la escala móvil coincide con cualquiera de la escala principal, conociendo el valor de cada división se podrá determinar esta lectura auxiliar y finalmente la lectura de </a:t>
            </a:r>
            <a:r>
              <a:rPr lang="es-AR" sz="2200" dirty="0"/>
              <a:t>la medición realizada.</a:t>
            </a:r>
          </a:p>
        </p:txBody>
      </p:sp>
    </p:spTree>
    <p:extLst>
      <p:ext uri="{BB962C8B-B14F-4D97-AF65-F5344CB8AC3E}">
        <p14:creationId xmlns:p14="http://schemas.microsoft.com/office/powerpoint/2010/main" val="258797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200" y="1066800"/>
            <a:ext cx="8064499" cy="4660899"/>
          </a:xfrm>
        </p:spPr>
      </p:pic>
    </p:spTree>
    <p:extLst>
      <p:ext uri="{BB962C8B-B14F-4D97-AF65-F5344CB8AC3E}">
        <p14:creationId xmlns:p14="http://schemas.microsoft.com/office/powerpoint/2010/main" val="3275367889"/>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561</TotalTime>
  <Words>668</Words>
  <Application>Microsoft Office PowerPoint</Application>
  <PresentationFormat>Panorámica</PresentationFormat>
  <Paragraphs>41</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NimbusRomNo9L</vt:lpstr>
      <vt:lpstr>NimbusSanL</vt:lpstr>
      <vt:lpstr>Trebuchet MS</vt:lpstr>
      <vt:lpstr>Wingdings 3</vt:lpstr>
      <vt:lpstr>Faceta</vt:lpstr>
      <vt:lpstr>ELEMENTOS DE MEDICION</vt:lpstr>
      <vt:lpstr>¿Qué es la metrología?</vt:lpstr>
      <vt:lpstr>¿Existe la medida exacta?</vt:lpstr>
      <vt:lpstr>Instrumentos de medición.</vt:lpstr>
      <vt:lpstr>Instrumentos de medición.</vt:lpstr>
      <vt:lpstr>CALIBRES</vt:lpstr>
      <vt:lpstr>TIPOS</vt:lpstr>
      <vt:lpstr>Modo de lectura</vt:lpstr>
      <vt:lpstr>Presentación de PowerPoint</vt:lpstr>
      <vt:lpstr>Modo de lectura</vt:lpstr>
      <vt:lpstr>MICROMETRO</vt:lpstr>
      <vt:lpstr>Presentación de PowerPoint</vt:lpstr>
      <vt:lpstr>Presentación de PowerPoint</vt:lpstr>
      <vt:lpstr>Presentación de PowerPoint</vt:lpstr>
      <vt:lpstr>GONIOMETRO</vt:lpstr>
      <vt:lpstr>Presentación de PowerPoint</vt:lpstr>
      <vt:lpstr>Presentación de PowerPoint</vt:lpstr>
      <vt:lpstr>Presentación de PowerPoint</vt:lpstr>
      <vt:lpstr>Presentación de PowerPoint</vt:lpstr>
      <vt:lpstr>Calibres pasa-no pasa</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DE MEDICION</dc:title>
  <dc:creator>Rossi, Claudio</dc:creator>
  <cp:lastModifiedBy>Marcos Ariel  Proyetti Martino</cp:lastModifiedBy>
  <cp:revision>53</cp:revision>
  <dcterms:created xsi:type="dcterms:W3CDTF">2016-08-30T12:06:23Z</dcterms:created>
  <dcterms:modified xsi:type="dcterms:W3CDTF">2019-08-24T03:25:02Z</dcterms:modified>
</cp:coreProperties>
</file>