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6107-B3D7-4F60-8BA8-314FF05E4171}" type="datetimeFigureOut">
              <a:rPr lang="es-ES" smtClean="0"/>
              <a:t>27/10/2017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E645-AE5B-4A80-9CFC-1E36794CC3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6107-B3D7-4F60-8BA8-314FF05E4171}" type="datetimeFigureOut">
              <a:rPr lang="es-ES" smtClean="0"/>
              <a:t>27/10/2017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E645-AE5B-4A80-9CFC-1E36794CC3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6107-B3D7-4F60-8BA8-314FF05E4171}" type="datetimeFigureOut">
              <a:rPr lang="es-ES" smtClean="0"/>
              <a:t>27/10/2017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E645-AE5B-4A80-9CFC-1E36794CC3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6107-B3D7-4F60-8BA8-314FF05E4171}" type="datetimeFigureOut">
              <a:rPr lang="es-ES" smtClean="0"/>
              <a:t>27/10/2017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E645-AE5B-4A80-9CFC-1E36794CC3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6107-B3D7-4F60-8BA8-314FF05E4171}" type="datetimeFigureOut">
              <a:rPr lang="es-ES" smtClean="0"/>
              <a:t>27/10/2017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E645-AE5B-4A80-9CFC-1E36794CC3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6107-B3D7-4F60-8BA8-314FF05E4171}" type="datetimeFigureOut">
              <a:rPr lang="es-ES" smtClean="0"/>
              <a:t>27/10/2017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E645-AE5B-4A80-9CFC-1E36794CC3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6107-B3D7-4F60-8BA8-314FF05E4171}" type="datetimeFigureOut">
              <a:rPr lang="es-ES" smtClean="0"/>
              <a:t>27/10/2017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E645-AE5B-4A80-9CFC-1E36794CC3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6107-B3D7-4F60-8BA8-314FF05E4171}" type="datetimeFigureOut">
              <a:rPr lang="es-ES" smtClean="0"/>
              <a:t>27/10/2017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E645-AE5B-4A80-9CFC-1E36794CC3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6107-B3D7-4F60-8BA8-314FF05E4171}" type="datetimeFigureOut">
              <a:rPr lang="es-ES" smtClean="0"/>
              <a:t>27/10/2017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E645-AE5B-4A80-9CFC-1E36794CC3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6107-B3D7-4F60-8BA8-314FF05E4171}" type="datetimeFigureOut">
              <a:rPr lang="es-ES" smtClean="0"/>
              <a:t>27/10/2017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E645-AE5B-4A80-9CFC-1E36794CC3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6107-B3D7-4F60-8BA8-314FF05E4171}" type="datetimeFigureOut">
              <a:rPr lang="es-ES" smtClean="0"/>
              <a:t>27/10/2017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E645-AE5B-4A80-9CFC-1E36794CC3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76107-B3D7-4F60-8BA8-314FF05E4171}" type="datetimeFigureOut">
              <a:rPr lang="es-ES" smtClean="0"/>
              <a:t>27/10/2017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9E645-AE5B-4A80-9CFC-1E36794CC3B3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Externalidades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Externalidades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ES" dirty="0"/>
              <a:t>	</a:t>
            </a:r>
            <a:r>
              <a:rPr lang="es-ES" dirty="0" smtClean="0"/>
              <a:t>Ejemplos de Externalidades Positivas:</a:t>
            </a:r>
          </a:p>
          <a:p>
            <a:pPr algn="just">
              <a:buNone/>
            </a:pPr>
            <a:endParaRPr lang="es-ES" dirty="0"/>
          </a:p>
          <a:p>
            <a:pPr lvl="1" algn="just">
              <a:buFont typeface="Wingdings" pitchFamily="2" charset="2"/>
              <a:buChar char="ü"/>
            </a:pPr>
            <a:r>
              <a:rPr lang="es-ES" dirty="0" smtClean="0"/>
              <a:t>Vacunarse contra enfermedades contagiosas</a:t>
            </a:r>
          </a:p>
          <a:p>
            <a:pPr lvl="1" algn="just">
              <a:buFont typeface="Wingdings" pitchFamily="2" charset="2"/>
              <a:buChar char="ü"/>
            </a:pPr>
            <a:r>
              <a:rPr lang="es-ES" dirty="0" smtClean="0"/>
              <a:t>La Investigación y Desarrollo crea conocimiento que otras personas pueden usar</a:t>
            </a:r>
          </a:p>
          <a:p>
            <a:pPr lvl="1" algn="just">
              <a:buFont typeface="Wingdings" pitchFamily="2" charset="2"/>
              <a:buChar char="ü"/>
            </a:pPr>
            <a:r>
              <a:rPr lang="es-ES" dirty="0" smtClean="0"/>
              <a:t>Renovar tu casa, aumenta el valor…</a:t>
            </a:r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Externalidades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ES" dirty="0"/>
              <a:t>	</a:t>
            </a:r>
            <a:r>
              <a:rPr lang="es-ES" dirty="0" smtClean="0"/>
              <a:t>Soluciones Privadas a las Externalidades:</a:t>
            </a:r>
          </a:p>
          <a:p>
            <a:pPr algn="just">
              <a:buNone/>
            </a:pPr>
            <a:endParaRPr lang="es-ES" dirty="0" smtClean="0"/>
          </a:p>
          <a:p>
            <a:pPr algn="just">
              <a:buFont typeface="Wingdings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El Teorema de </a:t>
            </a:r>
            <a:r>
              <a:rPr lang="es-ES" dirty="0" err="1" smtClean="0"/>
              <a:t>Coase</a:t>
            </a:r>
            <a:r>
              <a:rPr lang="es-ES" dirty="0" smtClean="0"/>
              <a:t>: ante una externalidad el Teorema establece que los mercados privados, pueden alcanzar distribuciones de recursos socialmente óptimas siempre y cuando la gente pueda negociar sin costos.</a:t>
            </a:r>
          </a:p>
          <a:p>
            <a:pPr algn="just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Externalidades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ES" dirty="0"/>
              <a:t>	</a:t>
            </a:r>
            <a:r>
              <a:rPr lang="es-ES" dirty="0" smtClean="0"/>
              <a:t>Soluciones Privadas a las Externalidades:</a:t>
            </a:r>
          </a:p>
          <a:p>
            <a:pPr algn="just">
              <a:buNone/>
            </a:pPr>
            <a:endParaRPr lang="es-ES" dirty="0" smtClean="0"/>
          </a:p>
          <a:p>
            <a:pPr algn="just">
              <a:buFont typeface="Wingdings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Ejemplo: Diego tiene un perro llamado Spot</a:t>
            </a:r>
          </a:p>
          <a:p>
            <a:pPr algn="just">
              <a:buNone/>
            </a:pPr>
            <a:endParaRPr lang="es-ES" dirty="0" smtClean="0"/>
          </a:p>
          <a:p>
            <a:pPr lvl="1" algn="just">
              <a:buFont typeface="Wingdings" pitchFamily="2" charset="2"/>
              <a:buChar char="ü"/>
            </a:pPr>
            <a:r>
              <a:rPr lang="es-ES" dirty="0" smtClean="0"/>
              <a:t>Externalidad Negativa: los ladridos de Spot molestan a Susana, la vecina de Diego.</a:t>
            </a: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Externalidades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ES" dirty="0"/>
              <a:t>	</a:t>
            </a:r>
            <a:r>
              <a:rPr lang="es-ES" dirty="0" smtClean="0"/>
              <a:t>Solución:</a:t>
            </a:r>
          </a:p>
          <a:p>
            <a:pPr lvl="1" algn="just">
              <a:buNone/>
            </a:pPr>
            <a:r>
              <a:rPr lang="es-ES" dirty="0" smtClean="0"/>
              <a:t>Caso 1 : </a:t>
            </a:r>
            <a:r>
              <a:rPr lang="es-ES" b="1" dirty="0" smtClean="0"/>
              <a:t>Diego tiene el derecho de quedarse con Spot.</a:t>
            </a:r>
          </a:p>
          <a:p>
            <a:pPr lvl="1" algn="just">
              <a:buNone/>
            </a:pPr>
            <a:r>
              <a:rPr lang="es-ES" dirty="0" smtClean="0"/>
              <a:t>Beneficio de Diego por tener a Spot $ 500</a:t>
            </a:r>
          </a:p>
          <a:p>
            <a:pPr lvl="1" algn="just">
              <a:buNone/>
            </a:pPr>
            <a:r>
              <a:rPr lang="es-ES" dirty="0" smtClean="0"/>
              <a:t>Costo de Susana por los ladridos $ 800</a:t>
            </a:r>
          </a:p>
          <a:p>
            <a:pPr lvl="1" algn="just">
              <a:buNone/>
            </a:pPr>
            <a:endParaRPr lang="es-ES" dirty="0" smtClean="0"/>
          </a:p>
          <a:p>
            <a:pPr lvl="1" algn="just">
              <a:buNone/>
            </a:pPr>
            <a:r>
              <a:rPr lang="es-ES" dirty="0" smtClean="0"/>
              <a:t>Desenlace socialmente óptimo:</a:t>
            </a:r>
          </a:p>
          <a:p>
            <a:pPr lvl="1" algn="ctr">
              <a:buNone/>
            </a:pPr>
            <a:r>
              <a:rPr lang="es-ES" b="1" dirty="0" smtClean="0"/>
              <a:t>Spot se Va!</a:t>
            </a:r>
          </a:p>
          <a:p>
            <a:pPr lvl="1" algn="just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Externalidades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s-ES" dirty="0"/>
              <a:t>	</a:t>
            </a:r>
            <a:endParaRPr lang="es-ES" dirty="0" smtClean="0"/>
          </a:p>
          <a:p>
            <a:pPr lvl="1" algn="just">
              <a:buNone/>
            </a:pPr>
            <a:r>
              <a:rPr lang="es-ES" dirty="0" smtClean="0"/>
              <a:t>	Solución Privada:</a:t>
            </a:r>
          </a:p>
          <a:p>
            <a:pPr lvl="1" algn="just">
              <a:buNone/>
            </a:pPr>
            <a:r>
              <a:rPr lang="es-ES" dirty="0" smtClean="0"/>
              <a:t>	Susana le paga a Diego $ 600 para deshacerse de Spot y tanto Susana como Diego están mejor.</a:t>
            </a:r>
          </a:p>
          <a:p>
            <a:pPr lvl="1" algn="just">
              <a:buNone/>
            </a:pPr>
            <a:endParaRPr lang="es-ES" dirty="0"/>
          </a:p>
          <a:p>
            <a:pPr lvl="1" algn="just">
              <a:buNone/>
            </a:pPr>
            <a:r>
              <a:rPr lang="es-ES" dirty="0" smtClean="0"/>
              <a:t>	</a:t>
            </a:r>
            <a:r>
              <a:rPr lang="es-ES" b="1" dirty="0" smtClean="0"/>
              <a:t>Solución Privada = Solución Eficiente.</a:t>
            </a:r>
          </a:p>
          <a:p>
            <a:pPr lvl="1" algn="just">
              <a:buNone/>
            </a:pPr>
            <a:endParaRPr lang="es-ES" dirty="0" smtClean="0"/>
          </a:p>
          <a:p>
            <a:pPr lvl="1" algn="just">
              <a:buNone/>
            </a:pPr>
            <a:r>
              <a:rPr lang="es-ES" dirty="0" smtClean="0"/>
              <a:t>	</a:t>
            </a:r>
            <a:r>
              <a:rPr lang="es-ES" b="1" dirty="0" smtClean="0">
                <a:solidFill>
                  <a:srgbClr val="FF0000"/>
                </a:solidFill>
              </a:rPr>
              <a:t>Caso 2 y Caso 3</a:t>
            </a:r>
          </a:p>
          <a:p>
            <a:pPr lvl="1" algn="just">
              <a:buNone/>
            </a:pPr>
            <a:endParaRPr lang="es-ES" b="1" dirty="0">
              <a:solidFill>
                <a:srgbClr val="FF0000"/>
              </a:solidFill>
            </a:endParaRPr>
          </a:p>
          <a:p>
            <a:pPr lvl="1" algn="just">
              <a:buNone/>
            </a:pPr>
            <a:r>
              <a:rPr lang="es-ES" b="1" dirty="0" smtClean="0"/>
              <a:t>	Las soluciones privadas no siempre funcionan, en la práctica los costos de negociar son altos o la negociación difícil de implementar, por lo que el T. de </a:t>
            </a:r>
            <a:r>
              <a:rPr lang="es-ES" b="1" dirty="0" err="1" smtClean="0"/>
              <a:t>Coase</a:t>
            </a:r>
            <a:endParaRPr lang="es-E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Externalidades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" dirty="0"/>
              <a:t>	</a:t>
            </a:r>
            <a:r>
              <a:rPr lang="es-ES" dirty="0" smtClean="0"/>
              <a:t> Políticas de Estado ante Externalidades</a:t>
            </a:r>
          </a:p>
          <a:p>
            <a:pPr algn="just">
              <a:buNone/>
            </a:pPr>
            <a:r>
              <a:rPr lang="es-ES" dirty="0" smtClean="0"/>
              <a:t>Dos alternativas:</a:t>
            </a:r>
          </a:p>
          <a:p>
            <a:pPr algn="just">
              <a:buFont typeface="Wingdings" pitchFamily="2" charset="2"/>
              <a:buChar char="ü"/>
            </a:pPr>
            <a:r>
              <a:rPr lang="es-ES" b="1" dirty="0" smtClean="0"/>
              <a:t>Políticas de Orden y Control</a:t>
            </a:r>
            <a:r>
              <a:rPr lang="es-ES" dirty="0" smtClean="0"/>
              <a:t>: Regulan directamente el comportamiento.</a:t>
            </a:r>
          </a:p>
          <a:p>
            <a:pPr algn="just">
              <a:buNone/>
            </a:pPr>
            <a:r>
              <a:rPr lang="es-ES" dirty="0"/>
              <a:t>	</a:t>
            </a:r>
            <a:r>
              <a:rPr lang="es-ES" dirty="0" smtClean="0"/>
              <a:t>Ej. </a:t>
            </a:r>
            <a:r>
              <a:rPr lang="es-ES" i="1" dirty="0" smtClean="0"/>
              <a:t>Límites en la cantidad de polución emitida, Requerimientos para que las firmas adopten una tecnología particular para reducir las emisiones, etc.</a:t>
            </a:r>
          </a:p>
          <a:p>
            <a:pPr algn="just">
              <a:buNone/>
            </a:pPr>
            <a:endParaRPr lang="es-ES" dirty="0" smtClean="0"/>
          </a:p>
          <a:p>
            <a:pPr lvl="1" algn="just">
              <a:buNone/>
            </a:pPr>
            <a:endParaRPr lang="es-ES" dirty="0"/>
          </a:p>
          <a:p>
            <a:pPr lvl="1" algn="just">
              <a:buNone/>
            </a:pPr>
            <a:endParaRPr lang="es-E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Externalidades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s-ES" b="1" dirty="0" smtClean="0"/>
              <a:t>Políticas Basadas en el Mercado</a:t>
            </a:r>
            <a:r>
              <a:rPr lang="es-ES" dirty="0" smtClean="0"/>
              <a:t>: </a:t>
            </a:r>
          </a:p>
          <a:p>
            <a:pPr algn="just"/>
            <a:r>
              <a:rPr lang="es-ES" dirty="0"/>
              <a:t>	</a:t>
            </a:r>
            <a:r>
              <a:rPr lang="es-ES" i="1" dirty="0" smtClean="0"/>
              <a:t>Impuestos Correctivos o </a:t>
            </a:r>
            <a:r>
              <a:rPr lang="es-ES" i="1" dirty="0" err="1" smtClean="0"/>
              <a:t>Pigouvianos</a:t>
            </a:r>
            <a:r>
              <a:rPr lang="es-ES" i="1" dirty="0" smtClean="0"/>
              <a:t>: </a:t>
            </a:r>
            <a:r>
              <a:rPr lang="es-ES" dirty="0" smtClean="0"/>
              <a:t>son diseñados para inducir a los agentes privados a considerar los costos sociales que surgen de una externalidad negativa. </a:t>
            </a:r>
            <a:r>
              <a:rPr lang="es-ES" i="1" dirty="0" smtClean="0"/>
              <a:t>(es un precio sobre el derecho a por ej. Contaminar)</a:t>
            </a:r>
          </a:p>
          <a:p>
            <a:pPr algn="just"/>
            <a:r>
              <a:rPr lang="es-ES" i="1" dirty="0" smtClean="0"/>
              <a:t>	Sistema de Permisos </a:t>
            </a:r>
            <a:endParaRPr lang="es-ES" i="1" dirty="0"/>
          </a:p>
          <a:p>
            <a:pPr algn="just"/>
            <a:r>
              <a:rPr lang="es-ES" i="1" dirty="0" smtClean="0"/>
              <a:t>	Subsidios: </a:t>
            </a:r>
            <a:r>
              <a:rPr lang="es-ES" dirty="0" smtClean="0"/>
              <a:t>son diseñados para actividades con externalidad positiva.</a:t>
            </a:r>
          </a:p>
          <a:p>
            <a:pPr algn="just">
              <a:buNone/>
            </a:pPr>
            <a:endParaRPr lang="es-ES" dirty="0" smtClean="0"/>
          </a:p>
          <a:p>
            <a:pPr lvl="1" algn="just">
              <a:buNone/>
            </a:pPr>
            <a:endParaRPr lang="es-ES" dirty="0"/>
          </a:p>
          <a:p>
            <a:pPr lvl="1" algn="just">
              <a:buNone/>
            </a:pPr>
            <a:endParaRPr lang="es-E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Externalidades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s-ES" dirty="0" smtClean="0"/>
              <a:t>Ejemplo de Sistema de Permisos </a:t>
            </a:r>
          </a:p>
          <a:p>
            <a:pPr algn="just">
              <a:buNone/>
            </a:pPr>
            <a:endParaRPr lang="es-ES" dirty="0" smtClean="0"/>
          </a:p>
          <a:p>
            <a:pPr algn="just"/>
            <a:r>
              <a:rPr lang="es-ES" dirty="0" smtClean="0"/>
              <a:t>En USA existen permisos para emitir SO</a:t>
            </a:r>
            <a:r>
              <a:rPr lang="es-ES" baseline="-25000" dirty="0" smtClean="0"/>
              <a:t>2 </a:t>
            </a:r>
            <a:r>
              <a:rPr lang="es-ES" dirty="0" smtClean="0"/>
              <a:t>desde 1995.</a:t>
            </a:r>
          </a:p>
          <a:p>
            <a:pPr algn="just"/>
            <a:r>
              <a:rPr lang="es-ES" dirty="0" smtClean="0"/>
              <a:t>Permisos para emitir óxido de nitrógeno se comercializan desde 1999 en USA.</a:t>
            </a:r>
            <a:r>
              <a:rPr lang="es-ES" dirty="0"/>
              <a:t>	</a:t>
            </a:r>
            <a:endParaRPr lang="es-ES" i="1" dirty="0" smtClean="0"/>
          </a:p>
          <a:p>
            <a:pPr algn="just"/>
            <a:r>
              <a:rPr lang="es-ES" dirty="0" smtClean="0"/>
              <a:t>Permisos para emitir carbonos (los que causen el calentamiento global) se comercializan en Europa desde 2005. </a:t>
            </a:r>
            <a:endParaRPr lang="es-ES" dirty="0"/>
          </a:p>
          <a:p>
            <a:pPr algn="just">
              <a:buNone/>
            </a:pPr>
            <a:endParaRPr lang="es-ES" dirty="0" smtClean="0"/>
          </a:p>
          <a:p>
            <a:pPr lvl="1" algn="just">
              <a:buNone/>
            </a:pPr>
            <a:endParaRPr lang="es-ES" dirty="0"/>
          </a:p>
          <a:p>
            <a:pPr lvl="1" algn="just">
              <a:buNone/>
            </a:pPr>
            <a:endParaRPr lang="es-E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Externalidades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endParaRPr lang="es-ES" dirty="0" smtClean="0"/>
          </a:p>
          <a:p>
            <a:pPr algn="just">
              <a:buFont typeface="Wingdings" pitchFamily="2" charset="2"/>
              <a:buChar char="ü"/>
            </a:pPr>
            <a:r>
              <a:rPr lang="es-ES" dirty="0" smtClean="0"/>
              <a:t> Un Impuesto </a:t>
            </a:r>
            <a:r>
              <a:rPr lang="es-ES" dirty="0" err="1" smtClean="0"/>
              <a:t>Pigouviano</a:t>
            </a:r>
            <a:r>
              <a:rPr lang="es-ES" dirty="0" smtClean="0"/>
              <a:t>/correctivo sube el precio de contaminar.</a:t>
            </a:r>
          </a:p>
          <a:p>
            <a:pPr algn="just">
              <a:buNone/>
            </a:pPr>
            <a:endParaRPr lang="es-ES" dirty="0" smtClean="0"/>
          </a:p>
          <a:p>
            <a:pPr algn="just">
              <a:buFont typeface="Wingdings" pitchFamily="2" charset="2"/>
              <a:buChar char="ü"/>
            </a:pPr>
            <a:r>
              <a:rPr lang="es-ES" dirty="0" smtClean="0"/>
              <a:t>Un  sistema de permisos transables, restringe la oferta de los derechos a contaminar.</a:t>
            </a:r>
          </a:p>
          <a:p>
            <a:pPr algn="just">
              <a:buNone/>
            </a:pPr>
            <a:endParaRPr lang="es-ES" dirty="0" smtClean="0"/>
          </a:p>
          <a:p>
            <a:pPr algn="just">
              <a:buNone/>
            </a:pPr>
            <a:endParaRPr lang="es-ES" dirty="0" smtClean="0"/>
          </a:p>
          <a:p>
            <a:pPr lvl="1" algn="just">
              <a:buNone/>
            </a:pPr>
            <a:endParaRPr lang="es-ES" dirty="0"/>
          </a:p>
          <a:p>
            <a:pPr lvl="1" algn="just">
              <a:buNone/>
            </a:pPr>
            <a:endParaRPr lang="es-E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Externalidades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/>
              <a:t>Los mercados son, por lo general, la mejor forma de organizar la actividad económica.</a:t>
            </a:r>
          </a:p>
          <a:p>
            <a:pPr algn="just"/>
            <a:endParaRPr lang="es-ES" dirty="0"/>
          </a:p>
          <a:p>
            <a:pPr algn="just"/>
            <a:r>
              <a:rPr lang="es-ES" dirty="0" smtClean="0"/>
              <a:t>Pero en ocasiones aparecen ¨Fallas de Mercado¨, situación </a:t>
            </a:r>
            <a:r>
              <a:rPr lang="es-ES" dirty="0"/>
              <a:t>que se produce cuando el </a:t>
            </a:r>
            <a:r>
              <a:rPr lang="es-ES" b="1" dirty="0"/>
              <a:t>mercado</a:t>
            </a:r>
            <a:r>
              <a:rPr lang="es-ES" dirty="0"/>
              <a:t> no es capaz de asignar los recursos de forma </a:t>
            </a:r>
            <a:r>
              <a:rPr lang="es-ES" dirty="0" smtClean="0"/>
              <a:t>eficiente…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Externalidades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/>
              <a:t>Dentro de las ¨Fallas de Mercados podemos nombrar:</a:t>
            </a:r>
          </a:p>
          <a:p>
            <a:pPr lvl="1">
              <a:buFont typeface="Wingdings" pitchFamily="2" charset="2"/>
              <a:buChar char="ü"/>
            </a:pPr>
            <a:r>
              <a:rPr lang="es-ES" dirty="0" smtClean="0"/>
              <a:t> Las Externalidades</a:t>
            </a:r>
            <a:r>
              <a:rPr lang="es-ES" dirty="0"/>
              <a:t>	</a:t>
            </a:r>
            <a:r>
              <a:rPr lang="es-ES" dirty="0" smtClean="0"/>
              <a:t>	</a:t>
            </a:r>
          </a:p>
          <a:p>
            <a:pPr lvl="1">
              <a:buFont typeface="Wingdings" pitchFamily="2" charset="2"/>
              <a:buChar char="ü"/>
            </a:pPr>
            <a:r>
              <a:rPr lang="es-ES" dirty="0"/>
              <a:t> </a:t>
            </a:r>
            <a:r>
              <a:rPr lang="es-ES" dirty="0" smtClean="0"/>
              <a:t>Los Monopolios</a:t>
            </a:r>
          </a:p>
          <a:p>
            <a:pPr lvl="1">
              <a:buFont typeface="Wingdings" pitchFamily="2" charset="2"/>
              <a:buChar char="ü"/>
            </a:pPr>
            <a:r>
              <a:rPr lang="es-ES" dirty="0"/>
              <a:t> </a:t>
            </a:r>
            <a:r>
              <a:rPr lang="es-ES" dirty="0" smtClean="0"/>
              <a:t>La información asimétrica,</a:t>
            </a:r>
          </a:p>
          <a:p>
            <a:pPr lvl="1">
              <a:buFont typeface="Wingdings" pitchFamily="2" charset="2"/>
              <a:buChar char="ü"/>
            </a:pPr>
            <a:r>
              <a:rPr lang="es-ES" dirty="0" smtClean="0"/>
              <a:t>Etc.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Externalidades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s-ES" dirty="0"/>
              <a:t>	</a:t>
            </a:r>
            <a:r>
              <a:rPr lang="es-ES" dirty="0" smtClean="0"/>
              <a:t>Definición: Impacto no compensado de las acciones de una persona sobre el bienestar de otras.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Externalidades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ES" dirty="0"/>
              <a:t>	</a:t>
            </a:r>
            <a:r>
              <a:rPr lang="es-ES" dirty="0" smtClean="0"/>
              <a:t>Definición: Impacto no compensado de las acciones de una persona sobre el bienestar de otras.</a:t>
            </a:r>
          </a:p>
          <a:p>
            <a:pPr algn="just">
              <a:buNone/>
            </a:pPr>
            <a:endParaRPr lang="es-ES" dirty="0" smtClean="0"/>
          </a:p>
          <a:p>
            <a:pPr algn="just">
              <a:buNone/>
            </a:pPr>
            <a:r>
              <a:rPr lang="es-ES" dirty="0" smtClean="0"/>
              <a:t>	Los compradores y vendedores, al encontrarse orientados a su propio beneficio, ignoran los efectos externos negativos de sus acciones, así el resultado del mercado no es eficiente.</a:t>
            </a:r>
            <a:endParaRPr lang="es-ES" dirty="0"/>
          </a:p>
          <a:p>
            <a:pPr algn="just">
              <a:buNone/>
            </a:pPr>
            <a:r>
              <a:rPr lang="es-ES" dirty="0" smtClean="0"/>
              <a:t>	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Externalidades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ES" dirty="0"/>
              <a:t>	</a:t>
            </a:r>
            <a:r>
              <a:rPr lang="es-ES" dirty="0" smtClean="0"/>
              <a:t>Los gobiernos pueden, en ocasiones, mejorar los resultados del mercado.</a:t>
            </a:r>
          </a:p>
          <a:p>
            <a:pPr algn="just">
              <a:buNone/>
            </a:pPr>
            <a:endParaRPr lang="es-ES" dirty="0"/>
          </a:p>
          <a:p>
            <a:pPr algn="just">
              <a:buNone/>
            </a:pPr>
            <a:r>
              <a:rPr lang="es-ES" dirty="0" smtClean="0"/>
              <a:t>	</a:t>
            </a:r>
            <a:r>
              <a:rPr lang="es-ES" b="1" dirty="0" smtClean="0"/>
              <a:t>Externalidades Positivas: </a:t>
            </a:r>
            <a:r>
              <a:rPr lang="es-ES" dirty="0" smtClean="0"/>
              <a:t>el efecto sobre las personas es positivo.</a:t>
            </a:r>
          </a:p>
          <a:p>
            <a:pPr algn="just">
              <a:buNone/>
            </a:pPr>
            <a:r>
              <a:rPr lang="es-ES" dirty="0"/>
              <a:t>	</a:t>
            </a:r>
            <a:endParaRPr lang="es-ES" dirty="0" smtClean="0"/>
          </a:p>
          <a:p>
            <a:pPr algn="just">
              <a:buNone/>
            </a:pPr>
            <a:r>
              <a:rPr lang="es-ES" dirty="0"/>
              <a:t>	</a:t>
            </a:r>
            <a:r>
              <a:rPr lang="es-ES" b="1" dirty="0" smtClean="0"/>
              <a:t>Externalidades Negativas:</a:t>
            </a:r>
            <a:r>
              <a:rPr lang="es-ES" dirty="0" smtClean="0"/>
              <a:t> el efecto sobre las personas es adverso.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Externalidades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ES" dirty="0"/>
              <a:t>	</a:t>
            </a:r>
            <a:r>
              <a:rPr lang="es-ES" dirty="0" smtClean="0"/>
              <a:t>Ejemplos de Externalidades Negativas:</a:t>
            </a:r>
          </a:p>
          <a:p>
            <a:pPr algn="just">
              <a:buNone/>
            </a:pPr>
            <a:endParaRPr lang="es-ES" dirty="0"/>
          </a:p>
          <a:p>
            <a:pPr lvl="1" algn="just">
              <a:buFont typeface="Wingdings" pitchFamily="2" charset="2"/>
              <a:buChar char="ü"/>
            </a:pPr>
            <a:r>
              <a:rPr lang="es-ES" dirty="0" smtClean="0"/>
              <a:t>	La polución del aire de una industria: (no se hace cargo del costo total de producción) </a:t>
            </a:r>
          </a:p>
          <a:p>
            <a:pPr lvl="1" algn="just">
              <a:buNone/>
            </a:pPr>
            <a:endParaRPr lang="es-ES" dirty="0" smtClean="0"/>
          </a:p>
          <a:p>
            <a:pPr lvl="1" algn="just">
              <a:buNone/>
            </a:pPr>
            <a:r>
              <a:rPr lang="es-ES" b="1" dirty="0" smtClean="0"/>
              <a:t>¿Cómo puede el Estado mejorar esta situación?</a:t>
            </a:r>
          </a:p>
          <a:p>
            <a:pPr lvl="1" algn="just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Externalidades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ES" dirty="0"/>
              <a:t>	</a:t>
            </a:r>
            <a:r>
              <a:rPr lang="es-ES" dirty="0" smtClean="0"/>
              <a:t>Ejemplos de Externalidades Negativas:</a:t>
            </a:r>
          </a:p>
          <a:p>
            <a:pPr algn="just">
              <a:buNone/>
            </a:pPr>
            <a:endParaRPr lang="es-ES" dirty="0"/>
          </a:p>
          <a:p>
            <a:pPr lvl="1" algn="just">
              <a:buFont typeface="Wingdings" pitchFamily="2" charset="2"/>
              <a:buChar char="ü"/>
            </a:pPr>
            <a:r>
              <a:rPr lang="es-ES" dirty="0" smtClean="0"/>
              <a:t>Un vecino con un perro que no para de ladrar</a:t>
            </a:r>
          </a:p>
          <a:p>
            <a:pPr lvl="1" algn="just">
              <a:buFont typeface="Wingdings" pitchFamily="2" charset="2"/>
              <a:buChar char="ü"/>
            </a:pPr>
            <a:r>
              <a:rPr lang="es-ES" dirty="0" smtClean="0"/>
              <a:t>Polución acústica proveniente de algún proyecto de construcción</a:t>
            </a:r>
          </a:p>
          <a:p>
            <a:pPr lvl="1" algn="just">
              <a:buFont typeface="Wingdings" pitchFamily="2" charset="2"/>
              <a:buChar char="ü"/>
            </a:pPr>
            <a:r>
              <a:rPr lang="es-ES" dirty="0" smtClean="0"/>
              <a:t>Hablar por celular mientras se conduce</a:t>
            </a:r>
          </a:p>
          <a:p>
            <a:pPr lvl="1" algn="just">
              <a:buFont typeface="Wingdings" pitchFamily="2" charset="2"/>
              <a:buChar char="ü"/>
            </a:pPr>
            <a:r>
              <a:rPr lang="es-ES" dirty="0" smtClean="0"/>
              <a:t>El fumar</a:t>
            </a:r>
          </a:p>
          <a:p>
            <a:pPr lvl="1" algn="just">
              <a:buNone/>
            </a:pPr>
            <a:endParaRPr lang="es-ES" dirty="0" smtClean="0"/>
          </a:p>
          <a:p>
            <a:pPr lvl="1" algn="just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Externalidades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ES" dirty="0"/>
              <a:t>	</a:t>
            </a:r>
            <a:r>
              <a:rPr lang="es-ES" dirty="0" smtClean="0"/>
              <a:t>Ejemplos de Externalidades Positivas:</a:t>
            </a:r>
          </a:p>
          <a:p>
            <a:pPr algn="just">
              <a:buNone/>
            </a:pPr>
            <a:endParaRPr lang="es-ES" dirty="0"/>
          </a:p>
          <a:p>
            <a:pPr lvl="1" algn="just">
              <a:buFont typeface="Wingdings" pitchFamily="2" charset="2"/>
              <a:buChar char="ü"/>
            </a:pPr>
            <a:r>
              <a:rPr lang="es-ES" dirty="0" smtClean="0"/>
              <a:t>Una población más educada tiene beneficios para la sociedad:</a:t>
            </a:r>
          </a:p>
          <a:p>
            <a:pPr lvl="2" algn="just">
              <a:buFont typeface="Wingdings" pitchFamily="2" charset="2"/>
              <a:buChar char="ü"/>
            </a:pPr>
            <a:r>
              <a:rPr lang="es-ES" dirty="0" smtClean="0"/>
              <a:t>Menores niveles de criminalidad</a:t>
            </a:r>
          </a:p>
          <a:p>
            <a:pPr lvl="2" algn="just">
              <a:buFont typeface="Wingdings" pitchFamily="2" charset="2"/>
              <a:buChar char="ü"/>
            </a:pPr>
            <a:r>
              <a:rPr lang="es-ES" dirty="0" smtClean="0"/>
              <a:t>Mejor gobierno – las personas educadas son votantes mejor informados..</a:t>
            </a:r>
          </a:p>
          <a:p>
            <a:pPr lvl="1" algn="just">
              <a:buNone/>
            </a:pPr>
            <a:endParaRPr lang="es-ES" dirty="0" smtClean="0"/>
          </a:p>
          <a:p>
            <a:pPr lvl="1" algn="just">
              <a:buNone/>
            </a:pPr>
            <a:r>
              <a:rPr lang="es-ES" b="1" dirty="0" smtClean="0"/>
              <a:t>¿Cómo puede el Estado mejorar esto?</a:t>
            </a:r>
          </a:p>
          <a:p>
            <a:pPr lvl="1" algn="just">
              <a:buFont typeface="Wingdings" pitchFamily="2" charset="2"/>
              <a:buChar char="ü"/>
            </a:pPr>
            <a:r>
              <a:rPr lang="es-ES" dirty="0" smtClean="0"/>
              <a:t>Subsidiando los costos educativos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122</Words>
  <Application>Microsoft Office PowerPoint</Application>
  <PresentationFormat>Presentación en pantalla (4:3)</PresentationFormat>
  <Paragraphs>106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Externalidades</vt:lpstr>
      <vt:lpstr>Externalidades </vt:lpstr>
      <vt:lpstr>Externalidades </vt:lpstr>
      <vt:lpstr>Externalidades </vt:lpstr>
      <vt:lpstr>Externalidades </vt:lpstr>
      <vt:lpstr>Externalidades </vt:lpstr>
      <vt:lpstr>Externalidades </vt:lpstr>
      <vt:lpstr>Externalidades </vt:lpstr>
      <vt:lpstr>Externalidades </vt:lpstr>
      <vt:lpstr>Externalidades </vt:lpstr>
      <vt:lpstr>Externalidades </vt:lpstr>
      <vt:lpstr>Externalidades </vt:lpstr>
      <vt:lpstr>Externalidades </vt:lpstr>
      <vt:lpstr>Externalidades </vt:lpstr>
      <vt:lpstr>Externalidades </vt:lpstr>
      <vt:lpstr>Externalidades </vt:lpstr>
      <vt:lpstr>Externalidades </vt:lpstr>
      <vt:lpstr>Externalidades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Externalidades</dc:title>
  <dc:creator>csuarez</dc:creator>
  <cp:lastModifiedBy>csuarez</cp:lastModifiedBy>
  <cp:revision>21</cp:revision>
  <dcterms:created xsi:type="dcterms:W3CDTF">2017-10-27T13:35:05Z</dcterms:created>
  <dcterms:modified xsi:type="dcterms:W3CDTF">2017-10-27T22:15:21Z</dcterms:modified>
</cp:coreProperties>
</file>