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6" r:id="rId3"/>
    <p:sldId id="258" r:id="rId4"/>
    <p:sldId id="269" r:id="rId5"/>
    <p:sldId id="265" r:id="rId6"/>
    <p:sldId id="266" r:id="rId7"/>
    <p:sldId id="268" r:id="rId8"/>
    <p:sldId id="264" r:id="rId9"/>
    <p:sldId id="270" r:id="rId10"/>
    <p:sldId id="271" r:id="rId11"/>
    <p:sldId id="275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99FF"/>
    <a:srgbClr val="66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8D21C-C50E-48EA-A4B8-811C4F4277C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F5BA18-72E6-4A88-8166-B3CB5191913B}">
      <dgm:prSet/>
      <dgm:spPr/>
      <dgm:t>
        <a:bodyPr/>
        <a:lstStyle/>
        <a:p>
          <a:r>
            <a:rPr lang="es-ES" b="0" dirty="0">
              <a:latin typeface="Papyrus" panose="03070502060502030205" pitchFamily="66" charset="0"/>
            </a:rPr>
            <a:t>Profesoras/es: </a:t>
          </a:r>
          <a:r>
            <a:rPr lang="es-ES" b="1" dirty="0">
              <a:latin typeface="Abadi" panose="020B0604020104020204" pitchFamily="34" charset="0"/>
            </a:rPr>
            <a:t>				</a:t>
          </a:r>
          <a:endParaRPr lang="en-US" dirty="0">
            <a:latin typeface="Abadi" panose="020B0604020104020204" pitchFamily="34" charset="0"/>
          </a:endParaRPr>
        </a:p>
      </dgm:t>
    </dgm:pt>
    <dgm:pt modelId="{539707D4-8C3A-4E6F-B6DC-2D08E61D6D10}" type="parTrans" cxnId="{74D58571-705F-405B-BE02-5DFE64DE31E2}">
      <dgm:prSet/>
      <dgm:spPr/>
      <dgm:t>
        <a:bodyPr/>
        <a:lstStyle/>
        <a:p>
          <a:endParaRPr lang="en-US"/>
        </a:p>
      </dgm:t>
    </dgm:pt>
    <dgm:pt modelId="{A7D6A46B-8528-4A4B-A717-39740DAEC262}" type="sibTrans" cxnId="{74D58571-705F-405B-BE02-5DFE64DE31E2}">
      <dgm:prSet/>
      <dgm:spPr/>
      <dgm:t>
        <a:bodyPr/>
        <a:lstStyle/>
        <a:p>
          <a:endParaRPr lang="en-US"/>
        </a:p>
      </dgm:t>
    </dgm:pt>
    <dgm:pt modelId="{9E4A7726-A65A-4243-8CA3-75ECDF5E0C58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Lic. Tatiana Benítez</a:t>
          </a:r>
          <a:endParaRPr lang="en-US" dirty="0">
            <a:latin typeface="Avenir Next LT Pro" panose="020B0504020202020204" pitchFamily="34" charset="0"/>
          </a:endParaRPr>
        </a:p>
      </dgm:t>
    </dgm:pt>
    <dgm:pt modelId="{0D793FC2-2B23-4BB3-9A27-D6233DF26967}" type="parTrans" cxnId="{5C269822-8E7E-4BFE-98C3-83BC4445D3FD}">
      <dgm:prSet/>
      <dgm:spPr/>
      <dgm:t>
        <a:bodyPr/>
        <a:lstStyle/>
        <a:p>
          <a:endParaRPr lang="en-US"/>
        </a:p>
      </dgm:t>
    </dgm:pt>
    <dgm:pt modelId="{93EA81CC-3B94-44FB-ABE8-9B8D4662DF64}" type="sibTrans" cxnId="{5C269822-8E7E-4BFE-98C3-83BC4445D3FD}">
      <dgm:prSet/>
      <dgm:spPr/>
      <dgm:t>
        <a:bodyPr/>
        <a:lstStyle/>
        <a:p>
          <a:endParaRPr lang="en-US"/>
        </a:p>
      </dgm:t>
    </dgm:pt>
    <dgm:pt modelId="{7A32F158-4733-4A7D-A30A-45074E287B75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Dra. Julia E. Contin</a:t>
          </a:r>
          <a:endParaRPr lang="en-US" dirty="0">
            <a:latin typeface="Avenir Next LT Pro" panose="020B0504020202020204" pitchFamily="34" charset="0"/>
          </a:endParaRPr>
        </a:p>
      </dgm:t>
    </dgm:pt>
    <dgm:pt modelId="{5F0B2881-75AA-4071-9320-8EF453B3F701}" type="parTrans" cxnId="{DA49F783-9901-4F40-B2F1-2676DCEA1AAC}">
      <dgm:prSet/>
      <dgm:spPr/>
      <dgm:t>
        <a:bodyPr/>
        <a:lstStyle/>
        <a:p>
          <a:endParaRPr lang="en-US"/>
        </a:p>
      </dgm:t>
    </dgm:pt>
    <dgm:pt modelId="{5F5654BD-03F9-4EB5-A115-24927FA28A9F}" type="sibTrans" cxnId="{DA49F783-9901-4F40-B2F1-2676DCEA1AAC}">
      <dgm:prSet/>
      <dgm:spPr/>
      <dgm:t>
        <a:bodyPr/>
        <a:lstStyle/>
        <a:p>
          <a:endParaRPr lang="en-US"/>
        </a:p>
      </dgm:t>
    </dgm:pt>
    <dgm:pt modelId="{0EF88D6A-3A73-48EC-95BC-85C557F8EDAF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Prof. Beatriz D’Amico</a:t>
          </a:r>
          <a:endParaRPr lang="en-US" dirty="0">
            <a:latin typeface="Avenir Next LT Pro" panose="020B0504020202020204" pitchFamily="34" charset="0"/>
          </a:endParaRPr>
        </a:p>
      </dgm:t>
    </dgm:pt>
    <dgm:pt modelId="{6E302723-BEB8-44D3-9CA6-8E35AA13F59C}" type="parTrans" cxnId="{E9A6164C-27DA-4E13-A122-E3C6DCDB247E}">
      <dgm:prSet/>
      <dgm:spPr/>
      <dgm:t>
        <a:bodyPr/>
        <a:lstStyle/>
        <a:p>
          <a:endParaRPr lang="en-US"/>
        </a:p>
      </dgm:t>
    </dgm:pt>
    <dgm:pt modelId="{86505FF0-F47E-45EF-9C68-7550C9143FAD}" type="sibTrans" cxnId="{E9A6164C-27DA-4E13-A122-E3C6DCDB247E}">
      <dgm:prSet/>
      <dgm:spPr/>
      <dgm:t>
        <a:bodyPr/>
        <a:lstStyle/>
        <a:p>
          <a:endParaRPr lang="en-US"/>
        </a:p>
      </dgm:t>
    </dgm:pt>
    <dgm:pt modelId="{642E4D2B-EC1C-4484-AFD2-8E141CA3EF75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Prof. Alejandro G. De Luca</a:t>
          </a:r>
          <a:endParaRPr lang="en-US" dirty="0">
            <a:latin typeface="Avenir Next LT Pro" panose="020B0504020202020204" pitchFamily="34" charset="0"/>
          </a:endParaRPr>
        </a:p>
      </dgm:t>
    </dgm:pt>
    <dgm:pt modelId="{23BA9457-ECFC-4EA8-A990-4A8843B42CA9}" type="parTrans" cxnId="{AF33B2A1-66BC-427F-AF73-151D6A1157C6}">
      <dgm:prSet/>
      <dgm:spPr/>
      <dgm:t>
        <a:bodyPr/>
        <a:lstStyle/>
        <a:p>
          <a:endParaRPr lang="en-US"/>
        </a:p>
      </dgm:t>
    </dgm:pt>
    <dgm:pt modelId="{71262521-544E-42F3-89BC-B1E9938CDCB4}" type="sibTrans" cxnId="{AF33B2A1-66BC-427F-AF73-151D6A1157C6}">
      <dgm:prSet/>
      <dgm:spPr/>
      <dgm:t>
        <a:bodyPr/>
        <a:lstStyle/>
        <a:p>
          <a:endParaRPr lang="en-US"/>
        </a:p>
      </dgm:t>
    </dgm:pt>
    <dgm:pt modelId="{856B1AA0-AC99-4D08-8012-F791275703AA}">
      <dgm:prSet/>
      <dgm:spPr/>
      <dgm:t>
        <a:bodyPr/>
        <a:lstStyle/>
        <a:p>
          <a:r>
            <a:rPr lang="en-US" b="1" dirty="0">
              <a:latin typeface="Avenir Next LT Pro" panose="020B0504020202020204" pitchFamily="34" charset="0"/>
            </a:rPr>
            <a:t>Lic. Jorge Kamlofsky</a:t>
          </a:r>
          <a:endParaRPr lang="en-US" dirty="0">
            <a:latin typeface="Avenir Next LT Pro" panose="020B0504020202020204" pitchFamily="34" charset="0"/>
          </a:endParaRPr>
        </a:p>
      </dgm:t>
    </dgm:pt>
    <dgm:pt modelId="{24436D11-50A6-4B33-8A8E-D6C53E5BBC1F}" type="parTrans" cxnId="{07CB8110-B818-424A-9FBF-92F4EEAAF228}">
      <dgm:prSet/>
      <dgm:spPr/>
      <dgm:t>
        <a:bodyPr/>
        <a:lstStyle/>
        <a:p>
          <a:endParaRPr lang="en-US"/>
        </a:p>
      </dgm:t>
    </dgm:pt>
    <dgm:pt modelId="{6416923F-6283-42BD-9DF9-4390BE87A1D1}" type="sibTrans" cxnId="{07CB8110-B818-424A-9FBF-92F4EEAAF228}">
      <dgm:prSet/>
      <dgm:spPr/>
      <dgm:t>
        <a:bodyPr/>
        <a:lstStyle/>
        <a:p>
          <a:endParaRPr lang="en-US"/>
        </a:p>
      </dgm:t>
    </dgm:pt>
    <dgm:pt modelId="{B6FF21F5-3047-449E-88C4-04D892AA7096}">
      <dgm:prSet/>
      <dgm:spPr/>
      <dgm:t>
        <a:bodyPr/>
        <a:lstStyle/>
        <a:p>
          <a:r>
            <a:rPr lang="en-US" b="1" dirty="0">
              <a:latin typeface="Avenir Next LT Pro" panose="020B0504020202020204" pitchFamily="34" charset="0"/>
            </a:rPr>
            <a:t>Lic. Mabel C. Musso</a:t>
          </a:r>
          <a:endParaRPr lang="en-US" dirty="0">
            <a:latin typeface="Avenir Next LT Pro" panose="020B0504020202020204" pitchFamily="34" charset="0"/>
          </a:endParaRPr>
        </a:p>
      </dgm:t>
    </dgm:pt>
    <dgm:pt modelId="{75860DBB-E6C0-4513-92EB-351C9F26F760}" type="parTrans" cxnId="{E6963E86-3B1B-4F58-B96F-F21B016CEA04}">
      <dgm:prSet/>
      <dgm:spPr/>
      <dgm:t>
        <a:bodyPr/>
        <a:lstStyle/>
        <a:p>
          <a:endParaRPr lang="en-US"/>
        </a:p>
      </dgm:t>
    </dgm:pt>
    <dgm:pt modelId="{7E0225EE-EAAF-467C-B541-8D2C957460A4}" type="sibTrans" cxnId="{E6963E86-3B1B-4F58-B96F-F21B016CEA04}">
      <dgm:prSet/>
      <dgm:spPr/>
      <dgm:t>
        <a:bodyPr/>
        <a:lstStyle/>
        <a:p>
          <a:endParaRPr lang="en-US"/>
        </a:p>
      </dgm:t>
    </dgm:pt>
    <dgm:pt modelId="{3C6F8520-B6AC-42A3-A42C-AA456E986FC5}">
      <dgm:prSet/>
      <dgm:spPr/>
      <dgm:t>
        <a:bodyPr/>
        <a:lstStyle/>
        <a:p>
          <a:r>
            <a:rPr lang="es-AR" b="1" dirty="0">
              <a:latin typeface="Avenir Next LT Pro" panose="020B0504020202020204" pitchFamily="34" charset="0"/>
            </a:rPr>
            <a:t>Lic. Cristina Pérez</a:t>
          </a:r>
          <a:endParaRPr lang="en-US" dirty="0">
            <a:latin typeface="Avenir Next LT Pro" panose="020B0504020202020204" pitchFamily="34" charset="0"/>
          </a:endParaRPr>
        </a:p>
      </dgm:t>
    </dgm:pt>
    <dgm:pt modelId="{E7757385-701B-4D42-AD6E-F7EF4E5D88E7}" type="parTrans" cxnId="{1A79E3E0-AF62-4986-8BC8-E662388F37AA}">
      <dgm:prSet/>
      <dgm:spPr/>
      <dgm:t>
        <a:bodyPr/>
        <a:lstStyle/>
        <a:p>
          <a:endParaRPr lang="en-US"/>
        </a:p>
      </dgm:t>
    </dgm:pt>
    <dgm:pt modelId="{975353A9-8E20-475C-BF38-865D5B658369}" type="sibTrans" cxnId="{1A79E3E0-AF62-4986-8BC8-E662388F37AA}">
      <dgm:prSet/>
      <dgm:spPr/>
      <dgm:t>
        <a:bodyPr/>
        <a:lstStyle/>
        <a:p>
          <a:endParaRPr lang="en-US"/>
        </a:p>
      </dgm:t>
    </dgm:pt>
    <dgm:pt modelId="{CDB1CB04-1DC4-4097-AEE6-1E58548B4EE2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Lic. Claudia Reimer</a:t>
          </a:r>
          <a:endParaRPr lang="en-US" dirty="0">
            <a:latin typeface="Avenir Next LT Pro" panose="020B0504020202020204" pitchFamily="34" charset="0"/>
          </a:endParaRPr>
        </a:p>
      </dgm:t>
    </dgm:pt>
    <dgm:pt modelId="{B5741601-AAA9-4843-8134-46C361DD86DB}" type="parTrans" cxnId="{9C1A4B9B-CDA1-4FDB-A0C6-5891B7FECAE8}">
      <dgm:prSet/>
      <dgm:spPr/>
      <dgm:t>
        <a:bodyPr/>
        <a:lstStyle/>
        <a:p>
          <a:endParaRPr lang="en-US"/>
        </a:p>
      </dgm:t>
    </dgm:pt>
    <dgm:pt modelId="{EC56572C-4F5A-4F4A-B10A-66497A913D12}" type="sibTrans" cxnId="{9C1A4B9B-CDA1-4FDB-A0C6-5891B7FECAE8}">
      <dgm:prSet/>
      <dgm:spPr/>
      <dgm:t>
        <a:bodyPr/>
        <a:lstStyle/>
        <a:p>
          <a:endParaRPr lang="en-US"/>
        </a:p>
      </dgm:t>
    </dgm:pt>
    <dgm:pt modelId="{5BF608A8-1E26-4262-B9E0-8D69E33285BC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Ing. Maribel Tolaba</a:t>
          </a:r>
          <a:endParaRPr lang="en-US" dirty="0">
            <a:latin typeface="Avenir Next LT Pro" panose="020B0504020202020204" pitchFamily="34" charset="0"/>
          </a:endParaRPr>
        </a:p>
      </dgm:t>
    </dgm:pt>
    <dgm:pt modelId="{4C4A4070-9C04-4F99-B48F-AD30832707C5}" type="parTrans" cxnId="{F0B43283-A1AD-4D89-A38D-AEF329B5E6F7}">
      <dgm:prSet/>
      <dgm:spPr/>
      <dgm:t>
        <a:bodyPr/>
        <a:lstStyle/>
        <a:p>
          <a:endParaRPr lang="en-US"/>
        </a:p>
      </dgm:t>
    </dgm:pt>
    <dgm:pt modelId="{2CFAF8BB-10F6-43CA-8465-8FAF9B181670}" type="sibTrans" cxnId="{F0B43283-A1AD-4D89-A38D-AEF329B5E6F7}">
      <dgm:prSet/>
      <dgm:spPr/>
      <dgm:t>
        <a:bodyPr/>
        <a:lstStyle/>
        <a:p>
          <a:endParaRPr lang="en-US"/>
        </a:p>
      </dgm:t>
    </dgm:pt>
    <dgm:pt modelId="{65D66DE5-87BC-42C9-BC79-E89895A9177A}">
      <dgm:prSet/>
      <dgm:spPr/>
      <dgm:t>
        <a:bodyPr/>
        <a:lstStyle/>
        <a:p>
          <a:r>
            <a:rPr lang="en-US" dirty="0">
              <a:latin typeface="Avenir Next LT Pro" panose="020B0504020202020204" pitchFamily="34" charset="0"/>
            </a:rPr>
            <a:t> </a:t>
          </a:r>
          <a:r>
            <a:rPr lang="en-US" b="1" dirty="0">
              <a:latin typeface="Avenir Next LT Pro" panose="020B0504020202020204" pitchFamily="34" charset="0"/>
            </a:rPr>
            <a:t>Lic. Fernando García</a:t>
          </a:r>
        </a:p>
      </dgm:t>
    </dgm:pt>
    <dgm:pt modelId="{D7EB6CD6-C50D-4FD6-9DE0-FA5C440E81BB}" type="parTrans" cxnId="{5F07A4EA-5252-48EB-B5EB-F761883DD209}">
      <dgm:prSet/>
      <dgm:spPr/>
      <dgm:t>
        <a:bodyPr/>
        <a:lstStyle/>
        <a:p>
          <a:endParaRPr lang="es-AR"/>
        </a:p>
      </dgm:t>
    </dgm:pt>
    <dgm:pt modelId="{A5509A40-6673-42ED-BCA8-A44474F14EF8}" type="sibTrans" cxnId="{5F07A4EA-5252-48EB-B5EB-F761883DD209}">
      <dgm:prSet/>
      <dgm:spPr/>
      <dgm:t>
        <a:bodyPr/>
        <a:lstStyle/>
        <a:p>
          <a:endParaRPr lang="es-AR"/>
        </a:p>
      </dgm:t>
    </dgm:pt>
    <dgm:pt modelId="{4485DA01-8CA7-4D74-87E7-B3A61763B988}">
      <dgm:prSet/>
      <dgm:spPr/>
      <dgm:t>
        <a:bodyPr/>
        <a:lstStyle/>
        <a:p>
          <a:r>
            <a:rPr lang="es-ES" b="1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rPr>
            <a:t>Lic. Mariela Accorinti </a:t>
          </a:r>
          <a:endParaRPr lang="en-US" dirty="0">
            <a:latin typeface="Avenir Next LT Pro" panose="020B0504020202020204" pitchFamily="34" charset="0"/>
          </a:endParaRPr>
        </a:p>
      </dgm:t>
    </dgm:pt>
    <dgm:pt modelId="{F869686D-DE14-44F5-86EB-F5315F0C2758}" type="parTrans" cxnId="{C12B7EA5-2C12-43DF-B72D-2A552D6726BF}">
      <dgm:prSet/>
      <dgm:spPr/>
    </dgm:pt>
    <dgm:pt modelId="{E29EB224-E3EC-428B-A1DB-7A61E632F2B5}" type="sibTrans" cxnId="{C12B7EA5-2C12-43DF-B72D-2A552D6726BF}">
      <dgm:prSet/>
      <dgm:spPr/>
    </dgm:pt>
    <dgm:pt modelId="{AA6A65EE-A51F-46D2-9E11-A530AB56EFD1}">
      <dgm:prSet/>
      <dgm:spPr/>
      <dgm:t>
        <a:bodyPr/>
        <a:lstStyle/>
        <a:p>
          <a:r>
            <a:rPr lang="es-ES" b="1" dirty="0">
              <a:latin typeface="Avenir Next LT Pro" panose="020B0504020202020204" pitchFamily="34" charset="0"/>
            </a:rPr>
            <a:t>Lic. Ariel O. Alzugaray</a:t>
          </a:r>
          <a:endParaRPr lang="en-US" dirty="0">
            <a:latin typeface="Avenir Next LT Pro" panose="020B0504020202020204" pitchFamily="34" charset="0"/>
          </a:endParaRPr>
        </a:p>
      </dgm:t>
    </dgm:pt>
    <dgm:pt modelId="{CFD421FF-FCD9-48B3-89EA-178479B3F6DB}" type="parTrans" cxnId="{F8D01A59-E87C-48E7-B7A0-C500B48E720E}">
      <dgm:prSet/>
      <dgm:spPr/>
    </dgm:pt>
    <dgm:pt modelId="{E25BFF67-DD86-4E15-B737-FDF92165045C}" type="sibTrans" cxnId="{F8D01A59-E87C-48E7-B7A0-C500B48E720E}">
      <dgm:prSet/>
      <dgm:spPr/>
    </dgm:pt>
    <dgm:pt modelId="{636E9888-BA68-4A80-A5D8-E59AC57DF733}" type="pres">
      <dgm:prSet presAssocID="{7D08D21C-C50E-48EA-A4B8-811C4F4277CE}" presName="diagram" presStyleCnt="0">
        <dgm:presLayoutVars>
          <dgm:dir/>
          <dgm:resizeHandles val="exact"/>
        </dgm:presLayoutVars>
      </dgm:prSet>
      <dgm:spPr/>
    </dgm:pt>
    <dgm:pt modelId="{3B4DBDB4-A669-4D9C-A734-F397665CE48E}" type="pres">
      <dgm:prSet presAssocID="{89F5BA18-72E6-4A88-8166-B3CB5191913B}" presName="node" presStyleLbl="node1" presStyleIdx="0" presStyleCnt="1" custLinFactNeighborX="-1417" custLinFactNeighborY="1440">
        <dgm:presLayoutVars>
          <dgm:bulletEnabled val="1"/>
        </dgm:presLayoutVars>
      </dgm:prSet>
      <dgm:spPr/>
    </dgm:pt>
  </dgm:ptLst>
  <dgm:cxnLst>
    <dgm:cxn modelId="{07CB8110-B818-424A-9FBF-92F4EEAAF228}" srcId="{89F5BA18-72E6-4A88-8166-B3CB5191913B}" destId="{856B1AA0-AC99-4D08-8012-F791275703AA}" srcOrd="7" destOrd="0" parTransId="{24436D11-50A6-4B33-8A8E-D6C53E5BBC1F}" sibTransId="{6416923F-6283-42BD-9DF9-4390BE87A1D1}"/>
    <dgm:cxn modelId="{5C269822-8E7E-4BFE-98C3-83BC4445D3FD}" srcId="{89F5BA18-72E6-4A88-8166-B3CB5191913B}" destId="{9E4A7726-A65A-4243-8CA3-75ECDF5E0C58}" srcOrd="2" destOrd="0" parTransId="{0D793FC2-2B23-4BB3-9A27-D6233DF26967}" sibTransId="{93EA81CC-3B94-44FB-ABE8-9B8D4662DF64}"/>
    <dgm:cxn modelId="{4AE06B3B-6324-4177-86D0-A528EF27F80A}" type="presOf" srcId="{7A32F158-4733-4A7D-A30A-45074E287B75}" destId="{3B4DBDB4-A669-4D9C-A734-F397665CE48E}" srcOrd="0" destOrd="4" presId="urn:microsoft.com/office/officeart/2005/8/layout/process5"/>
    <dgm:cxn modelId="{82BBED65-9E3E-4CE8-AACE-C73CC20917DA}" type="presOf" srcId="{7D08D21C-C50E-48EA-A4B8-811C4F4277CE}" destId="{636E9888-BA68-4A80-A5D8-E59AC57DF733}" srcOrd="0" destOrd="0" presId="urn:microsoft.com/office/officeart/2005/8/layout/process5"/>
    <dgm:cxn modelId="{E9A6164C-27DA-4E13-A122-E3C6DCDB247E}" srcId="{89F5BA18-72E6-4A88-8166-B3CB5191913B}" destId="{0EF88D6A-3A73-48EC-95BC-85C557F8EDAF}" srcOrd="4" destOrd="0" parTransId="{6E302723-BEB8-44D3-9CA6-8E35AA13F59C}" sibTransId="{86505FF0-F47E-45EF-9C68-7550C9143FAD}"/>
    <dgm:cxn modelId="{6B2BB06D-8976-4F84-B754-61402F0927D8}" type="presOf" srcId="{0EF88D6A-3A73-48EC-95BC-85C557F8EDAF}" destId="{3B4DBDB4-A669-4D9C-A734-F397665CE48E}" srcOrd="0" destOrd="5" presId="urn:microsoft.com/office/officeart/2005/8/layout/process5"/>
    <dgm:cxn modelId="{74D58571-705F-405B-BE02-5DFE64DE31E2}" srcId="{7D08D21C-C50E-48EA-A4B8-811C4F4277CE}" destId="{89F5BA18-72E6-4A88-8166-B3CB5191913B}" srcOrd="0" destOrd="0" parTransId="{539707D4-8C3A-4E6F-B6DC-2D08E61D6D10}" sibTransId="{A7D6A46B-8528-4A4B-A717-39740DAEC262}"/>
    <dgm:cxn modelId="{F19E4674-8470-4A3B-BA5C-1A6D2235D261}" type="presOf" srcId="{9E4A7726-A65A-4243-8CA3-75ECDF5E0C58}" destId="{3B4DBDB4-A669-4D9C-A734-F397665CE48E}" srcOrd="0" destOrd="3" presId="urn:microsoft.com/office/officeart/2005/8/layout/process5"/>
    <dgm:cxn modelId="{F8D01A59-E87C-48E7-B7A0-C500B48E720E}" srcId="{89F5BA18-72E6-4A88-8166-B3CB5191913B}" destId="{AA6A65EE-A51F-46D2-9E11-A530AB56EFD1}" srcOrd="1" destOrd="0" parTransId="{CFD421FF-FCD9-48B3-89EA-178479B3F6DB}" sibTransId="{E25BFF67-DD86-4E15-B737-FDF92165045C}"/>
    <dgm:cxn modelId="{F0B43283-A1AD-4D89-A38D-AEF329B5E6F7}" srcId="{89F5BA18-72E6-4A88-8166-B3CB5191913B}" destId="{5BF608A8-1E26-4262-B9E0-8D69E33285BC}" srcOrd="11" destOrd="0" parTransId="{4C4A4070-9C04-4F99-B48F-AD30832707C5}" sibTransId="{2CFAF8BB-10F6-43CA-8465-8FAF9B181670}"/>
    <dgm:cxn modelId="{DA49F783-9901-4F40-B2F1-2676DCEA1AAC}" srcId="{89F5BA18-72E6-4A88-8166-B3CB5191913B}" destId="{7A32F158-4733-4A7D-A30A-45074E287B75}" srcOrd="3" destOrd="0" parTransId="{5F0B2881-75AA-4071-9320-8EF453B3F701}" sibTransId="{5F5654BD-03F9-4EB5-A115-24927FA28A9F}"/>
    <dgm:cxn modelId="{E6963E86-3B1B-4F58-B96F-F21B016CEA04}" srcId="{89F5BA18-72E6-4A88-8166-B3CB5191913B}" destId="{B6FF21F5-3047-449E-88C4-04D892AA7096}" srcOrd="8" destOrd="0" parTransId="{75860DBB-E6C0-4513-92EB-351C9F26F760}" sibTransId="{7E0225EE-EAAF-467C-B541-8D2C957460A4}"/>
    <dgm:cxn modelId="{C761E487-5B25-4150-8EB4-B4D6AFE1E7B2}" type="presOf" srcId="{3C6F8520-B6AC-42A3-A42C-AA456E986FC5}" destId="{3B4DBDB4-A669-4D9C-A734-F397665CE48E}" srcOrd="0" destOrd="10" presId="urn:microsoft.com/office/officeart/2005/8/layout/process5"/>
    <dgm:cxn modelId="{F8F52892-B4E4-4251-83B3-67C809E27E74}" type="presOf" srcId="{856B1AA0-AC99-4D08-8012-F791275703AA}" destId="{3B4DBDB4-A669-4D9C-A734-F397665CE48E}" srcOrd="0" destOrd="8" presId="urn:microsoft.com/office/officeart/2005/8/layout/process5"/>
    <dgm:cxn modelId="{9C1A4B9B-CDA1-4FDB-A0C6-5891B7FECAE8}" srcId="{89F5BA18-72E6-4A88-8166-B3CB5191913B}" destId="{CDB1CB04-1DC4-4097-AEE6-1E58548B4EE2}" srcOrd="10" destOrd="0" parTransId="{B5741601-AAA9-4843-8134-46C361DD86DB}" sibTransId="{EC56572C-4F5A-4F4A-B10A-66497A913D12}"/>
    <dgm:cxn modelId="{836E8F9D-1C8E-4F0B-9AC3-AC724AF4B042}" type="presOf" srcId="{642E4D2B-EC1C-4484-AFD2-8E141CA3EF75}" destId="{3B4DBDB4-A669-4D9C-A734-F397665CE48E}" srcOrd="0" destOrd="6" presId="urn:microsoft.com/office/officeart/2005/8/layout/process5"/>
    <dgm:cxn modelId="{6A974BA1-2741-411C-911F-53DA901E9C4E}" type="presOf" srcId="{B6FF21F5-3047-449E-88C4-04D892AA7096}" destId="{3B4DBDB4-A669-4D9C-A734-F397665CE48E}" srcOrd="0" destOrd="9" presId="urn:microsoft.com/office/officeart/2005/8/layout/process5"/>
    <dgm:cxn modelId="{AF33B2A1-66BC-427F-AF73-151D6A1157C6}" srcId="{89F5BA18-72E6-4A88-8166-B3CB5191913B}" destId="{642E4D2B-EC1C-4484-AFD2-8E141CA3EF75}" srcOrd="5" destOrd="0" parTransId="{23BA9457-ECFC-4EA8-A990-4A8843B42CA9}" sibTransId="{71262521-544E-42F3-89BC-B1E9938CDCB4}"/>
    <dgm:cxn modelId="{C12B7EA5-2C12-43DF-B72D-2A552D6726BF}" srcId="{89F5BA18-72E6-4A88-8166-B3CB5191913B}" destId="{4485DA01-8CA7-4D74-87E7-B3A61763B988}" srcOrd="0" destOrd="0" parTransId="{F869686D-DE14-44F5-86EB-F5315F0C2758}" sibTransId="{E29EB224-E3EC-428B-A1DB-7A61E632F2B5}"/>
    <dgm:cxn modelId="{6C7382A7-0707-4369-8F1A-B7760A422472}" type="presOf" srcId="{89F5BA18-72E6-4A88-8166-B3CB5191913B}" destId="{3B4DBDB4-A669-4D9C-A734-F397665CE48E}" srcOrd="0" destOrd="0" presId="urn:microsoft.com/office/officeart/2005/8/layout/process5"/>
    <dgm:cxn modelId="{8CAB13A8-5E94-46BC-AC2E-66AC3132A084}" type="presOf" srcId="{5BF608A8-1E26-4262-B9E0-8D69E33285BC}" destId="{3B4DBDB4-A669-4D9C-A734-F397665CE48E}" srcOrd="0" destOrd="12" presId="urn:microsoft.com/office/officeart/2005/8/layout/process5"/>
    <dgm:cxn modelId="{E89C9BB7-21C0-4E73-8DF4-5220DDA0F3C0}" type="presOf" srcId="{AA6A65EE-A51F-46D2-9E11-A530AB56EFD1}" destId="{3B4DBDB4-A669-4D9C-A734-F397665CE48E}" srcOrd="0" destOrd="2" presId="urn:microsoft.com/office/officeart/2005/8/layout/process5"/>
    <dgm:cxn modelId="{1A79E3E0-AF62-4986-8BC8-E662388F37AA}" srcId="{89F5BA18-72E6-4A88-8166-B3CB5191913B}" destId="{3C6F8520-B6AC-42A3-A42C-AA456E986FC5}" srcOrd="9" destOrd="0" parTransId="{E7757385-701B-4D42-AD6E-F7EF4E5D88E7}" sibTransId="{975353A9-8E20-475C-BF38-865D5B658369}"/>
    <dgm:cxn modelId="{291354EA-4D52-43DA-8FAE-09B64AFAE392}" type="presOf" srcId="{CDB1CB04-1DC4-4097-AEE6-1E58548B4EE2}" destId="{3B4DBDB4-A669-4D9C-A734-F397665CE48E}" srcOrd="0" destOrd="11" presId="urn:microsoft.com/office/officeart/2005/8/layout/process5"/>
    <dgm:cxn modelId="{5F07A4EA-5252-48EB-B5EB-F761883DD209}" srcId="{89F5BA18-72E6-4A88-8166-B3CB5191913B}" destId="{65D66DE5-87BC-42C9-BC79-E89895A9177A}" srcOrd="6" destOrd="0" parTransId="{D7EB6CD6-C50D-4FD6-9DE0-FA5C440E81BB}" sibTransId="{A5509A40-6673-42ED-BCA8-A44474F14EF8}"/>
    <dgm:cxn modelId="{F4C45BF5-3C22-4F82-8F28-20A03FA36466}" type="presOf" srcId="{4485DA01-8CA7-4D74-87E7-B3A61763B988}" destId="{3B4DBDB4-A669-4D9C-A734-F397665CE48E}" srcOrd="0" destOrd="1" presId="urn:microsoft.com/office/officeart/2005/8/layout/process5"/>
    <dgm:cxn modelId="{A69E9CF8-AD39-444E-884D-D02039761F36}" type="presOf" srcId="{65D66DE5-87BC-42C9-BC79-E89895A9177A}" destId="{3B4DBDB4-A669-4D9C-A734-F397665CE48E}" srcOrd="0" destOrd="7" presId="urn:microsoft.com/office/officeart/2005/8/layout/process5"/>
    <dgm:cxn modelId="{69B993A6-7AFB-4327-99CF-73EA3858FD19}" type="presParOf" srcId="{636E9888-BA68-4A80-A5D8-E59AC57DF733}" destId="{3B4DBDB4-A669-4D9C-A734-F397665CE48E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FFEDE2-00E9-47F2-A571-105673F579C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5A2ED9-FFE8-4F89-9620-8515ED86C2A7}">
      <dgm:prSet custT="1"/>
      <dgm:spPr/>
      <dgm:t>
        <a:bodyPr/>
        <a:lstStyle/>
        <a:p>
          <a:r>
            <a:rPr lang="es-ES" sz="1800" dirty="0">
              <a:solidFill>
                <a:srgbClr val="3399FF"/>
              </a:solidFill>
              <a:latin typeface="Avenir Next LT Pro" panose="020B0504020202020204" pitchFamily="34" charset="0"/>
            </a:rPr>
            <a:t>Competencias genéricas tecnológicas.</a:t>
          </a:r>
          <a:endParaRPr lang="en-US" sz="1800" dirty="0">
            <a:solidFill>
              <a:srgbClr val="3399FF"/>
            </a:solidFill>
            <a:latin typeface="Avenir Next LT Pro" panose="020B0504020202020204" pitchFamily="34" charset="0"/>
          </a:endParaRPr>
        </a:p>
      </dgm:t>
    </dgm:pt>
    <dgm:pt modelId="{88DFC7D8-EBFB-42F6-B296-5C9EB730E79F}" type="parTrans" cxnId="{262047C5-03AD-4D4A-9095-73A8534F52A4}">
      <dgm:prSet/>
      <dgm:spPr/>
      <dgm:t>
        <a:bodyPr/>
        <a:lstStyle/>
        <a:p>
          <a:endParaRPr lang="en-US"/>
        </a:p>
      </dgm:t>
    </dgm:pt>
    <dgm:pt modelId="{080D7063-80EA-4E17-82A7-AC6E2509CC4D}" type="sibTrans" cxnId="{262047C5-03AD-4D4A-9095-73A8534F52A4}">
      <dgm:prSet/>
      <dgm:spPr/>
      <dgm:t>
        <a:bodyPr/>
        <a:lstStyle/>
        <a:p>
          <a:endParaRPr lang="en-US"/>
        </a:p>
      </dgm:t>
    </dgm:pt>
    <dgm:pt modelId="{78F0D745-1816-4029-8AAC-CEE3B674C78E}">
      <dgm:prSet custT="1"/>
      <dgm:spPr/>
      <dgm:t>
        <a:bodyPr/>
        <a:lstStyle/>
        <a:p>
          <a:r>
            <a:rPr lang="es-ES" sz="1800" dirty="0">
              <a:latin typeface="Avenir Next LT Pro" panose="020B0504020202020204" pitchFamily="34" charset="0"/>
            </a:rPr>
            <a:t>Utilizar de manera efectiva las técnicas y herramientas de aplicación en la Ingeniería.</a:t>
          </a:r>
          <a:r>
            <a:rPr lang="es-ES" sz="1300" dirty="0">
              <a:latin typeface="Abadi" panose="020B0604020104020204" pitchFamily="34" charset="0"/>
            </a:rPr>
            <a:t> </a:t>
          </a:r>
          <a:endParaRPr lang="en-US" sz="1300" dirty="0">
            <a:latin typeface="Abadi" panose="020B0604020104020204" pitchFamily="34" charset="0"/>
          </a:endParaRPr>
        </a:p>
      </dgm:t>
    </dgm:pt>
    <dgm:pt modelId="{A5C97EBD-2B02-4655-AA54-3708B3DAD578}" type="parTrans" cxnId="{E5744E52-EB8F-4D56-BD7C-EE89BC3A1C87}">
      <dgm:prSet/>
      <dgm:spPr/>
      <dgm:t>
        <a:bodyPr/>
        <a:lstStyle/>
        <a:p>
          <a:endParaRPr lang="en-US"/>
        </a:p>
      </dgm:t>
    </dgm:pt>
    <dgm:pt modelId="{97C5B8E6-99A8-4C2B-84C1-B545567384F6}" type="sibTrans" cxnId="{E5744E52-EB8F-4D56-BD7C-EE89BC3A1C87}">
      <dgm:prSet/>
      <dgm:spPr/>
      <dgm:t>
        <a:bodyPr/>
        <a:lstStyle/>
        <a:p>
          <a:endParaRPr lang="en-US"/>
        </a:p>
      </dgm:t>
    </dgm:pt>
    <dgm:pt modelId="{7807A584-BCBF-43F8-B5B8-80FA7F825F84}">
      <dgm:prSet custT="1"/>
      <dgm:spPr/>
      <dgm:t>
        <a:bodyPr/>
        <a:lstStyle/>
        <a:p>
          <a:r>
            <a:rPr lang="es-ES" sz="1800" dirty="0">
              <a:latin typeface="Avenir Next LT Pro" panose="020B0504020202020204" pitchFamily="34" charset="0"/>
            </a:rPr>
            <a:t>Identificar, formular y resolver problemas de Ingeniería. </a:t>
          </a:r>
          <a:endParaRPr lang="en-US" sz="1800" dirty="0">
            <a:latin typeface="Avenir Next LT Pro" panose="020B0504020202020204" pitchFamily="34" charset="0"/>
          </a:endParaRPr>
        </a:p>
      </dgm:t>
    </dgm:pt>
    <dgm:pt modelId="{E3C7729C-7ADD-4585-9567-7709FDB70621}" type="sibTrans" cxnId="{38C2FC3B-B587-4644-9D77-79920C71ED0B}">
      <dgm:prSet/>
      <dgm:spPr/>
      <dgm:t>
        <a:bodyPr/>
        <a:lstStyle/>
        <a:p>
          <a:endParaRPr lang="en-US"/>
        </a:p>
      </dgm:t>
    </dgm:pt>
    <dgm:pt modelId="{A9D6883A-3D9C-4EB0-AB46-1A60A2B2ADFD}" type="parTrans" cxnId="{38C2FC3B-B587-4644-9D77-79920C71ED0B}">
      <dgm:prSet/>
      <dgm:spPr/>
      <dgm:t>
        <a:bodyPr/>
        <a:lstStyle/>
        <a:p>
          <a:endParaRPr lang="en-US"/>
        </a:p>
      </dgm:t>
    </dgm:pt>
    <dgm:pt modelId="{AAAFCAE9-162D-4ED9-8EA8-C1A3EDED5AB9}" type="pres">
      <dgm:prSet presAssocID="{07FFEDE2-00E9-47F2-A571-105673F579C6}" presName="vert0" presStyleCnt="0">
        <dgm:presLayoutVars>
          <dgm:dir/>
          <dgm:animOne val="branch"/>
          <dgm:animLvl val="lvl"/>
        </dgm:presLayoutVars>
      </dgm:prSet>
      <dgm:spPr/>
    </dgm:pt>
    <dgm:pt modelId="{1D0E56BB-2966-4C61-8224-3D489F4F505F}" type="pres">
      <dgm:prSet presAssocID="{B65A2ED9-FFE8-4F89-9620-8515ED86C2A7}" presName="thickLine" presStyleLbl="alignNode1" presStyleIdx="0" presStyleCnt="3"/>
      <dgm:spPr/>
    </dgm:pt>
    <dgm:pt modelId="{E9CFDDE8-0D94-4875-9FAB-B5BE97F4C725}" type="pres">
      <dgm:prSet presAssocID="{B65A2ED9-FFE8-4F89-9620-8515ED86C2A7}" presName="horz1" presStyleCnt="0"/>
      <dgm:spPr/>
    </dgm:pt>
    <dgm:pt modelId="{69F799E1-BB5B-416E-AEF6-9D0C5511BB82}" type="pres">
      <dgm:prSet presAssocID="{B65A2ED9-FFE8-4F89-9620-8515ED86C2A7}" presName="tx1" presStyleLbl="revTx" presStyleIdx="0" presStyleCnt="3"/>
      <dgm:spPr/>
    </dgm:pt>
    <dgm:pt modelId="{84915838-999E-4955-B501-890FCB0A24F9}" type="pres">
      <dgm:prSet presAssocID="{B65A2ED9-FFE8-4F89-9620-8515ED86C2A7}" presName="vert1" presStyleCnt="0"/>
      <dgm:spPr/>
    </dgm:pt>
    <dgm:pt modelId="{C41C61E6-30CD-4C77-AAD7-E77A742CAEE6}" type="pres">
      <dgm:prSet presAssocID="{7807A584-BCBF-43F8-B5B8-80FA7F825F84}" presName="thickLine" presStyleLbl="alignNode1" presStyleIdx="1" presStyleCnt="3"/>
      <dgm:spPr/>
    </dgm:pt>
    <dgm:pt modelId="{36C289DF-5BFB-4649-A461-C48501AB6DA7}" type="pres">
      <dgm:prSet presAssocID="{7807A584-BCBF-43F8-B5B8-80FA7F825F84}" presName="horz1" presStyleCnt="0"/>
      <dgm:spPr/>
    </dgm:pt>
    <dgm:pt modelId="{6DC49347-1F9D-4418-A9F8-A693112CB4F1}" type="pres">
      <dgm:prSet presAssocID="{7807A584-BCBF-43F8-B5B8-80FA7F825F84}" presName="tx1" presStyleLbl="revTx" presStyleIdx="1" presStyleCnt="3" custScaleY="197297"/>
      <dgm:spPr/>
    </dgm:pt>
    <dgm:pt modelId="{D415A1F1-2BFA-4D31-AA69-DDDC11C96F6A}" type="pres">
      <dgm:prSet presAssocID="{7807A584-BCBF-43F8-B5B8-80FA7F825F84}" presName="vert1" presStyleCnt="0"/>
      <dgm:spPr/>
    </dgm:pt>
    <dgm:pt modelId="{909549E7-35E6-4E26-AE20-F233ED304CF9}" type="pres">
      <dgm:prSet presAssocID="{78F0D745-1816-4029-8AAC-CEE3B674C78E}" presName="thickLine" presStyleLbl="alignNode1" presStyleIdx="2" presStyleCnt="3"/>
      <dgm:spPr/>
    </dgm:pt>
    <dgm:pt modelId="{BD63D5EE-39D7-4AAD-9FDA-639D56282A5F}" type="pres">
      <dgm:prSet presAssocID="{78F0D745-1816-4029-8AAC-CEE3B674C78E}" presName="horz1" presStyleCnt="0"/>
      <dgm:spPr/>
    </dgm:pt>
    <dgm:pt modelId="{89D5B50E-BCB1-4049-B117-1F03EE42C1C6}" type="pres">
      <dgm:prSet presAssocID="{78F0D745-1816-4029-8AAC-CEE3B674C78E}" presName="tx1" presStyleLbl="revTx" presStyleIdx="2" presStyleCnt="3" custLinFactY="-26353" custLinFactNeighborX="1295" custLinFactNeighborY="-100000"/>
      <dgm:spPr/>
    </dgm:pt>
    <dgm:pt modelId="{D34BC9F0-B1B4-4EFF-9FD2-9CE6E0601784}" type="pres">
      <dgm:prSet presAssocID="{78F0D745-1816-4029-8AAC-CEE3B674C78E}" presName="vert1" presStyleCnt="0"/>
      <dgm:spPr/>
    </dgm:pt>
  </dgm:ptLst>
  <dgm:cxnLst>
    <dgm:cxn modelId="{38C2FC3B-B587-4644-9D77-79920C71ED0B}" srcId="{07FFEDE2-00E9-47F2-A571-105673F579C6}" destId="{7807A584-BCBF-43F8-B5B8-80FA7F825F84}" srcOrd="1" destOrd="0" parTransId="{A9D6883A-3D9C-4EB0-AB46-1A60A2B2ADFD}" sibTransId="{E3C7729C-7ADD-4585-9567-7709FDB70621}"/>
    <dgm:cxn modelId="{3E2D673F-429D-42C5-8974-9A0A8C9DE91A}" type="presOf" srcId="{7807A584-BCBF-43F8-B5B8-80FA7F825F84}" destId="{6DC49347-1F9D-4418-A9F8-A693112CB4F1}" srcOrd="0" destOrd="0" presId="urn:microsoft.com/office/officeart/2008/layout/LinedList"/>
    <dgm:cxn modelId="{1FC77445-EEDC-444B-831E-77EB41069F45}" type="presOf" srcId="{07FFEDE2-00E9-47F2-A571-105673F579C6}" destId="{AAAFCAE9-162D-4ED9-8EA8-C1A3EDED5AB9}" srcOrd="0" destOrd="0" presId="urn:microsoft.com/office/officeart/2008/layout/LinedList"/>
    <dgm:cxn modelId="{E5744E52-EB8F-4D56-BD7C-EE89BC3A1C87}" srcId="{07FFEDE2-00E9-47F2-A571-105673F579C6}" destId="{78F0D745-1816-4029-8AAC-CEE3B674C78E}" srcOrd="2" destOrd="0" parTransId="{A5C97EBD-2B02-4655-AA54-3708B3DAD578}" sibTransId="{97C5B8E6-99A8-4C2B-84C1-B545567384F6}"/>
    <dgm:cxn modelId="{C48B51B4-8D97-4C38-BBDF-BFEA7311D106}" type="presOf" srcId="{78F0D745-1816-4029-8AAC-CEE3B674C78E}" destId="{89D5B50E-BCB1-4049-B117-1F03EE42C1C6}" srcOrd="0" destOrd="0" presId="urn:microsoft.com/office/officeart/2008/layout/LinedList"/>
    <dgm:cxn modelId="{262047C5-03AD-4D4A-9095-73A8534F52A4}" srcId="{07FFEDE2-00E9-47F2-A571-105673F579C6}" destId="{B65A2ED9-FFE8-4F89-9620-8515ED86C2A7}" srcOrd="0" destOrd="0" parTransId="{88DFC7D8-EBFB-42F6-B296-5C9EB730E79F}" sibTransId="{080D7063-80EA-4E17-82A7-AC6E2509CC4D}"/>
    <dgm:cxn modelId="{E74AC2F5-25B0-4639-815C-1E85CFE1E770}" type="presOf" srcId="{B65A2ED9-FFE8-4F89-9620-8515ED86C2A7}" destId="{69F799E1-BB5B-416E-AEF6-9D0C5511BB82}" srcOrd="0" destOrd="0" presId="urn:microsoft.com/office/officeart/2008/layout/LinedList"/>
    <dgm:cxn modelId="{43292CC6-7B77-4092-A905-4C8BBF02CCF1}" type="presParOf" srcId="{AAAFCAE9-162D-4ED9-8EA8-C1A3EDED5AB9}" destId="{1D0E56BB-2966-4C61-8224-3D489F4F505F}" srcOrd="0" destOrd="0" presId="urn:microsoft.com/office/officeart/2008/layout/LinedList"/>
    <dgm:cxn modelId="{21BA7FF9-5D7D-4556-A3C4-695B294B5CC1}" type="presParOf" srcId="{AAAFCAE9-162D-4ED9-8EA8-C1A3EDED5AB9}" destId="{E9CFDDE8-0D94-4875-9FAB-B5BE97F4C725}" srcOrd="1" destOrd="0" presId="urn:microsoft.com/office/officeart/2008/layout/LinedList"/>
    <dgm:cxn modelId="{7E65D4DB-D27C-4AF7-8EA8-5B2FE0811477}" type="presParOf" srcId="{E9CFDDE8-0D94-4875-9FAB-B5BE97F4C725}" destId="{69F799E1-BB5B-416E-AEF6-9D0C5511BB82}" srcOrd="0" destOrd="0" presId="urn:microsoft.com/office/officeart/2008/layout/LinedList"/>
    <dgm:cxn modelId="{F74F5BB4-CD69-4413-98D8-51A6D349CE74}" type="presParOf" srcId="{E9CFDDE8-0D94-4875-9FAB-B5BE97F4C725}" destId="{84915838-999E-4955-B501-890FCB0A24F9}" srcOrd="1" destOrd="0" presId="urn:microsoft.com/office/officeart/2008/layout/LinedList"/>
    <dgm:cxn modelId="{6A2081C6-FEC9-4575-81E3-FE5627165CC1}" type="presParOf" srcId="{AAAFCAE9-162D-4ED9-8EA8-C1A3EDED5AB9}" destId="{C41C61E6-30CD-4C77-AAD7-E77A742CAEE6}" srcOrd="2" destOrd="0" presId="urn:microsoft.com/office/officeart/2008/layout/LinedList"/>
    <dgm:cxn modelId="{AEC164EA-26C4-4CFE-AA5F-9B87C91E9E04}" type="presParOf" srcId="{AAAFCAE9-162D-4ED9-8EA8-C1A3EDED5AB9}" destId="{36C289DF-5BFB-4649-A461-C48501AB6DA7}" srcOrd="3" destOrd="0" presId="urn:microsoft.com/office/officeart/2008/layout/LinedList"/>
    <dgm:cxn modelId="{8C46507C-72D7-46B0-AEEC-91E9E645888A}" type="presParOf" srcId="{36C289DF-5BFB-4649-A461-C48501AB6DA7}" destId="{6DC49347-1F9D-4418-A9F8-A693112CB4F1}" srcOrd="0" destOrd="0" presId="urn:microsoft.com/office/officeart/2008/layout/LinedList"/>
    <dgm:cxn modelId="{7060C87D-0AD8-4FD4-8150-72539037D9DA}" type="presParOf" srcId="{36C289DF-5BFB-4649-A461-C48501AB6DA7}" destId="{D415A1F1-2BFA-4D31-AA69-DDDC11C96F6A}" srcOrd="1" destOrd="0" presId="urn:microsoft.com/office/officeart/2008/layout/LinedList"/>
    <dgm:cxn modelId="{5577FFC5-63D4-443C-B895-EE43AB6E904B}" type="presParOf" srcId="{AAAFCAE9-162D-4ED9-8EA8-C1A3EDED5AB9}" destId="{909549E7-35E6-4E26-AE20-F233ED304CF9}" srcOrd="4" destOrd="0" presId="urn:microsoft.com/office/officeart/2008/layout/LinedList"/>
    <dgm:cxn modelId="{0DD00AF7-4723-4892-A764-C7D2158A9186}" type="presParOf" srcId="{AAAFCAE9-162D-4ED9-8EA8-C1A3EDED5AB9}" destId="{BD63D5EE-39D7-4AAD-9FDA-639D56282A5F}" srcOrd="5" destOrd="0" presId="urn:microsoft.com/office/officeart/2008/layout/LinedList"/>
    <dgm:cxn modelId="{321CEB56-C526-48E2-B666-19ECDA00B818}" type="presParOf" srcId="{BD63D5EE-39D7-4AAD-9FDA-639D56282A5F}" destId="{89D5B50E-BCB1-4049-B117-1F03EE42C1C6}" srcOrd="0" destOrd="0" presId="urn:microsoft.com/office/officeart/2008/layout/LinedList"/>
    <dgm:cxn modelId="{BAAFD7C1-E6B0-4009-8054-705123BD0A18}" type="presParOf" srcId="{BD63D5EE-39D7-4AAD-9FDA-639D56282A5F}" destId="{D34BC9F0-B1B4-4EFF-9FD2-9CE6E06017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DBDB4-A669-4D9C-A734-F397665CE48E}">
      <dsp:nvSpPr>
        <dsp:cNvPr id="0" name=""/>
        <dsp:cNvSpPr/>
      </dsp:nvSpPr>
      <dsp:spPr>
        <a:xfrm>
          <a:off x="137096" y="597"/>
          <a:ext cx="5662642" cy="3397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0" kern="1200" dirty="0">
              <a:latin typeface="Papyrus" panose="03070502060502030205" pitchFamily="66" charset="0"/>
            </a:rPr>
            <a:t>Profesoras/es: </a:t>
          </a:r>
          <a:r>
            <a:rPr lang="es-ES" sz="1700" b="1" kern="1200" dirty="0">
              <a:latin typeface="Abadi" panose="020B0604020104020204" pitchFamily="34" charset="0"/>
            </a:rPr>
            <a:t>				</a:t>
          </a:r>
          <a:endParaRPr lang="en-US" sz="1700" kern="1200" dirty="0">
            <a:latin typeface="Abadi" panose="020B0604020104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rPr>
            <a:t>Lic. Mariela Accorinti 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Lic. Ariel O. Alzugaray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Lic. Tatiana Benítez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Dra. Julia E. Contin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Prof. Beatriz D’Amico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Prof. Alejandro G. De Luca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venir Next LT Pro" panose="020B0504020202020204" pitchFamily="34" charset="0"/>
            </a:rPr>
            <a:t> </a:t>
          </a:r>
          <a:r>
            <a:rPr lang="en-US" sz="1300" b="1" kern="1200" dirty="0">
              <a:latin typeface="Avenir Next LT Pro" panose="020B0504020202020204" pitchFamily="34" charset="0"/>
            </a:rPr>
            <a:t>Lic. Fernando García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latin typeface="Avenir Next LT Pro" panose="020B0504020202020204" pitchFamily="34" charset="0"/>
            </a:rPr>
            <a:t>Lic. Jorge Kamlofsky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latin typeface="Avenir Next LT Pro" panose="020B0504020202020204" pitchFamily="34" charset="0"/>
            </a:rPr>
            <a:t>Lic. Mabel C. Musso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300" b="1" kern="1200" dirty="0">
              <a:latin typeface="Avenir Next LT Pro" panose="020B0504020202020204" pitchFamily="34" charset="0"/>
            </a:rPr>
            <a:t>Lic. Cristina Pérez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Lic. Claudia Reimer</a:t>
          </a:r>
          <a:endParaRPr lang="en-US" sz="1300" kern="1200" dirty="0">
            <a:latin typeface="Avenir Next LT Pro" panose="020B05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b="1" kern="1200" dirty="0">
              <a:latin typeface="Avenir Next LT Pro" panose="020B0504020202020204" pitchFamily="34" charset="0"/>
            </a:rPr>
            <a:t>Ing. Maribel Tolaba</a:t>
          </a:r>
          <a:endParaRPr lang="en-US" sz="1300" kern="1200" dirty="0">
            <a:latin typeface="Avenir Next LT Pro" panose="020B0504020202020204" pitchFamily="34" charset="0"/>
          </a:endParaRPr>
        </a:p>
      </dsp:txBody>
      <dsp:txXfrm>
        <a:off x="236608" y="100109"/>
        <a:ext cx="5463618" cy="3198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E56BB-2966-4C61-8224-3D489F4F505F}">
      <dsp:nvSpPr>
        <dsp:cNvPr id="0" name=""/>
        <dsp:cNvSpPr/>
      </dsp:nvSpPr>
      <dsp:spPr>
        <a:xfrm>
          <a:off x="0" y="905"/>
          <a:ext cx="690897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799E1-BB5B-416E-AEF6-9D0C5511BB82}">
      <dsp:nvSpPr>
        <dsp:cNvPr id="0" name=""/>
        <dsp:cNvSpPr/>
      </dsp:nvSpPr>
      <dsp:spPr>
        <a:xfrm>
          <a:off x="0" y="905"/>
          <a:ext cx="6908979" cy="48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rgbClr val="3399FF"/>
              </a:solidFill>
              <a:latin typeface="Avenir Next LT Pro" panose="020B0504020202020204" pitchFamily="34" charset="0"/>
            </a:rPr>
            <a:t>Competencias genéricas tecnológicas.</a:t>
          </a:r>
          <a:endParaRPr lang="en-US" sz="1800" kern="1200" dirty="0">
            <a:solidFill>
              <a:srgbClr val="3399FF"/>
            </a:solidFill>
            <a:latin typeface="Avenir Next LT Pro" panose="020B0504020202020204" pitchFamily="34" charset="0"/>
          </a:endParaRPr>
        </a:p>
      </dsp:txBody>
      <dsp:txXfrm>
        <a:off x="0" y="905"/>
        <a:ext cx="6908979" cy="485444"/>
      </dsp:txXfrm>
    </dsp:sp>
    <dsp:sp modelId="{C41C61E6-30CD-4C77-AAD7-E77A742CAEE6}">
      <dsp:nvSpPr>
        <dsp:cNvPr id="0" name=""/>
        <dsp:cNvSpPr/>
      </dsp:nvSpPr>
      <dsp:spPr>
        <a:xfrm>
          <a:off x="0" y="486349"/>
          <a:ext cx="690897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49347-1F9D-4418-A9F8-A693112CB4F1}">
      <dsp:nvSpPr>
        <dsp:cNvPr id="0" name=""/>
        <dsp:cNvSpPr/>
      </dsp:nvSpPr>
      <dsp:spPr>
        <a:xfrm>
          <a:off x="0" y="486349"/>
          <a:ext cx="6902231" cy="95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venir Next LT Pro" panose="020B0504020202020204" pitchFamily="34" charset="0"/>
            </a:rPr>
            <a:t>Identificar, formular y resolver problemas de Ingeniería. </a:t>
          </a:r>
          <a:endParaRPr lang="en-US" sz="1800" kern="1200" dirty="0">
            <a:latin typeface="Avenir Next LT Pro" panose="020B0504020202020204" pitchFamily="34" charset="0"/>
          </a:endParaRPr>
        </a:p>
      </dsp:txBody>
      <dsp:txXfrm>
        <a:off x="0" y="486349"/>
        <a:ext cx="6902231" cy="957767"/>
      </dsp:txXfrm>
    </dsp:sp>
    <dsp:sp modelId="{909549E7-35E6-4E26-AE20-F233ED304CF9}">
      <dsp:nvSpPr>
        <dsp:cNvPr id="0" name=""/>
        <dsp:cNvSpPr/>
      </dsp:nvSpPr>
      <dsp:spPr>
        <a:xfrm>
          <a:off x="0" y="1444117"/>
          <a:ext cx="690897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5B50E-BCB1-4049-B117-1F03EE42C1C6}">
      <dsp:nvSpPr>
        <dsp:cNvPr id="0" name=""/>
        <dsp:cNvSpPr/>
      </dsp:nvSpPr>
      <dsp:spPr>
        <a:xfrm>
          <a:off x="0" y="830743"/>
          <a:ext cx="6908979" cy="485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venir Next LT Pro" panose="020B0504020202020204" pitchFamily="34" charset="0"/>
            </a:rPr>
            <a:t>Utilizar de manera efectiva las técnicas y herramientas de aplicación en la Ingeniería.</a:t>
          </a:r>
          <a:r>
            <a:rPr lang="es-ES" sz="1300" kern="1200" dirty="0">
              <a:latin typeface="Abadi" panose="020B0604020104020204" pitchFamily="34" charset="0"/>
            </a:rPr>
            <a:t> </a:t>
          </a:r>
          <a:endParaRPr lang="en-US" sz="1300" kern="1200" dirty="0">
            <a:latin typeface="Abadi" panose="020B0604020104020204" pitchFamily="34" charset="0"/>
          </a:endParaRPr>
        </a:p>
      </dsp:txBody>
      <dsp:txXfrm>
        <a:off x="0" y="830743"/>
        <a:ext cx="6908979" cy="485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19T12:07:07.1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32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4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5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5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6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8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2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6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9" name="Picture 3" descr="Fondo abstracto triangular">
            <a:extLst>
              <a:ext uri="{FF2B5EF4-FFF2-40B4-BE49-F238E27FC236}">
                <a16:creationId xmlns:a16="http://schemas.microsoft.com/office/drawing/2014/main" id="{7841D506-F8CB-BD92-6A08-0362F3740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1" cy="68579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503E11D-D7FB-44ED-80F1-8CDAD7A9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5E3F33-70E6-9AE2-4A98-46B4C3CEF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10537001" cy="3566160"/>
          </a:xfrm>
        </p:spPr>
        <p:txBody>
          <a:bodyPr>
            <a:normAutofit/>
          </a:bodyPr>
          <a:lstStyle/>
          <a:p>
            <a:r>
              <a:rPr lang="es-ES" sz="8900" b="1" dirty="0">
                <a:solidFill>
                  <a:schemeClr val="bg1"/>
                </a:solidFill>
                <a:latin typeface="Papyrus" panose="03070502060502030205" pitchFamily="66" charset="0"/>
              </a:rPr>
              <a:t>Álgebra y Geometría Analítica</a:t>
            </a:r>
            <a:endParaRPr lang="es-AR" sz="89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5AB0E2-8218-2DBA-D407-37322D325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36008"/>
            <a:ext cx="6894576" cy="157276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U.T.N.- F.R.H.</a:t>
            </a:r>
          </a:p>
          <a:p>
            <a:r>
              <a:rPr lang="es-ES" dirty="0">
                <a:solidFill>
                  <a:schemeClr val="bg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CICLO 2026</a:t>
            </a:r>
            <a:endParaRPr lang="es-AR" dirty="0">
              <a:solidFill>
                <a:schemeClr val="bg1"/>
              </a:solidFill>
              <a:latin typeface="Lucida Handwriting" panose="03010101010101010101" pitchFamily="66" charset="0"/>
              <a:cs typeface="Arial" panose="020B0604020202020204" pitchFamily="34" charset="0"/>
            </a:endParaRP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EA016"/>
          </a:solidFill>
          <a:ln w="38100" cap="rnd">
            <a:solidFill>
              <a:srgbClr val="FEA01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0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B8D543-B875-B0AD-E849-5A910131C748}"/>
              </a:ext>
            </a:extLst>
          </p:cNvPr>
          <p:cNvSpPr txBox="1"/>
          <p:nvPr/>
        </p:nvSpPr>
        <p:spPr>
          <a:xfrm>
            <a:off x="3875925" y="3124426"/>
            <a:ext cx="4084263" cy="14143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0" dirty="0">
                <a:latin typeface="+mj-lt"/>
                <a:ea typeface="+mj-ea"/>
                <a:cs typeface="+mj-cs"/>
              </a:rPr>
              <a:t>CONSEJOS </a:t>
            </a:r>
          </a:p>
        </p:txBody>
      </p:sp>
      <p:pic>
        <p:nvPicPr>
          <p:cNvPr id="9" name="Graphic 8" descr="Bombilla">
            <a:extLst>
              <a:ext uri="{FF2B5EF4-FFF2-40B4-BE49-F238E27FC236}">
                <a16:creationId xmlns:a16="http://schemas.microsoft.com/office/drawing/2014/main" id="{D4CE5DC7-6FD3-19D8-C780-AA01AE09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8837" y="293641"/>
            <a:ext cx="2688873" cy="2688873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713DDA-A453-64CE-133C-F6CE65D167F0}"/>
              </a:ext>
            </a:extLst>
          </p:cNvPr>
          <p:cNvSpPr txBox="1"/>
          <p:nvPr/>
        </p:nvSpPr>
        <p:spPr>
          <a:xfrm>
            <a:off x="304848" y="564432"/>
            <a:ext cx="44413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002060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Durante la clase</a:t>
            </a:r>
            <a:r>
              <a:rPr lang="es-ES" sz="1400" dirty="0">
                <a:solidFill>
                  <a:srgbClr val="002060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Participa, da tu opinión, comparte tus ideas.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 lo que no te quede claro. No temas, equivocarse es parte del aprender.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Escucha con respeto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8C0769-D01F-EA6A-2F0B-9158589EA3A2}"/>
              </a:ext>
            </a:extLst>
          </p:cNvPr>
          <p:cNvSpPr txBox="1"/>
          <p:nvPr/>
        </p:nvSpPr>
        <p:spPr>
          <a:xfrm>
            <a:off x="7749465" y="1321516"/>
            <a:ext cx="43104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FF6600"/>
                </a:solidFill>
                <a:effectLst/>
                <a:latin typeface="Lucida Handwriting" panose="03010101010101010101" pitchFamily="66" charset="0"/>
                <a:ea typeface="Times New Roman" panose="02020603050405020304" pitchFamily="18" charset="0"/>
              </a:rPr>
              <a:t>Al finalizar la clase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FF6600"/>
                </a:solidFill>
                <a:latin typeface="Avenir Next LT Pro" panose="020B0504020202020204" pitchFamily="34" charset="0"/>
                <a:ea typeface="Times New Roman" panose="02020603050405020304" pitchFamily="18" charset="0"/>
              </a:rPr>
              <a:t>R</a:t>
            </a: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esponde la pregunta: ¿qué aprendí hoy?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Elige las ideas centrales de la clase. Puede ser una definición, un teorema, alguna condición o propiedades.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Toma nota e inicia </a:t>
            </a: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diario de clases u hoja de ruta.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 vínculos entre estas ideas centrales.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Anímate a usar cuadros, diagramas, flechas a modo de ir construyendo una red conceptual. </a:t>
            </a:r>
            <a:endParaRPr lang="es-AR" sz="1400" dirty="0">
              <a:solidFill>
                <a:srgbClr val="FF66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EF4C432-8623-00D4-90A0-BD9BAB2FD4EE}"/>
              </a:ext>
            </a:extLst>
          </p:cNvPr>
          <p:cNvSpPr txBox="1"/>
          <p:nvPr/>
        </p:nvSpPr>
        <p:spPr>
          <a:xfrm>
            <a:off x="132114" y="2704284"/>
            <a:ext cx="39064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ES" sz="1400" dirty="0">
                <a:solidFill>
                  <a:srgbClr val="3399FF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Antes de la siguiente clase </a:t>
            </a:r>
            <a:r>
              <a:rPr lang="es-ES" sz="1400" dirty="0">
                <a:solidFill>
                  <a:srgbClr val="3399FF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 algn="just"/>
            <a:endParaRPr lang="es-ES" sz="1400" dirty="0">
              <a:solidFill>
                <a:srgbClr val="3399FF"/>
              </a:solidFill>
              <a:latin typeface="Lucida Handwriting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3399FF"/>
                </a:solidFill>
                <a:effectLst/>
                <a:latin typeface="Lucida Handwriting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solidFill>
                  <a:srgbClr val="3399FF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1400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elee tus apuntes, tu hoja de ruta, lee el material propuesto por tu docente o los videos sugeridos.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400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Visita alguna página que complemente este material. En el CVG encontraras material sugerido por la cátedra. Eso te dará un respaldo que te dará apoyo para interpretar lo nuevo y poder aplicarlo</a:t>
            </a:r>
            <a:r>
              <a:rPr lang="es-ES" sz="1400" dirty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AR" sz="1400" dirty="0">
              <a:solidFill>
                <a:schemeClr val="bg2">
                  <a:lumMod val="50000"/>
                  <a:lumOff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18213-2C38-CA01-12B9-16E683903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C275CEB9-A347-1C48-5678-643B8D72FF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EAA987E-19C3-AAF7-E5D2-FCC4AE47F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BF19DA-796D-4AEC-7380-9806F610FC54}"/>
              </a:ext>
            </a:extLst>
          </p:cNvPr>
          <p:cNvSpPr txBox="1"/>
          <p:nvPr/>
        </p:nvSpPr>
        <p:spPr>
          <a:xfrm>
            <a:off x="3089181" y="3706161"/>
            <a:ext cx="4572001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0" dirty="0">
                <a:latin typeface="+mj-lt"/>
                <a:ea typeface="+mj-ea"/>
                <a:cs typeface="+mj-cs"/>
              </a:rPr>
              <a:t>CONSEJOS </a:t>
            </a:r>
          </a:p>
        </p:txBody>
      </p:sp>
      <p:pic>
        <p:nvPicPr>
          <p:cNvPr id="9" name="Graphic 8" descr="Bombilla">
            <a:extLst>
              <a:ext uri="{FF2B5EF4-FFF2-40B4-BE49-F238E27FC236}">
                <a16:creationId xmlns:a16="http://schemas.microsoft.com/office/drawing/2014/main" id="{89B8C967-3FB5-7776-FD73-36DAEB4EF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777" y="108220"/>
            <a:ext cx="2688873" cy="2688873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2C3071B2-A829-02F9-17F2-867A9B670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26">
            <a:extLst>
              <a:ext uri="{FF2B5EF4-FFF2-40B4-BE49-F238E27FC236}">
                <a16:creationId xmlns:a16="http://schemas.microsoft.com/office/drawing/2014/main" id="{0E2466FC-7B1A-7A81-D281-C51B54A77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oter Placeholder 27">
            <a:extLst>
              <a:ext uri="{FF2B5EF4-FFF2-40B4-BE49-F238E27FC236}">
                <a16:creationId xmlns:a16="http://schemas.microsoft.com/office/drawing/2014/main" id="{CD0DB206-189E-01B8-5D86-648A73397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15DDFE08-775A-B2A0-4BA5-30B92C5EB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8348DB1-2DAE-07C5-D36A-1F318F644E33}"/>
              </a:ext>
            </a:extLst>
          </p:cNvPr>
          <p:cNvSpPr txBox="1"/>
          <p:nvPr/>
        </p:nvSpPr>
        <p:spPr>
          <a:xfrm>
            <a:off x="7301135" y="290452"/>
            <a:ext cx="450363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Resuelve los ejercicios de las guías de trabajos prácticos y los que tus docentes te propongan adicionales.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Completa las actividades del CVG que -más allá de su carácter obligatorio- te permitirán saber si vas encaminado o te hace falta prestar más atención a lo conceptual.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algún criterio de señalización, colores, resaltadores, marcas especiales para identificar los ejercicios o temas que consideras entendidos de aquellos que te presentan alguna dificultad o los que directamente no has podido entender ni resolver.  </a:t>
            </a:r>
            <a:endParaRPr lang="es-AR" sz="1400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7B5B91-4704-CCEC-D90A-C48265ECA41A}"/>
              </a:ext>
            </a:extLst>
          </p:cNvPr>
          <p:cNvSpPr txBox="1"/>
          <p:nvPr/>
        </p:nvSpPr>
        <p:spPr>
          <a:xfrm>
            <a:off x="266799" y="422506"/>
            <a:ext cx="44793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 tu tiempo.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Planifica tus tareas, lleva una agenda y trata de ser perseverante y constante.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Procura administrar tu tiempo y distribuir en estudio, trabajo, actividad física, descanso, vida social, etc. </a:t>
            </a:r>
            <a:endParaRPr lang="es-AR" sz="1400" dirty="0">
              <a:solidFill>
                <a:schemeClr val="accent6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AE35F1-59D5-AB65-C7ED-7DF57E43BB07}"/>
              </a:ext>
            </a:extLst>
          </p:cNvPr>
          <p:cNvSpPr txBox="1"/>
          <p:nvPr/>
        </p:nvSpPr>
        <p:spPr>
          <a:xfrm>
            <a:off x="266799" y="2033397"/>
            <a:ext cx="51083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Contrasta tus resultados con los obtenidos usando GeoGebra o el software que estes utilizando. Auxíliate con el software para visualizar la situación que te propones resolver en los casos que corresponda una interpretación geométrica.</a:t>
            </a:r>
            <a:endParaRPr lang="es-AR" sz="1400" dirty="0">
              <a:solidFill>
                <a:schemeClr val="accent6">
                  <a:lumMod val="50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F7EAAC-06B8-7D1F-91DF-3F6A6D52CBE1}"/>
              </a:ext>
            </a:extLst>
          </p:cNvPr>
          <p:cNvSpPr txBox="1"/>
          <p:nvPr/>
        </p:nvSpPr>
        <p:spPr>
          <a:xfrm>
            <a:off x="6998760" y="3375067"/>
            <a:ext cx="510838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2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Estudia para aprender, cada clase tiene su importancia en tu formación como profesional. Esa consciencia de estar construyendo tu propio camino, la carrera elegida te ayudará a mantener la motivación. Cada paso tiene su importancia para llegar a la meta.</a:t>
            </a:r>
            <a:endParaRPr lang="es-AR" sz="1400" dirty="0">
              <a:solidFill>
                <a:schemeClr val="accent2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EB8DD8B-C94C-55C6-4501-9E0A528B1F5C}"/>
              </a:ext>
            </a:extLst>
          </p:cNvPr>
          <p:cNvSpPr txBox="1"/>
          <p:nvPr/>
        </p:nvSpPr>
        <p:spPr>
          <a:xfrm>
            <a:off x="266799" y="342884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400" b="0" i="0" dirty="0">
                <a:solidFill>
                  <a:schemeClr val="accent5">
                    <a:lumMod val="50000"/>
                  </a:schemeClr>
                </a:solidFill>
                <a:effectLst/>
                <a:latin typeface="Avenir Next LT Pro" panose="020B0504020202020204" pitchFamily="34" charset="0"/>
              </a:rPr>
              <a:t>Utiliza con responsabilidad y sentido crítico las herramientas de Inteligencia Artificial.</a:t>
            </a:r>
            <a:endParaRPr lang="es-AR" sz="1400" dirty="0">
              <a:solidFill>
                <a:schemeClr val="accent5">
                  <a:lumMod val="50000"/>
                </a:schemeClr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4" grpId="0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B8D543-B875-B0AD-E849-5A910131C748}"/>
              </a:ext>
            </a:extLst>
          </p:cNvPr>
          <p:cNvSpPr txBox="1"/>
          <p:nvPr/>
        </p:nvSpPr>
        <p:spPr>
          <a:xfrm>
            <a:off x="3807702" y="3003889"/>
            <a:ext cx="4572001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10000" dirty="0">
                <a:latin typeface="+mj-lt"/>
                <a:ea typeface="+mj-ea"/>
                <a:cs typeface="+mj-cs"/>
              </a:rPr>
              <a:t>CONSEJOS </a:t>
            </a:r>
          </a:p>
        </p:txBody>
      </p:sp>
      <p:pic>
        <p:nvPicPr>
          <p:cNvPr id="9" name="Graphic 8" descr="Bombilla">
            <a:extLst>
              <a:ext uri="{FF2B5EF4-FFF2-40B4-BE49-F238E27FC236}">
                <a16:creationId xmlns:a16="http://schemas.microsoft.com/office/drawing/2014/main" id="{D4CE5DC7-6FD3-19D8-C780-AA01AE09D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8194" y="88190"/>
            <a:ext cx="2688873" cy="2688873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27432"/>
          </a:xfrm>
          <a:custGeom>
            <a:avLst/>
            <a:gdLst>
              <a:gd name="connsiteX0" fmla="*/ 0 w 4572000"/>
              <a:gd name="connsiteY0" fmla="*/ 0 h 27432"/>
              <a:gd name="connsiteX1" fmla="*/ 607423 w 4572000"/>
              <a:gd name="connsiteY1" fmla="*/ 0 h 27432"/>
              <a:gd name="connsiteX2" fmla="*/ 1123406 w 4572000"/>
              <a:gd name="connsiteY2" fmla="*/ 0 h 27432"/>
              <a:gd name="connsiteX3" fmla="*/ 1685109 w 4572000"/>
              <a:gd name="connsiteY3" fmla="*/ 0 h 27432"/>
              <a:gd name="connsiteX4" fmla="*/ 2383971 w 4572000"/>
              <a:gd name="connsiteY4" fmla="*/ 0 h 27432"/>
              <a:gd name="connsiteX5" fmla="*/ 2991394 w 4572000"/>
              <a:gd name="connsiteY5" fmla="*/ 0 h 27432"/>
              <a:gd name="connsiteX6" fmla="*/ 3553097 w 4572000"/>
              <a:gd name="connsiteY6" fmla="*/ 0 h 27432"/>
              <a:gd name="connsiteX7" fmla="*/ 4572000 w 4572000"/>
              <a:gd name="connsiteY7" fmla="*/ 0 h 27432"/>
              <a:gd name="connsiteX8" fmla="*/ 4572000 w 4572000"/>
              <a:gd name="connsiteY8" fmla="*/ 27432 h 27432"/>
              <a:gd name="connsiteX9" fmla="*/ 3918857 w 4572000"/>
              <a:gd name="connsiteY9" fmla="*/ 27432 h 27432"/>
              <a:gd name="connsiteX10" fmla="*/ 3357154 w 4572000"/>
              <a:gd name="connsiteY10" fmla="*/ 27432 h 27432"/>
              <a:gd name="connsiteX11" fmla="*/ 2612571 w 4572000"/>
              <a:gd name="connsiteY11" fmla="*/ 27432 h 27432"/>
              <a:gd name="connsiteX12" fmla="*/ 2005149 w 4572000"/>
              <a:gd name="connsiteY12" fmla="*/ 27432 h 27432"/>
              <a:gd name="connsiteX13" fmla="*/ 1489166 w 4572000"/>
              <a:gd name="connsiteY13" fmla="*/ 27432 h 27432"/>
              <a:gd name="connsiteX14" fmla="*/ 790303 w 4572000"/>
              <a:gd name="connsiteY14" fmla="*/ 27432 h 27432"/>
              <a:gd name="connsiteX15" fmla="*/ 0 w 4572000"/>
              <a:gd name="connsiteY15" fmla="*/ 27432 h 27432"/>
              <a:gd name="connsiteX16" fmla="*/ 0 w 457200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27432" fill="none" extrusionOk="0">
                <a:moveTo>
                  <a:pt x="0" y="0"/>
                </a:moveTo>
                <a:cubicBezTo>
                  <a:pt x="150397" y="-23421"/>
                  <a:pt x="474161" y="9174"/>
                  <a:pt x="607423" y="0"/>
                </a:cubicBezTo>
                <a:cubicBezTo>
                  <a:pt x="740685" y="-9174"/>
                  <a:pt x="868821" y="-4258"/>
                  <a:pt x="1123406" y="0"/>
                </a:cubicBezTo>
                <a:cubicBezTo>
                  <a:pt x="1377991" y="4258"/>
                  <a:pt x="1567664" y="-12410"/>
                  <a:pt x="1685109" y="0"/>
                </a:cubicBezTo>
                <a:cubicBezTo>
                  <a:pt x="1802554" y="12410"/>
                  <a:pt x="2193086" y="-14353"/>
                  <a:pt x="2383971" y="0"/>
                </a:cubicBezTo>
                <a:cubicBezTo>
                  <a:pt x="2574856" y="14353"/>
                  <a:pt x="2697477" y="-26142"/>
                  <a:pt x="2991394" y="0"/>
                </a:cubicBezTo>
                <a:cubicBezTo>
                  <a:pt x="3285311" y="26142"/>
                  <a:pt x="3423667" y="26544"/>
                  <a:pt x="3553097" y="0"/>
                </a:cubicBezTo>
                <a:cubicBezTo>
                  <a:pt x="3682527" y="-26544"/>
                  <a:pt x="4344147" y="50350"/>
                  <a:pt x="4572000" y="0"/>
                </a:cubicBezTo>
                <a:cubicBezTo>
                  <a:pt x="4571027" y="8304"/>
                  <a:pt x="4571522" y="21512"/>
                  <a:pt x="4572000" y="27432"/>
                </a:cubicBezTo>
                <a:cubicBezTo>
                  <a:pt x="4438349" y="5490"/>
                  <a:pt x="4090129" y="31231"/>
                  <a:pt x="3918857" y="27432"/>
                </a:cubicBezTo>
                <a:cubicBezTo>
                  <a:pt x="3747585" y="23633"/>
                  <a:pt x="3498826" y="6883"/>
                  <a:pt x="3357154" y="27432"/>
                </a:cubicBezTo>
                <a:cubicBezTo>
                  <a:pt x="3215482" y="47981"/>
                  <a:pt x="2784289" y="56849"/>
                  <a:pt x="2612571" y="27432"/>
                </a:cubicBezTo>
                <a:cubicBezTo>
                  <a:pt x="2440853" y="-1985"/>
                  <a:pt x="2261292" y="25951"/>
                  <a:pt x="2005149" y="27432"/>
                </a:cubicBezTo>
                <a:cubicBezTo>
                  <a:pt x="1749006" y="28913"/>
                  <a:pt x="1700078" y="34342"/>
                  <a:pt x="1489166" y="27432"/>
                </a:cubicBezTo>
                <a:cubicBezTo>
                  <a:pt x="1278254" y="20522"/>
                  <a:pt x="1077188" y="56916"/>
                  <a:pt x="790303" y="27432"/>
                </a:cubicBezTo>
                <a:cubicBezTo>
                  <a:pt x="503418" y="-2052"/>
                  <a:pt x="359168" y="57044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572000" h="27432" stroke="0" extrusionOk="0">
                <a:moveTo>
                  <a:pt x="0" y="0"/>
                </a:moveTo>
                <a:cubicBezTo>
                  <a:pt x="155698" y="6780"/>
                  <a:pt x="465972" y="13197"/>
                  <a:pt x="607423" y="0"/>
                </a:cubicBezTo>
                <a:cubicBezTo>
                  <a:pt x="748874" y="-13197"/>
                  <a:pt x="1014133" y="22994"/>
                  <a:pt x="1123406" y="0"/>
                </a:cubicBezTo>
                <a:cubicBezTo>
                  <a:pt x="1232679" y="-22994"/>
                  <a:pt x="1639431" y="-2997"/>
                  <a:pt x="1867989" y="0"/>
                </a:cubicBezTo>
                <a:cubicBezTo>
                  <a:pt x="2096547" y="2997"/>
                  <a:pt x="2265668" y="29557"/>
                  <a:pt x="2475411" y="0"/>
                </a:cubicBezTo>
                <a:cubicBezTo>
                  <a:pt x="2685154" y="-29557"/>
                  <a:pt x="2951491" y="73"/>
                  <a:pt x="3082834" y="0"/>
                </a:cubicBezTo>
                <a:cubicBezTo>
                  <a:pt x="3214177" y="-73"/>
                  <a:pt x="3641000" y="-33478"/>
                  <a:pt x="3827417" y="0"/>
                </a:cubicBezTo>
                <a:cubicBezTo>
                  <a:pt x="4013834" y="33478"/>
                  <a:pt x="4345917" y="14255"/>
                  <a:pt x="4572000" y="0"/>
                </a:cubicBezTo>
                <a:cubicBezTo>
                  <a:pt x="4572485" y="9333"/>
                  <a:pt x="4573278" y="19699"/>
                  <a:pt x="4572000" y="27432"/>
                </a:cubicBezTo>
                <a:cubicBezTo>
                  <a:pt x="4318030" y="43025"/>
                  <a:pt x="4161104" y="34314"/>
                  <a:pt x="4010297" y="27432"/>
                </a:cubicBezTo>
                <a:cubicBezTo>
                  <a:pt x="3859490" y="20550"/>
                  <a:pt x="3592529" y="6613"/>
                  <a:pt x="3357154" y="27432"/>
                </a:cubicBezTo>
                <a:cubicBezTo>
                  <a:pt x="3121779" y="48251"/>
                  <a:pt x="2884285" y="3780"/>
                  <a:pt x="2704011" y="27432"/>
                </a:cubicBezTo>
                <a:cubicBezTo>
                  <a:pt x="2523737" y="51084"/>
                  <a:pt x="2295944" y="32081"/>
                  <a:pt x="2096589" y="27432"/>
                </a:cubicBezTo>
                <a:cubicBezTo>
                  <a:pt x="1897234" y="22783"/>
                  <a:pt x="1623782" y="52518"/>
                  <a:pt x="1352006" y="27432"/>
                </a:cubicBezTo>
                <a:cubicBezTo>
                  <a:pt x="1080230" y="2346"/>
                  <a:pt x="869959" y="12864"/>
                  <a:pt x="607423" y="27432"/>
                </a:cubicBezTo>
                <a:cubicBezTo>
                  <a:pt x="344887" y="42000"/>
                  <a:pt x="188100" y="40051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26">
            <a:extLst>
              <a:ext uri="{FF2B5EF4-FFF2-40B4-BE49-F238E27FC236}">
                <a16:creationId xmlns:a16="http://schemas.microsoft.com/office/drawing/2014/main" id="{F28B82B1-E269-4325-A665-6CFE5DEE5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oter Placeholder 27">
            <a:extLst>
              <a:ext uri="{FF2B5EF4-FFF2-40B4-BE49-F238E27FC236}">
                <a16:creationId xmlns:a16="http://schemas.microsoft.com/office/drawing/2014/main" id="{7C700527-76FD-4DF4-A597-6F5E089CA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B5EA49A9-01EB-4D60-A392-7DC9B625D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9D2F55-2805-9C65-E54E-FD6C7BF56A47}"/>
              </a:ext>
            </a:extLst>
          </p:cNvPr>
          <p:cNvSpPr txBox="1"/>
          <p:nvPr/>
        </p:nvSpPr>
        <p:spPr>
          <a:xfrm>
            <a:off x="57749" y="52241"/>
            <a:ext cx="450269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 una duda consulta en los foros del CVG, o concurre a las clases de consultas presenciales. Vas a encontrar un equipo docente que con gusto te dará orientación.     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endParaRPr lang="es-ES" sz="1400" dirty="0">
              <a:solidFill>
                <a:srgbClr val="002060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hacer un uso eficiente de estos espacios te recomendamos: </a:t>
            </a:r>
            <a:endParaRPr lang="es-AR" sz="1400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179705" algn="just">
              <a:tabLst>
                <a:tab pos="540385" algn="l"/>
              </a:tabLst>
            </a:pPr>
            <a:endParaRPr lang="es-ES" sz="1400" b="1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179705" algn="just">
              <a:tabLst>
                <a:tab pos="540385" algn="l"/>
              </a:tabLst>
            </a:pPr>
            <a:r>
              <a:rPr lang="es-ES" sz="14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tu consulta es por el foro, indica en el asunto el ejercicio sobre el cual es la consulta si es de la guía o el tema. En el cuerpo del mensaje debe estar el enunciado del problema o ejercicio sobre el que estás consultando y la consulta acompañada de un posible planteo o de una propuesta de resolución.</a:t>
            </a:r>
            <a:endParaRPr lang="es-AR" sz="1400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179705" algn="just">
              <a:tabLst>
                <a:tab pos="540385" algn="l"/>
              </a:tabLst>
            </a:pPr>
            <a:endParaRPr lang="es-ES" sz="1400" b="1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179705" algn="just">
              <a:tabLst>
                <a:tab pos="540385" algn="l"/>
              </a:tabLst>
            </a:pPr>
            <a:r>
              <a:rPr lang="es-ES" sz="1400" b="1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400" dirty="0">
                <a:solidFill>
                  <a:srgbClr val="00206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tu consulta es presencial, en beneficio para tu aprendizaje relee tu material didáctico, intenta plantear el ejercicio y si es posible identifica tu dificultad o lo que te genera dudas. </a:t>
            </a:r>
            <a:endParaRPr lang="es-AR" sz="1400" dirty="0">
              <a:solidFill>
                <a:srgbClr val="00206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907DD2F-D90A-A5CD-6C31-BBDDEDCE77AB}"/>
              </a:ext>
            </a:extLst>
          </p:cNvPr>
          <p:cNvSpPr txBox="1"/>
          <p:nvPr/>
        </p:nvSpPr>
        <p:spPr>
          <a:xfrm>
            <a:off x="7175246" y="249960"/>
            <a:ext cx="47021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Valora y procura el trabajo en equipo.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vínculos con tus compañeros. Observa con quienes compartes intereses, con quien te sientes identificado. 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Busca relacionarte, encontrar un espacio y lugar para resolver ejercicios juntos, para intercambiar notas de clases, para conversar agradablemente.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Pertenecer a un grupo te va a sostener, te va a dar contención y te va a permitir crecer.</a:t>
            </a:r>
            <a:endParaRPr lang="es-AR" sz="1400" dirty="0">
              <a:solidFill>
                <a:schemeClr val="accent6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542FCD3-A912-B7C2-7888-AB256EA8BAD1}"/>
              </a:ext>
            </a:extLst>
          </p:cNvPr>
          <p:cNvSpPr txBox="1"/>
          <p:nvPr/>
        </p:nvSpPr>
        <p:spPr>
          <a:xfrm>
            <a:off x="7344105" y="2575987"/>
            <a:ext cx="4502696" cy="123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chemeClr val="accent3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Procura participar de las actividades que organiza la Facultad Regional, las académicas como charlas, talleres, etc. como las recreativas, te dará un sentido de pertenencia a la institución. </a:t>
            </a:r>
            <a:endParaRPr lang="es-AR" sz="1400" dirty="0">
              <a:solidFill>
                <a:schemeClr val="accent3">
                  <a:lumMod val="75000"/>
                </a:schemeClr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546C70C-1E22-985C-46DD-6F2E3790F838}"/>
              </a:ext>
            </a:extLst>
          </p:cNvPr>
          <p:cNvSpPr txBox="1"/>
          <p:nvPr/>
        </p:nvSpPr>
        <p:spPr>
          <a:xfrm>
            <a:off x="1781908" y="5831186"/>
            <a:ext cx="1009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0" lvl="4" indent="-342900">
              <a:buFont typeface="Wingdings" panose="05000000000000000000" pitchFamily="2" charset="2"/>
              <a:buChar char=""/>
            </a:pPr>
            <a:r>
              <a:rPr lang="es-ES" sz="3600" dirty="0">
                <a:solidFill>
                  <a:srgbClr val="FF00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¡Disfruta el camino!</a:t>
            </a:r>
            <a:endParaRPr lang="es-AR" sz="3600" dirty="0">
              <a:solidFill>
                <a:srgbClr val="FF00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9ADE89-86DE-6666-AF0C-D281625D36DE}"/>
              </a:ext>
            </a:extLst>
          </p:cNvPr>
          <p:cNvSpPr txBox="1"/>
          <p:nvPr/>
        </p:nvSpPr>
        <p:spPr>
          <a:xfrm>
            <a:off x="7555804" y="3991940"/>
            <a:ext cx="401868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Déjate sorprender y descubre cuánta Geometría hay en la naturaleza. Comenzarás a entender cómo surgen los modelos que analizamos y su vínculo con la realidad.</a:t>
            </a:r>
            <a:endParaRPr lang="es-AR" sz="1400" dirty="0">
              <a:solidFill>
                <a:srgbClr val="FF6600"/>
              </a:solidFill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5" grpId="0"/>
      <p:bldP spid="1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453AB4-516D-79D3-BBCE-9DD93A223B6F}"/>
              </a:ext>
            </a:extLst>
          </p:cNvPr>
          <p:cNvSpPr txBox="1"/>
          <p:nvPr/>
        </p:nvSpPr>
        <p:spPr>
          <a:xfrm>
            <a:off x="234148" y="791295"/>
            <a:ext cx="6419273" cy="322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Bibliografía básica:</a:t>
            </a:r>
            <a:endParaRPr lang="en-US" sz="1600" dirty="0">
              <a:solidFill>
                <a:schemeClr val="accent6">
                  <a:lumMod val="75000"/>
                  <a:alpha val="70000"/>
                </a:schemeClr>
              </a:solidFill>
              <a:effectLst/>
              <a:latin typeface="Avenir Next LT Pro" panose="020B0504020202020204" pitchFamily="34" charset="0"/>
            </a:endParaRPr>
          </a:p>
          <a:p>
            <a:pPr marL="18034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Antón, H. (2016). Introducción al Álgebra Lineal</a:t>
            </a:r>
            <a:r>
              <a:rPr lang="en-US" sz="1600" b="1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.</a:t>
            </a: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 Editorial Limusa. </a:t>
            </a:r>
          </a:p>
          <a:p>
            <a:pPr marL="18034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Grossman, S. Y. y Flores Godoy, J. J. (2012). Álgebra Lineal. Mc Graw Hill.</a:t>
            </a:r>
          </a:p>
          <a:p>
            <a:pPr marL="18034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Kozak, A.M., Pompeya Pastorelli, S. y Vardanega, P. E. (2007). Nociones de Geometría Analítica y Álgebra Lineal. Mc Graw Hill Interamericana.</a:t>
            </a:r>
          </a:p>
          <a:p>
            <a:pPr marL="18034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Poole, D. (2017). Álgebra Lineal: Una introducción moderna. Cengage Learning.</a:t>
            </a:r>
          </a:p>
          <a:p>
            <a:pPr marL="180340" indent="-2286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  <a:alpha val="70000"/>
                  </a:schemeClr>
                </a:solidFill>
                <a:effectLst/>
                <a:latin typeface="Avenir Next LT Pro" panose="020B0504020202020204" pitchFamily="34" charset="0"/>
              </a:rPr>
              <a:t>Sunkel, A. (2006). Geometría Analítica. Nueva Librería.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2F33AB-33DA-E2CC-3771-411C734F2F3F}"/>
              </a:ext>
            </a:extLst>
          </p:cNvPr>
          <p:cNvSpPr txBox="1"/>
          <p:nvPr/>
        </p:nvSpPr>
        <p:spPr>
          <a:xfrm>
            <a:off x="3513314" y="48168"/>
            <a:ext cx="3796145" cy="931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BIBLIOGRAFÍA </a:t>
            </a:r>
          </a:p>
        </p:txBody>
      </p:sp>
      <p:pic>
        <p:nvPicPr>
          <p:cNvPr id="10" name="Graphic 9" descr="Libros">
            <a:extLst>
              <a:ext uri="{FF2B5EF4-FFF2-40B4-BE49-F238E27FC236}">
                <a16:creationId xmlns:a16="http://schemas.microsoft.com/office/drawing/2014/main" id="{008B293F-658E-C478-E83D-3841A3A38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8924" y="696370"/>
            <a:ext cx="5103076" cy="510307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FA11CD-AA73-EEBD-524A-40F124CE9ED8}"/>
              </a:ext>
            </a:extLst>
          </p:cNvPr>
          <p:cNvSpPr txBox="1"/>
          <p:nvPr/>
        </p:nvSpPr>
        <p:spPr>
          <a:xfrm>
            <a:off x="141890" y="4394211"/>
            <a:ext cx="9408691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540385" algn="just">
              <a:spcAft>
                <a:spcPts val="600"/>
              </a:spcAft>
            </a:pPr>
            <a:r>
              <a:rPr lang="es-ES_tradnl" sz="1600" b="1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Bibliografía complementaria:</a:t>
            </a:r>
            <a:endParaRPr lang="es-AR" sz="1600" dirty="0">
              <a:solidFill>
                <a:schemeClr val="accent4">
                  <a:lumMod val="75000"/>
                </a:schemeClr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7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Kolman, B. y Hill, D. R. (2006). Álgebra Lineal. Pearson Educación.</a:t>
            </a:r>
          </a:p>
          <a:p>
            <a:pPr marL="7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Juan de Burgos, R. (2016). Álgebra Lineal y Geometría Cartesiana. Mc Graw Hill.</a:t>
            </a:r>
          </a:p>
          <a:p>
            <a:pPr marL="7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Nakos, G. y D. Joyner, D. (1997). </a:t>
            </a:r>
            <a:r>
              <a:rPr lang="es-ES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Álgebra Lineal con Aplicaciones. </a:t>
            </a:r>
            <a:r>
              <a:rPr lang="es-AR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International Thomson Editores.</a:t>
            </a:r>
          </a:p>
          <a:p>
            <a:pPr marL="72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AR" sz="1600" dirty="0">
                <a:solidFill>
                  <a:schemeClr val="accent4">
                    <a:lumMod val="75000"/>
                  </a:schemeClr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Strang, G. (2007). Álgebra Lineal y sus aplicaciones. Fondo Educativo Interamericano.</a:t>
            </a:r>
          </a:p>
          <a:p>
            <a:pPr marL="72000" algn="just">
              <a:spcAft>
                <a:spcPts val="600"/>
              </a:spcAft>
            </a:pPr>
            <a:r>
              <a:rPr lang="es-AR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s-A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FCDB6A-0BA1-4C74-8DC9-88B37063B1A9}"/>
              </a:ext>
            </a:extLst>
          </p:cNvPr>
          <p:cNvSpPr txBox="1"/>
          <p:nvPr/>
        </p:nvSpPr>
        <p:spPr>
          <a:xfrm>
            <a:off x="560126" y="257746"/>
            <a:ext cx="4191451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¨EL ÉXITO 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 LA SUMA DE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PEQUEÑOS ESFUERZOS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 REPETIDOS DÍA TRAS DÍA¨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EA71C"/>
          </a:solidFill>
          <a:ln w="38100" cap="rnd">
            <a:solidFill>
              <a:srgbClr val="FEA71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Herramientas y engranajes para la construcción">
            <a:extLst>
              <a:ext uri="{FF2B5EF4-FFF2-40B4-BE49-F238E27FC236}">
                <a16:creationId xmlns:a16="http://schemas.microsoft.com/office/drawing/2014/main" id="{CE42CBCA-7424-CE73-3CA8-BD1880638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5" r="641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31B357-53E9-9A06-F5AD-FB14339E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67"/>
          <a:stretch>
            <a:fillRect/>
          </a:stretch>
        </p:blipFill>
        <p:spPr>
          <a:xfrm>
            <a:off x="150984" y="146862"/>
            <a:ext cx="11890032" cy="65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9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2BC010D-9B6C-DF1D-CE0C-F29D77B3E5C3}"/>
              </a:ext>
            </a:extLst>
          </p:cNvPr>
          <p:cNvSpPr/>
          <p:nvPr/>
        </p:nvSpPr>
        <p:spPr>
          <a:xfrm>
            <a:off x="6096000" y="1897539"/>
            <a:ext cx="5723540" cy="4485290"/>
          </a:xfrm>
          <a:prstGeom prst="roundRect">
            <a:avLst>
              <a:gd name="adj" fmla="val 10951"/>
            </a:avLst>
          </a:prstGeom>
          <a:solidFill>
            <a:schemeClr val="bg1"/>
          </a:solidFill>
          <a:ln w="38100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EB0B097-8C8C-C53D-27DA-460EB22D14A8}"/>
              </a:ext>
            </a:extLst>
          </p:cNvPr>
          <p:cNvSpPr/>
          <p:nvPr/>
        </p:nvSpPr>
        <p:spPr>
          <a:xfrm>
            <a:off x="331076" y="70945"/>
            <a:ext cx="11138337" cy="17578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5D85F7-BDFE-6601-9BD1-AA8D8D9906AF}"/>
              </a:ext>
            </a:extLst>
          </p:cNvPr>
          <p:cNvSpPr txBox="1"/>
          <p:nvPr/>
        </p:nvSpPr>
        <p:spPr>
          <a:xfrm>
            <a:off x="1322333" y="245578"/>
            <a:ext cx="8862192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580" algn="just"/>
            <a:r>
              <a:rPr lang="es-ES" sz="1800" b="1" dirty="0">
                <a:effectLst/>
                <a:latin typeface="Papyrus" panose="03070502060502030205" pitchFamily="66" charset="0"/>
              </a:rPr>
              <a:t>Integrantes de la Cátedra</a:t>
            </a:r>
            <a:endParaRPr lang="es-AR" sz="1800" b="1" dirty="0">
              <a:effectLst/>
              <a:latin typeface="Papyrus" panose="03070502060502030205" pitchFamily="66" charset="0"/>
            </a:endParaRPr>
          </a:p>
          <a:p>
            <a:pPr algn="just"/>
            <a:r>
              <a:rPr lang="es-ES" sz="1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  <a:endParaRPr lang="es-AR" sz="1800" dirty="0"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	</a:t>
            </a:r>
            <a:r>
              <a:rPr lang="es-ES" sz="18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Dirección de Cátedra:	</a:t>
            </a:r>
            <a:endParaRPr lang="es-AR" sz="18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	Aeronáutica, Electrónica, Ferroviaria:	Dra. Julia E. Contin</a:t>
            </a:r>
            <a:endParaRPr lang="es-AR" sz="18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" sz="18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	Industrial, Mecánica, Bioingeniería:</a:t>
            </a:r>
            <a:r>
              <a:rPr lang="es-ES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</a:t>
            </a:r>
            <a:r>
              <a:rPr lang="es-ES" sz="18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Lic. Claudia Reimer</a:t>
            </a:r>
            <a:endParaRPr lang="es-AR" sz="18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0745C9-E68D-A5C8-9FEA-103615394EF0}"/>
              </a:ext>
            </a:extLst>
          </p:cNvPr>
          <p:cNvSpPr txBox="1"/>
          <p:nvPr/>
        </p:nvSpPr>
        <p:spPr>
          <a:xfrm>
            <a:off x="6274019" y="2003433"/>
            <a:ext cx="5817476" cy="397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s-ES" sz="1800" b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es-ES" sz="1800" b="1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Auxiliares Docentes:     </a:t>
            </a:r>
          </a:p>
          <a:p>
            <a:r>
              <a:rPr lang="es-ES" sz="1800" b="1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                                         </a:t>
            </a:r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Ing. Elba Susana Abete</a:t>
            </a:r>
            <a:endParaRPr lang="es-AR" sz="15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		</a:t>
            </a:r>
            <a:r>
              <a:rPr lang="es-ES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</a:t>
            </a:r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Lic. Mariela Accorinti </a:t>
            </a:r>
          </a:p>
          <a:p>
            <a:r>
              <a:rPr lang="es-ES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Ing. Estela Bertolé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Ing. Ezequiel Crotti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s-E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Ing. Silvina De Ceglia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Lic. Nahuel Furchi</a:t>
            </a:r>
            <a:endParaRPr lang="es-AR" sz="1500" b="1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Lic. Cintia Furlani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Lic. Fernando García</a:t>
            </a:r>
          </a:p>
          <a:p>
            <a:r>
              <a:rPr lang="es-ES_tradnl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Lic. Wilson Jaime</a:t>
            </a:r>
          </a:p>
          <a:p>
            <a:r>
              <a:rPr lang="es-ES_tradnl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Lic. Verónica G. Maldonado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n-US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Ing. Lilian Medin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AR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es-ES_tradnl" sz="1500" b="1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Lic. Verónica Morales</a:t>
            </a:r>
          </a:p>
          <a:p>
            <a:r>
              <a:rPr lang="es-ES_tradnl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                                          </a:t>
            </a:r>
            <a:endParaRPr lang="es-AR" sz="15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r>
              <a:rPr lang="es-ES" sz="1800" b="1" dirty="0">
                <a:effectLst/>
                <a:latin typeface="Papyrus" panose="03070502060502030205" pitchFamily="66" charset="0"/>
                <a:ea typeface="Times New Roman" panose="02020603050405020304" pitchFamily="18" charset="0"/>
              </a:rPr>
              <a:t>Ayudantes Alumnas/os: </a:t>
            </a:r>
            <a:r>
              <a:rPr lang="es-ES" b="1" dirty="0">
                <a:latin typeface="Papyrus" panose="03070502060502030205" pitchFamily="66" charset="0"/>
                <a:ea typeface="Times New Roman" panose="02020603050405020304" pitchFamily="18" charset="0"/>
              </a:rPr>
              <a:t>   </a:t>
            </a:r>
            <a:r>
              <a:rPr lang="es-ES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Sr.</a:t>
            </a:r>
            <a:r>
              <a:rPr lang="es-ES" sz="15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1500" b="1" dirty="0" err="1">
                <a:latin typeface="Avenir Next LT Pro" panose="020B0504020202020204" pitchFamily="34" charset="0"/>
                <a:ea typeface="Times New Roman" panose="02020603050405020304" pitchFamily="18" charset="0"/>
              </a:rPr>
              <a:t>Eleomar</a:t>
            </a:r>
            <a:r>
              <a:rPr lang="es-ES" sz="1500" b="1" dirty="0">
                <a:latin typeface="Avenir Next LT Pro" panose="020B0504020202020204" pitchFamily="34" charset="0"/>
                <a:ea typeface="Times New Roman" panose="02020603050405020304" pitchFamily="18" charset="0"/>
              </a:rPr>
              <a:t> Enrique Salazar</a:t>
            </a:r>
            <a:endParaRPr lang="es-AR" sz="1500" b="1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CuadroTexto 4">
            <a:extLst>
              <a:ext uri="{FF2B5EF4-FFF2-40B4-BE49-F238E27FC236}">
                <a16:creationId xmlns:a16="http://schemas.microsoft.com/office/drawing/2014/main" id="{90EE7E80-9635-D660-C6C1-3D18E9A50D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4422745"/>
              </p:ext>
            </p:extLst>
          </p:nvPr>
        </p:nvGraphicFramePr>
        <p:xfrm>
          <a:off x="100505" y="1954210"/>
          <a:ext cx="6097314" cy="3398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2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B3EC68-4ADE-9D25-F33A-BCC5B6FA19B1}"/>
              </a:ext>
            </a:extLst>
          </p:cNvPr>
          <p:cNvSpPr txBox="1"/>
          <p:nvPr/>
        </p:nvSpPr>
        <p:spPr>
          <a:xfrm>
            <a:off x="635001" y="640823"/>
            <a:ext cx="3103194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spcAft>
                <a:spcPts val="300"/>
              </a:spcAft>
            </a:pPr>
            <a:r>
              <a:rPr lang="en-US" sz="5400" b="1" cap="all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Relación</a:t>
            </a:r>
            <a:r>
              <a:rPr lang="en-US" sz="5400" b="1" cap="all" spc="-2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de</a:t>
            </a:r>
            <a:r>
              <a:rPr lang="en-US" sz="5400" b="1" cap="all" spc="-4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la</a:t>
            </a:r>
            <a:r>
              <a:rPr lang="en-US" sz="5400" b="1" cap="all" spc="-1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asignatura</a:t>
            </a:r>
            <a:r>
              <a:rPr lang="en-US" sz="5400" b="1" cap="all" spc="-1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con</a:t>
            </a:r>
            <a:r>
              <a:rPr lang="en-US" sz="5400" b="1" cap="all" spc="-3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las</a:t>
            </a:r>
            <a:r>
              <a:rPr lang="en-US" sz="5400" b="1" cap="all" spc="-2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competencias</a:t>
            </a:r>
            <a:r>
              <a:rPr lang="en-US" sz="5400" b="1" cap="all" spc="-2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de</a:t>
            </a:r>
            <a:r>
              <a:rPr lang="en-US" sz="5400" b="1" cap="all" spc="-1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egreso</a:t>
            </a:r>
            <a:r>
              <a:rPr lang="en-US" sz="5400" b="1" cap="all" spc="-2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de</a:t>
            </a:r>
            <a:r>
              <a:rPr lang="en-US" sz="5400" b="1" cap="all" spc="-3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la</a:t>
            </a:r>
            <a:r>
              <a:rPr lang="en-US" sz="5400" b="1" cap="all" spc="-25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cap="all" spc="-10" dirty="0" err="1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carrera</a:t>
            </a:r>
            <a:endParaRPr lang="en-US" sz="5400" dirty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69992C-0BE1-523A-4ACE-A0F6195AF4B6}"/>
              </a:ext>
            </a:extLst>
          </p:cNvPr>
          <p:cNvSpPr txBox="1"/>
          <p:nvPr/>
        </p:nvSpPr>
        <p:spPr>
          <a:xfrm>
            <a:off x="4373196" y="3065163"/>
            <a:ext cx="717995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Competencias</a:t>
            </a:r>
            <a:r>
              <a:rPr lang="es-ES" spc="-75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s-ES" spc="-10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genéricas</a:t>
            </a:r>
            <a:r>
              <a:rPr lang="es-ES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sociales,</a:t>
            </a:r>
            <a:r>
              <a:rPr lang="es-ES" spc="-80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políticas</a:t>
            </a:r>
            <a:r>
              <a:rPr lang="es-ES" spc="-75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s-ES" dirty="0">
                <a:solidFill>
                  <a:srgbClr val="3399FF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y actitudinales.</a:t>
            </a:r>
          </a:p>
          <a:p>
            <a:pPr>
              <a:spcAft>
                <a:spcPts val="600"/>
              </a:spcAft>
            </a:pPr>
            <a:r>
              <a:rPr lang="es-ES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 </a:t>
            </a:r>
            <a:r>
              <a:rPr lang="es-ES" spc="-2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Desempeñarse de manera efectiva en equipos de trabajo. </a:t>
            </a:r>
          </a:p>
          <a:p>
            <a:pPr>
              <a:spcAft>
                <a:spcPts val="600"/>
              </a:spcAft>
            </a:pPr>
            <a:r>
              <a:rPr lang="es-ES" spc="-2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Comunicarse con efectividad. </a:t>
            </a:r>
          </a:p>
          <a:p>
            <a:pPr>
              <a:spcAft>
                <a:spcPts val="600"/>
              </a:spcAft>
            </a:pPr>
            <a:r>
              <a:rPr lang="es-ES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Actuar con ética, responsabilidad y compromiso social, considerando el impacto económico, social y ambiental de su actividad en el contexto local y global.</a:t>
            </a:r>
          </a:p>
          <a:p>
            <a:pPr>
              <a:spcAft>
                <a:spcPts val="600"/>
              </a:spcAft>
            </a:pPr>
            <a:r>
              <a:rPr lang="es-ES" spc="-2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Aprender en forma continua y autónoma. </a:t>
            </a:r>
            <a:endParaRPr lang="es-ES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s-AR" dirty="0"/>
          </a:p>
        </p:txBody>
      </p:sp>
      <p:graphicFrame>
        <p:nvGraphicFramePr>
          <p:cNvPr id="25" name="CuadroTexto 3">
            <a:extLst>
              <a:ext uri="{FF2B5EF4-FFF2-40B4-BE49-F238E27FC236}">
                <a16:creationId xmlns:a16="http://schemas.microsoft.com/office/drawing/2014/main" id="{98DA5500-DBDE-77CB-9075-A0DA54BE5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48523"/>
              </p:ext>
            </p:extLst>
          </p:nvPr>
        </p:nvGraphicFramePr>
        <p:xfrm>
          <a:off x="4494125" y="309319"/>
          <a:ext cx="6908979" cy="193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1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Una red formada por puntos blancos">
            <a:extLst>
              <a:ext uri="{FF2B5EF4-FFF2-40B4-BE49-F238E27FC236}">
                <a16:creationId xmlns:a16="http://schemas.microsoft.com/office/drawing/2014/main" id="{50013282-536D-90C4-0F6A-2A80220D6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2" r="2646" b="-1"/>
          <a:stretch/>
        </p:blipFill>
        <p:spPr>
          <a:xfrm>
            <a:off x="776281" y="965199"/>
            <a:ext cx="3346384" cy="4927602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5109354-9C5D-4F8C-B0E6-D1043C7B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37D4A8-E345-5590-0599-16599F216A88}"/>
              </a:ext>
            </a:extLst>
          </p:cNvPr>
          <p:cNvSpPr txBox="1"/>
          <p:nvPr/>
        </p:nvSpPr>
        <p:spPr>
          <a:xfrm>
            <a:off x="5759354" y="638089"/>
            <a:ext cx="5337270" cy="1476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800" b="1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Objetivos</a:t>
            </a:r>
            <a:r>
              <a:rPr lang="en-US" sz="4800" b="1" cap="all" spc="-4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establecidos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800" b="1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4800" b="1" cap="all" spc="-2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cap="all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el</a:t>
            </a:r>
            <a:r>
              <a:rPr lang="en-US" sz="4800" b="1" cap="all" spc="-1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cap="all" spc="-25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Diseño Curricular</a:t>
            </a:r>
            <a:endParaRPr lang="en-US" sz="48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5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6304" y="2368177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09DC94-74D0-CCBB-E225-3BAF2B8CFE00}"/>
              </a:ext>
            </a:extLst>
          </p:cNvPr>
          <p:cNvSpPr txBox="1"/>
          <p:nvPr/>
        </p:nvSpPr>
        <p:spPr>
          <a:xfrm>
            <a:off x="5013158" y="2664886"/>
            <a:ext cx="6994358" cy="3658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Que las y los estudiantes sean capaces de: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 </a:t>
            </a: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Desarrollar capacidad de abstracción, generalización y particularización, fortaleciendo el pensamiento deductivo e inductivo mediante el uso y aplicación de espacios vectoriales y transformaciones lineales.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Aplicar modelos lineales (matrices, determinantes, sistemas de ecuaciones lineales, autovalores y autovectores) a la resolución de problemas, analizándolas mediante argumentos teóricos, empleando técnicas, procesos analíticos y representaciones gráficas.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 Resolver problemas de aplicación modelizados matemáticamente, utilizando vectores y matrices, interpretando los resultados obtenidos en el contexto de la situación, identificando sus elementos, usando distintas representaciones semióticas y comunicándolos mediante lenguaje matemático apropiado.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 Resolver problemas de aplicación utilizando elementos de Geometría Analítica (rectas, planos y formas cuadráticas), interpretando los resultados obtenidos en el contexto de la situación, identificando sus elementos y comunicándolos mediante lenguaje geométrico y algebraico.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FFFFFF"/>
                </a:solidFill>
                <a:effectLst/>
                <a:latin typeface="Avenir Next LT Pro" panose="020B0504020202020204" pitchFamily="34" charset="0"/>
              </a:rPr>
              <a:t> Utilizar software de lenguaje simbólico (sistemas de ecuaciones, matrices, transformaciones lineales, entre otros) y gráfico (vectores, rectas, planos, formas cuadráticas, entre otros) para la resolución de situaciones problemáticas.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B8412467-C48F-443F-B6C9-51CA0EB9D9CA}"/>
              </a:ext>
            </a:extLst>
          </p:cNvPr>
          <p:cNvSpPr/>
          <p:nvPr/>
        </p:nvSpPr>
        <p:spPr>
          <a:xfrm>
            <a:off x="5494350" y="644652"/>
            <a:ext cx="5856401" cy="556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71" name="Rectangle 6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37D4A8-E345-5590-0599-16599F216A88}"/>
              </a:ext>
            </a:extLst>
          </p:cNvPr>
          <p:cNvSpPr txBox="1"/>
          <p:nvPr/>
        </p:nvSpPr>
        <p:spPr>
          <a:xfrm>
            <a:off x="4552834" y="0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6100" dirty="0">
                <a:effectLst/>
                <a:latin typeface="+mj-lt"/>
                <a:ea typeface="+mj-ea"/>
                <a:cs typeface="+mj-cs"/>
              </a:rPr>
              <a:t>RESULTADOS DE APRENDIZAJE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09DC94-74D0-CCBB-E225-3BAF2B8CFE00}"/>
              </a:ext>
            </a:extLst>
          </p:cNvPr>
          <p:cNvSpPr txBox="1"/>
          <p:nvPr/>
        </p:nvSpPr>
        <p:spPr>
          <a:xfrm>
            <a:off x="4316840" y="2423160"/>
            <a:ext cx="7626645" cy="97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lvl="0">
              <a:tabLst>
                <a:tab pos="683895" algn="l"/>
              </a:tabLst>
            </a:pPr>
            <a:r>
              <a:rPr lang="en-US" sz="1400" b="1" spc="-20" dirty="0">
                <a:effectLst/>
                <a:latin typeface="Avenir Next LT Pro" panose="020B0504020202020204" pitchFamily="34" charset="0"/>
              </a:rPr>
              <a:t>RA1</a:t>
            </a:r>
            <a:r>
              <a:rPr lang="en-US" sz="1400" spc="-20" dirty="0">
                <a:effectLst/>
                <a:latin typeface="Avenir Next LT Pro" panose="020B0504020202020204" pitchFamily="34" charset="0"/>
              </a:rPr>
              <a:t>:	Identifica lugares geométricos (rectas, planos, formas cuadráticas) para caracterizarlos en forma analítica y gráfica, y validando los resultados con software.</a:t>
            </a:r>
            <a:endParaRPr lang="en-US" sz="1400" dirty="0">
              <a:effectLst/>
              <a:latin typeface="Avenir Next LT Pro" panose="020B0504020202020204" pitchFamily="34" charset="0"/>
            </a:endParaRPr>
          </a:p>
          <a:p>
            <a:pPr indent="-2286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25" name="Picture 24" descr="Una red formada por puntos blancos">
            <a:extLst>
              <a:ext uri="{FF2B5EF4-FFF2-40B4-BE49-F238E27FC236}">
                <a16:creationId xmlns:a16="http://schemas.microsoft.com/office/drawing/2014/main" id="{50013282-536D-90C4-0F6A-2A80220D6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3" r="2645" b="-1"/>
          <a:stretch/>
        </p:blipFill>
        <p:spPr>
          <a:xfrm>
            <a:off x="-134008" y="153902"/>
            <a:ext cx="4552834" cy="6704098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412467-C48F-443F-B6C9-51CA0EB9D9CA}"/>
              </a:ext>
            </a:extLst>
          </p:cNvPr>
          <p:cNvSpPr/>
          <p:nvPr/>
        </p:nvSpPr>
        <p:spPr>
          <a:xfrm>
            <a:off x="5494350" y="644652"/>
            <a:ext cx="5856401" cy="556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5E6D5B-96FF-52EA-785E-8E8A9FF83503}"/>
              </a:ext>
            </a:extLst>
          </p:cNvPr>
          <p:cNvSpPr txBox="1"/>
          <p:nvPr/>
        </p:nvSpPr>
        <p:spPr>
          <a:xfrm>
            <a:off x="4352928" y="2933953"/>
            <a:ext cx="776065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just">
              <a:tabLst>
                <a:tab pos="683895" algn="l"/>
              </a:tabLst>
            </a:pPr>
            <a:r>
              <a:rPr lang="en-US" sz="1400" b="1" spc="-20" dirty="0">
                <a:effectLst/>
                <a:latin typeface="Avenir Next LT Pro" panose="020B0504020202020204" pitchFamily="34" charset="0"/>
              </a:rPr>
              <a:t>RA2:</a:t>
            </a:r>
            <a:r>
              <a:rPr lang="en-US" sz="1400" spc="-20" dirty="0">
                <a:effectLst/>
                <a:latin typeface="Avenir Next LT Pro" panose="020B0504020202020204" pitchFamily="34" charset="0"/>
              </a:rPr>
              <a:t> 	Resuelve problemas de aplicación modelizados matemáticamente, utilizando vectores y matrices, interpretando los resultados obtenidos en el contexto de la situación, identificando sus elementos, usando distintas representaciones semióticas y comunicándolos mediante lenguaje matemático apropiado.</a:t>
            </a:r>
            <a:endParaRPr lang="en-US" sz="1400" dirty="0">
              <a:effectLst/>
              <a:latin typeface="Avenir Next LT Pro" panose="020B0504020202020204" pitchFamily="34" charset="0"/>
            </a:endParaRPr>
          </a:p>
          <a:p>
            <a:pPr marL="342900" lvl="0" indent="-228600">
              <a:buFont typeface="Arial" panose="020B0604020202020204" pitchFamily="34" charset="0"/>
              <a:buChar char="•"/>
              <a:tabLst>
                <a:tab pos="683895" algn="l"/>
              </a:tabLst>
            </a:pPr>
            <a:endParaRPr lang="en-US" dirty="0">
              <a:effectLst/>
              <a:latin typeface="Abadi" panose="020B0604020104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7CBBC2E-24D3-D8C5-4394-63CB0780D825}"/>
              </a:ext>
            </a:extLst>
          </p:cNvPr>
          <p:cNvSpPr txBox="1"/>
          <p:nvPr/>
        </p:nvSpPr>
        <p:spPr>
          <a:xfrm>
            <a:off x="4352928" y="3899104"/>
            <a:ext cx="73529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just">
              <a:tabLst>
                <a:tab pos="683895" algn="l"/>
              </a:tabLst>
            </a:pPr>
            <a:r>
              <a:rPr lang="en-US" sz="1400" b="1" dirty="0">
                <a:effectLst/>
                <a:latin typeface="Avenir Next LT Pro" panose="020B0504020202020204" pitchFamily="34" charset="0"/>
              </a:rPr>
              <a:t>RA3:</a:t>
            </a:r>
            <a:r>
              <a:rPr lang="en-US" sz="1400" dirty="0">
                <a:effectLst/>
                <a:latin typeface="Avenir Next LT Pro" panose="020B0504020202020204" pitchFamily="34" charset="0"/>
              </a:rPr>
              <a:t>	Utiliza sistemas de ecuaciones para resolver ejercicios y situaciones problemáticas considerando su análisis mediante el Teorema de Roché Frobenius, interpretando geométricamente los resultados cuando correspondiere y auxiliándose con el uso de software.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ABB8AF-223F-939F-57F2-4BB7B0491ECB}"/>
              </a:ext>
            </a:extLst>
          </p:cNvPr>
          <p:cNvSpPr txBox="1"/>
          <p:nvPr/>
        </p:nvSpPr>
        <p:spPr>
          <a:xfrm>
            <a:off x="4316840" y="4905843"/>
            <a:ext cx="7832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>
              <a:tabLst>
                <a:tab pos="683895" algn="l"/>
              </a:tabLst>
            </a:pPr>
            <a:r>
              <a:rPr lang="en-US" sz="1400" b="1" spc="-10" dirty="0">
                <a:effectLst/>
                <a:latin typeface="Avenir Next LT Pro" panose="020B0504020202020204" pitchFamily="34" charset="0"/>
              </a:rPr>
              <a:t>RA4:</a:t>
            </a:r>
            <a:r>
              <a:rPr lang="en-US" sz="1400" spc="-10" dirty="0">
                <a:effectLst/>
                <a:latin typeface="Avenir Next LT Pro" panose="020B0504020202020204" pitchFamily="34" charset="0"/>
              </a:rPr>
              <a:t>	Presenta comunicación efectiva para argumentar y mostrar sus resultados utilizando lenguaje escrito, formal y específico, y desarrollando su aprendizaje autónomo.</a:t>
            </a:r>
            <a:r>
              <a:rPr lang="en-US" sz="1400" dirty="0">
                <a:effectLst/>
                <a:latin typeface="Avenir Next LT Pro" panose="020B0504020202020204" pitchFamily="34" charset="0"/>
              </a:rPr>
              <a:t> </a:t>
            </a:r>
            <a:endParaRPr lang="es-AR" sz="1400" dirty="0">
              <a:latin typeface="Avenir Next LT Pro" panose="020B05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873B346-C659-CAB9-9AAA-921DB2975C0B}"/>
              </a:ext>
            </a:extLst>
          </p:cNvPr>
          <p:cNvSpPr txBox="1"/>
          <p:nvPr/>
        </p:nvSpPr>
        <p:spPr>
          <a:xfrm>
            <a:off x="4418826" y="5597809"/>
            <a:ext cx="76936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effectLst/>
                <a:latin typeface="Abadi" panose="020B0604020104020204" pitchFamily="34" charset="0"/>
              </a:rPr>
              <a:t>RA5</a:t>
            </a:r>
            <a:r>
              <a:rPr lang="en-US" sz="1400" b="1" dirty="0">
                <a:effectLst/>
                <a:latin typeface="Avenir Next LT Pro" panose="020B0504020202020204" pitchFamily="34" charset="0"/>
              </a:rPr>
              <a:t>:</a:t>
            </a:r>
            <a:r>
              <a:rPr lang="en-US" sz="1400" dirty="0">
                <a:effectLst/>
                <a:latin typeface="Avenir Next LT Pro" panose="020B0504020202020204" pitchFamily="34" charset="0"/>
              </a:rPr>
              <a:t> Utiliza espacios vectoriales para resolver ejercicios y problemas en el contexto de las transformaciones lineales y la diagonalización de matrices relacionando conceptos, teoremas y propiedades</a:t>
            </a:r>
            <a:endParaRPr lang="es-AR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2DD7D1-5F67-47C9-8743-A9889727BD2D}"/>
              </a:ext>
            </a:extLst>
          </p:cNvPr>
          <p:cNvSpPr txBox="1"/>
          <p:nvPr/>
        </p:nvSpPr>
        <p:spPr>
          <a:xfrm>
            <a:off x="841246" y="673770"/>
            <a:ext cx="3644489" cy="2414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CRONOGRAMA ESTIMADO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6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E0DA77-0A4E-4934-A42E-25345CABC884}"/>
              </a:ext>
            </a:extLst>
          </p:cNvPr>
          <p:cNvSpPr txBox="1"/>
          <p:nvPr/>
        </p:nvSpPr>
        <p:spPr>
          <a:xfrm>
            <a:off x="3381702" y="3822940"/>
            <a:ext cx="8174421" cy="244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40385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effectLst/>
                <a:latin typeface="Avenir Next LT Pro" panose="020B0504020202020204" pitchFamily="34" charset="0"/>
              </a:rPr>
              <a:t>Unidad N° 1</a:t>
            </a:r>
            <a:r>
              <a:rPr lang="en-US" dirty="0">
                <a:effectLst/>
                <a:latin typeface="Avenir Next LT Pro" panose="020B0504020202020204" pitchFamily="34" charset="0"/>
              </a:rPr>
              <a:t>: Vectores Geométricos, 40 horas. </a:t>
            </a:r>
          </a:p>
          <a:p>
            <a:pPr marL="540385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effectLst/>
                <a:latin typeface="Avenir Next LT Pro" panose="020B0504020202020204" pitchFamily="34" charset="0"/>
              </a:rPr>
              <a:t>Unidad N° 2: </a:t>
            </a:r>
            <a:r>
              <a:rPr lang="en-US" dirty="0">
                <a:effectLst/>
                <a:latin typeface="Avenir Next LT Pro" panose="020B0504020202020204" pitchFamily="34" charset="0"/>
              </a:rPr>
              <a:t>Álgebra de Matrices, 35 horas.</a:t>
            </a:r>
          </a:p>
          <a:p>
            <a:pPr marL="540385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effectLst/>
                <a:latin typeface="Avenir Next LT Pro" panose="020B0504020202020204" pitchFamily="34" charset="0"/>
              </a:rPr>
              <a:t>Unidad N° 3: </a:t>
            </a:r>
            <a:r>
              <a:rPr lang="en-US" dirty="0">
                <a:effectLst/>
                <a:latin typeface="Avenir Next LT Pro" panose="020B0504020202020204" pitchFamily="34" charset="0"/>
              </a:rPr>
              <a:t>Resolución de Sistemas de Ecuaciones Lineales, 20 horas.</a:t>
            </a:r>
          </a:p>
          <a:p>
            <a:pPr marL="540385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effectLst/>
                <a:latin typeface="Avenir Next LT Pro" panose="020B0504020202020204" pitchFamily="34" charset="0"/>
              </a:rPr>
              <a:t>Unidad N° 4: </a:t>
            </a:r>
            <a:r>
              <a:rPr lang="en-US" dirty="0">
                <a:effectLst/>
                <a:latin typeface="Avenir Next LT Pro" panose="020B0504020202020204" pitchFamily="34" charset="0"/>
              </a:rPr>
              <a:t>Espacios y Subespacios Vectoriales, 25 horas.</a:t>
            </a:r>
          </a:p>
          <a:p>
            <a:pPr marL="540385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6600"/>
                </a:solidFill>
                <a:effectLst/>
                <a:latin typeface="Avenir Next LT Pro" panose="020B0504020202020204" pitchFamily="34" charset="0"/>
              </a:rPr>
              <a:t>Unidad N° 5: </a:t>
            </a:r>
            <a:r>
              <a:rPr lang="en-US" dirty="0">
                <a:effectLst/>
                <a:latin typeface="Avenir Next LT Pro" panose="020B0504020202020204" pitchFamily="34" charset="0"/>
              </a:rPr>
              <a:t>Transformaciones Lineales, 40 horas.</a:t>
            </a:r>
          </a:p>
          <a:p>
            <a:pPr marL="311785">
              <a:lnSpc>
                <a:spcPct val="110000"/>
              </a:lnSpc>
              <a:spcAft>
                <a:spcPts val="600"/>
              </a:spcAft>
            </a:pPr>
            <a:endParaRPr lang="en-US" dirty="0">
              <a:effectLst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B635BC-7FF1-4FCE-98AD-60FC2EA60671}"/>
              </a:ext>
            </a:extLst>
          </p:cNvPr>
          <p:cNvSpPr txBox="1"/>
          <p:nvPr/>
        </p:nvSpPr>
        <p:spPr>
          <a:xfrm>
            <a:off x="5686939" y="673770"/>
            <a:ext cx="6339945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El tiempo estimado para cada una de las unidades es, en principio, el detallado a continuación. </a:t>
            </a:r>
          </a:p>
          <a:p>
            <a:pPr algn="ctr">
              <a:spcAft>
                <a:spcPts val="600"/>
              </a:spcAft>
            </a:pPr>
            <a:r>
              <a:rPr lang="es-ES" sz="18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Sin embargo, en cada curso se adecuará a las necesidades propias del estudiantado y la incidencia de las clases que se pierdan por alguna  circunstancia como asuetos y feriados. </a:t>
            </a:r>
            <a:endParaRPr lang="es-AR" sz="20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395391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5C192"/>
          </a:solidFill>
          <a:ln w="38100" cap="rnd">
            <a:solidFill>
              <a:srgbClr val="F5C19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1B3EC68-4ADE-9D25-F33A-BCC5B6FA19B1}"/>
              </a:ext>
            </a:extLst>
          </p:cNvPr>
          <p:cNvSpPr txBox="1"/>
          <p:nvPr/>
        </p:nvSpPr>
        <p:spPr>
          <a:xfrm>
            <a:off x="8705" y="39099"/>
            <a:ext cx="9559076" cy="6051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+mj-lt"/>
              </a:rPr>
              <a:t>MÉTODO DE EVALUACIÓN</a:t>
            </a: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400" dirty="0">
                <a:latin typeface="Avenir Next LT Pro" panose="020B0504020202020204" pitchFamily="34" charset="0"/>
              </a:rPr>
              <a:t>El modelo actual considera que la evaluación multidimensional, permanente, continua y variada. Evaluar el proceso y el resultado.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1400" dirty="0">
                <a:effectLst/>
                <a:latin typeface="Avenir Next LT Pro" panose="020B0504020202020204" pitchFamily="34" charset="0"/>
              </a:rPr>
              <a:t>El modelo de enseñanza por competencias implica </a:t>
            </a:r>
            <a:r>
              <a:rPr lang="es-ES" sz="14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aplicar metodologías e instrumentos de evaluación que permitan conocer el nivel de desarrollo de las competencias que aborda la asignatura e implementar la respectiva retroalimentación significativa al estudiantado. Se tendrá en cuenta la capacidad de transferencia y de reflexión, el compromiso con la tarea, y la actitud de superación de cada estudiante, tanto en su desarrollo individual como su desempeño en grupos. </a:t>
            </a:r>
            <a:endParaRPr lang="es-AR" sz="1400" dirty="0"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endParaRPr lang="es-A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dirty="0">
                <a:effectLst/>
              </a:rPr>
              <a:t>  </a:t>
            </a:r>
          </a:p>
        </p:txBody>
      </p:sp>
      <p:pic>
        <p:nvPicPr>
          <p:cNvPr id="35" name="Picture 34" descr="Mano sosteniendo un bolígrafo sombreando un número en una hoja">
            <a:extLst>
              <a:ext uri="{FF2B5EF4-FFF2-40B4-BE49-F238E27FC236}">
                <a16:creationId xmlns:a16="http://schemas.microsoft.com/office/drawing/2014/main" id="{7B4BF4BE-28A0-2C55-70B5-96F1AF322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02" r="6972" b="-1"/>
          <a:stretch/>
        </p:blipFill>
        <p:spPr>
          <a:xfrm>
            <a:off x="9435661" y="39099"/>
            <a:ext cx="2756337" cy="6807234"/>
          </a:xfrm>
          <a:custGeom>
            <a:avLst/>
            <a:gdLst/>
            <a:ahLst/>
            <a:cxnLst/>
            <a:rect l="l" t="t" r="r" b="b"/>
            <a:pathLst>
              <a:path w="4050601" h="6858000">
                <a:moveTo>
                  <a:pt x="26697" y="0"/>
                </a:moveTo>
                <a:lnTo>
                  <a:pt x="4050601" y="0"/>
                </a:lnTo>
                <a:lnTo>
                  <a:pt x="4050601" y="6858000"/>
                </a:lnTo>
                <a:lnTo>
                  <a:pt x="28376" y="6858000"/>
                </a:lnTo>
                <a:lnTo>
                  <a:pt x="28782" y="6851321"/>
                </a:lnTo>
                <a:cubicBezTo>
                  <a:pt x="31911" y="6730915"/>
                  <a:pt x="35027" y="6610471"/>
                  <a:pt x="38157" y="6489990"/>
                </a:cubicBezTo>
                <a:cubicBezTo>
                  <a:pt x="38284" y="6484913"/>
                  <a:pt x="39171" y="6479963"/>
                  <a:pt x="39171" y="6474886"/>
                </a:cubicBezTo>
                <a:cubicBezTo>
                  <a:pt x="48166" y="6361042"/>
                  <a:pt x="53107" y="6247198"/>
                  <a:pt x="18899" y="6136019"/>
                </a:cubicBezTo>
                <a:cubicBezTo>
                  <a:pt x="15871" y="6125573"/>
                  <a:pt x="14262" y="6114773"/>
                  <a:pt x="14084" y="6103909"/>
                </a:cubicBezTo>
                <a:cubicBezTo>
                  <a:pt x="12413" y="6006983"/>
                  <a:pt x="16644" y="5910056"/>
                  <a:pt x="26754" y="5813650"/>
                </a:cubicBezTo>
                <a:cubicBezTo>
                  <a:pt x="31949" y="5754507"/>
                  <a:pt x="26754" y="5694475"/>
                  <a:pt x="43478" y="5635967"/>
                </a:cubicBezTo>
                <a:cubicBezTo>
                  <a:pt x="50864" y="5606890"/>
                  <a:pt x="55109" y="5577103"/>
                  <a:pt x="56147" y="5547125"/>
                </a:cubicBezTo>
                <a:cubicBezTo>
                  <a:pt x="59948" y="5474529"/>
                  <a:pt x="38537" y="5406248"/>
                  <a:pt x="18139" y="5337713"/>
                </a:cubicBezTo>
                <a:cubicBezTo>
                  <a:pt x="7370" y="5301414"/>
                  <a:pt x="-5426" y="5264355"/>
                  <a:pt x="2429" y="5226280"/>
                </a:cubicBezTo>
                <a:cubicBezTo>
                  <a:pt x="16707" y="5167720"/>
                  <a:pt x="24854" y="5107828"/>
                  <a:pt x="26754" y="5047581"/>
                </a:cubicBezTo>
                <a:cubicBezTo>
                  <a:pt x="26754" y="5004937"/>
                  <a:pt x="16365" y="4963181"/>
                  <a:pt x="20039" y="4920664"/>
                </a:cubicBezTo>
                <a:cubicBezTo>
                  <a:pt x="28211" y="4838181"/>
                  <a:pt x="30238" y="4755203"/>
                  <a:pt x="26121" y="4672415"/>
                </a:cubicBezTo>
                <a:cubicBezTo>
                  <a:pt x="26095" y="4639315"/>
                  <a:pt x="29846" y="4606317"/>
                  <a:pt x="37270" y="4574054"/>
                </a:cubicBezTo>
                <a:cubicBezTo>
                  <a:pt x="46506" y="4517120"/>
                  <a:pt x="48419" y="4459246"/>
                  <a:pt x="42971" y="4401829"/>
                </a:cubicBezTo>
                <a:cubicBezTo>
                  <a:pt x="37016" y="4335324"/>
                  <a:pt x="19279" y="4269835"/>
                  <a:pt x="14845" y="4203331"/>
                </a:cubicBezTo>
                <a:cubicBezTo>
                  <a:pt x="7876" y="4093167"/>
                  <a:pt x="17759" y="3983003"/>
                  <a:pt x="27514" y="3873347"/>
                </a:cubicBezTo>
                <a:cubicBezTo>
                  <a:pt x="35116" y="3803010"/>
                  <a:pt x="37143" y="3732178"/>
                  <a:pt x="33596" y="3661523"/>
                </a:cubicBezTo>
                <a:cubicBezTo>
                  <a:pt x="29161" y="3605426"/>
                  <a:pt x="22193" y="3549329"/>
                  <a:pt x="20926" y="3493232"/>
                </a:cubicBezTo>
                <a:cubicBezTo>
                  <a:pt x="18646" y="3392967"/>
                  <a:pt x="19532" y="3292703"/>
                  <a:pt x="25360" y="3192439"/>
                </a:cubicBezTo>
                <a:cubicBezTo>
                  <a:pt x="28274" y="3142180"/>
                  <a:pt x="32962" y="3092429"/>
                  <a:pt x="34989" y="3041789"/>
                </a:cubicBezTo>
                <a:cubicBezTo>
                  <a:pt x="37016" y="2991149"/>
                  <a:pt x="41071" y="2940002"/>
                  <a:pt x="29542" y="2890377"/>
                </a:cubicBezTo>
                <a:cubicBezTo>
                  <a:pt x="10030" y="2805978"/>
                  <a:pt x="24347" y="2721959"/>
                  <a:pt x="28528" y="2637813"/>
                </a:cubicBezTo>
                <a:cubicBezTo>
                  <a:pt x="31062" y="2585523"/>
                  <a:pt x="46266" y="2531964"/>
                  <a:pt x="32836" y="2481198"/>
                </a:cubicBezTo>
                <a:cubicBezTo>
                  <a:pt x="11677" y="2401621"/>
                  <a:pt x="25487" y="2323694"/>
                  <a:pt x="32836" y="2245386"/>
                </a:cubicBezTo>
                <a:cubicBezTo>
                  <a:pt x="41311" y="2171280"/>
                  <a:pt x="39816" y="2096361"/>
                  <a:pt x="28401" y="2022648"/>
                </a:cubicBezTo>
                <a:cubicBezTo>
                  <a:pt x="14084" y="1949518"/>
                  <a:pt x="14084" y="1874307"/>
                  <a:pt x="28401" y="1801178"/>
                </a:cubicBezTo>
                <a:cubicBezTo>
                  <a:pt x="40260" y="1740816"/>
                  <a:pt x="41628" y="1678868"/>
                  <a:pt x="32455" y="1618037"/>
                </a:cubicBezTo>
                <a:cubicBezTo>
                  <a:pt x="26247" y="1574505"/>
                  <a:pt x="15098" y="1531226"/>
                  <a:pt x="13578" y="1487694"/>
                </a:cubicBezTo>
                <a:cubicBezTo>
                  <a:pt x="10436" y="1396656"/>
                  <a:pt x="12298" y="1305517"/>
                  <a:pt x="19153" y="1214696"/>
                </a:cubicBezTo>
                <a:cubicBezTo>
                  <a:pt x="27134" y="1111259"/>
                  <a:pt x="42464" y="1008202"/>
                  <a:pt x="31822" y="904004"/>
                </a:cubicBezTo>
                <a:cubicBezTo>
                  <a:pt x="28148" y="868213"/>
                  <a:pt x="20673" y="832549"/>
                  <a:pt x="19913" y="796632"/>
                </a:cubicBezTo>
                <a:cubicBezTo>
                  <a:pt x="18266" y="729366"/>
                  <a:pt x="17505" y="662989"/>
                  <a:pt x="21306" y="593565"/>
                </a:cubicBezTo>
                <a:cubicBezTo>
                  <a:pt x="25107" y="524142"/>
                  <a:pt x="39550" y="453703"/>
                  <a:pt x="29795" y="385549"/>
                </a:cubicBezTo>
                <a:cubicBezTo>
                  <a:pt x="20039" y="317394"/>
                  <a:pt x="26374" y="250382"/>
                  <a:pt x="32709" y="183497"/>
                </a:cubicBezTo>
                <a:cubicBezTo>
                  <a:pt x="35750" y="151705"/>
                  <a:pt x="37809" y="120261"/>
                  <a:pt x="37254" y="88945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DF16D3F-92AB-D77A-4B8F-3C01BDD75B6A}"/>
              </a:ext>
            </a:extLst>
          </p:cNvPr>
          <p:cNvSpPr txBox="1"/>
          <p:nvPr/>
        </p:nvSpPr>
        <p:spPr>
          <a:xfrm>
            <a:off x="-3046" y="2605861"/>
            <a:ext cx="101135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just"/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Se detalla a continuación las líneas generales para la evaluación de cada resultado de aprendizaje. </a:t>
            </a:r>
          </a:p>
          <a:p>
            <a:pPr indent="180340" algn="just"/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La ocasión y la cantidad de las actividades de evaluación formativa y de proceso quedará a decisión </a:t>
            </a:r>
          </a:p>
          <a:p>
            <a:pPr indent="180340" algn="just"/>
            <a:r>
              <a:rPr lang="es-ES" sz="1400" dirty="0">
                <a:solidFill>
                  <a:srgbClr val="FF6600"/>
                </a:solidFill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del equipo docente en cada curso. </a:t>
            </a:r>
            <a:endParaRPr lang="es-AR" sz="1400" dirty="0">
              <a:solidFill>
                <a:srgbClr val="FF6600"/>
              </a:solidFill>
              <a:effectLst/>
              <a:latin typeface="Avenir Next LT Pro" panose="020B0504020202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C6C3EB90-7232-DD98-6341-5D701B689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25882"/>
              </p:ext>
            </p:extLst>
          </p:nvPr>
        </p:nvGraphicFramePr>
        <p:xfrm>
          <a:off x="227037" y="3293366"/>
          <a:ext cx="801676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310">
                  <a:extLst>
                    <a:ext uri="{9D8B030D-6E8A-4147-A177-3AD203B41FA5}">
                      <a16:colId xmlns:a16="http://schemas.microsoft.com/office/drawing/2014/main" val="1646434472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4057167975"/>
                    </a:ext>
                  </a:extLst>
                </a:gridCol>
                <a:gridCol w="1445276">
                  <a:extLst>
                    <a:ext uri="{9D8B030D-6E8A-4147-A177-3AD203B41FA5}">
                      <a16:colId xmlns:a16="http://schemas.microsoft.com/office/drawing/2014/main" val="2112260531"/>
                    </a:ext>
                  </a:extLst>
                </a:gridCol>
                <a:gridCol w="1569479">
                  <a:extLst>
                    <a:ext uri="{9D8B030D-6E8A-4147-A177-3AD203B41FA5}">
                      <a16:colId xmlns:a16="http://schemas.microsoft.com/office/drawing/2014/main" val="1429257265"/>
                    </a:ext>
                  </a:extLst>
                </a:gridCol>
                <a:gridCol w="1411402">
                  <a:extLst>
                    <a:ext uri="{9D8B030D-6E8A-4147-A177-3AD203B41FA5}">
                      <a16:colId xmlns:a16="http://schemas.microsoft.com/office/drawing/2014/main" val="4154506233"/>
                    </a:ext>
                  </a:extLst>
                </a:gridCol>
                <a:gridCol w="1236388">
                  <a:extLst>
                    <a:ext uri="{9D8B030D-6E8A-4147-A177-3AD203B41FA5}">
                      <a16:colId xmlns:a16="http://schemas.microsoft.com/office/drawing/2014/main" val="310809088"/>
                    </a:ext>
                  </a:extLst>
                </a:gridCol>
              </a:tblGrid>
              <a:tr h="285056">
                <a:tc>
                  <a:txBody>
                    <a:bodyPr/>
                    <a:lstStyle/>
                    <a:p>
                      <a:r>
                        <a:rPr lang="es-ES" dirty="0"/>
                        <a:t>NOTA 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NOTA2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NOTA 3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NOTA 4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NOTA 5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NOTA 6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32079"/>
                  </a:ext>
                </a:extLst>
              </a:tr>
              <a:tr h="926432">
                <a:tc>
                  <a:txBody>
                    <a:bodyPr/>
                    <a:lstStyle/>
                    <a:p>
                      <a:r>
                        <a:rPr lang="es-ES" dirty="0"/>
                        <a:t>Evaluación sumativa .</a:t>
                      </a:r>
                    </a:p>
                    <a:p>
                      <a:r>
                        <a:rPr lang="es-ES" dirty="0"/>
                        <a:t>Unidad 1.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Evaluación sumativa.</a:t>
                      </a:r>
                    </a:p>
                    <a:p>
                      <a:r>
                        <a:rPr lang="es-ES" dirty="0"/>
                        <a:t>Parcial 2.</a:t>
                      </a:r>
                    </a:p>
                    <a:p>
                      <a:r>
                        <a:rPr lang="es-ES" dirty="0"/>
                        <a:t>Unidades 4 y 5.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Evaluación Formativa de Procesos.</a:t>
                      </a:r>
                    </a:p>
                    <a:p>
                      <a:r>
                        <a:rPr lang="es-ES" dirty="0"/>
                        <a:t>Unidad 1.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Evaluación Formativa de Procesos.</a:t>
                      </a:r>
                    </a:p>
                    <a:p>
                      <a:r>
                        <a:rPr lang="es-ES" dirty="0"/>
                        <a:t>Unidades 2 y 3.</a:t>
                      </a:r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Evaluación Formativa de Proceso.</a:t>
                      </a:r>
                    </a:p>
                    <a:p>
                      <a:r>
                        <a:rPr lang="es-ES" dirty="0"/>
                        <a:t>Unidades 4 y 5.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Trabajo Práctico usando GeoGebra. 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843297"/>
                  </a:ext>
                </a:extLst>
              </a:tr>
              <a:tr h="1180909">
                <a:tc>
                  <a:txBody>
                    <a:bodyPr/>
                    <a:lstStyle/>
                    <a:p>
                      <a:r>
                        <a:rPr lang="es-ES" dirty="0"/>
                        <a:t>Parcial 1. P1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Parcial 2. P2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Actividades presenciales.</a:t>
                      </a:r>
                    </a:p>
                    <a:p>
                      <a:r>
                        <a:rPr lang="es-ES" dirty="0"/>
                        <a:t>Actividades CVG.</a:t>
                      </a:r>
                    </a:p>
                    <a:p>
                      <a:r>
                        <a:rPr lang="es-ES" dirty="0"/>
                        <a:t>EFP1 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Actividades presenciales.</a:t>
                      </a:r>
                    </a:p>
                    <a:p>
                      <a:r>
                        <a:rPr lang="es-ES" dirty="0"/>
                        <a:t>Actividades CVG. </a:t>
                      </a:r>
                    </a:p>
                    <a:p>
                      <a:r>
                        <a:rPr lang="es-ES" dirty="0"/>
                        <a:t>Cuestionario U2.</a:t>
                      </a:r>
                    </a:p>
                    <a:p>
                      <a:r>
                        <a:rPr lang="es-ES" dirty="0"/>
                        <a:t>Cuestionario U3. </a:t>
                      </a:r>
                    </a:p>
                    <a:p>
                      <a:r>
                        <a:rPr lang="es-ES" dirty="0"/>
                        <a:t>EFP 2</a:t>
                      </a:r>
                      <a:endParaRPr lang="es-AR" dirty="0"/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Actividades presenciales.</a:t>
                      </a:r>
                    </a:p>
                    <a:p>
                      <a:r>
                        <a:rPr lang="es-ES" dirty="0"/>
                        <a:t>Actividades CVG. </a:t>
                      </a:r>
                      <a:endParaRPr lang="es-AR" dirty="0"/>
                    </a:p>
                    <a:p>
                      <a:r>
                        <a:rPr lang="es-AR" dirty="0"/>
                        <a:t>EFP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Coloquio validación TP de cónicas. </a:t>
                      </a:r>
                    </a:p>
                    <a:p>
                      <a:r>
                        <a:rPr lang="es-ES" dirty="0"/>
                        <a:t>TPG</a:t>
                      </a:r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2078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91D1D47-EF6E-84E0-E463-53D206D3AE20}"/>
              </a:ext>
            </a:extLst>
          </p:cNvPr>
          <p:cNvSpPr txBox="1"/>
          <p:nvPr/>
        </p:nvSpPr>
        <p:spPr>
          <a:xfrm>
            <a:off x="5178233" y="6250891"/>
            <a:ext cx="6786730" cy="461665"/>
          </a:xfrm>
          <a:prstGeom prst="rect">
            <a:avLst/>
          </a:prstGeom>
          <a:solidFill>
            <a:srgbClr val="FF6600"/>
          </a:solidFill>
          <a:ln w="38100">
            <a:solidFill>
              <a:srgbClr val="66CCFF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Nota de aprobación: calificación mayor o igual que 6.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BA42268-7378-A4EA-55C9-7902160AC120}"/>
              </a:ext>
            </a:extLst>
          </p:cNvPr>
          <p:cNvSpPr txBox="1"/>
          <p:nvPr/>
        </p:nvSpPr>
        <p:spPr>
          <a:xfrm>
            <a:off x="223991" y="6189213"/>
            <a:ext cx="2459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+mj-lt"/>
              </a:rPr>
              <a:t>Dos fechas de recuperatorios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+mj-lt"/>
              </a:rPr>
              <a:t>  para cada parcial</a:t>
            </a:r>
            <a:r>
              <a:rPr lang="es-ES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. </a:t>
            </a:r>
            <a:endParaRPr lang="es-AR" sz="2000" b="1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43A7A06-A1A4-FD13-2B43-ED5EB8155121}"/>
              </a:ext>
            </a:extLst>
          </p:cNvPr>
          <p:cNvSpPr/>
          <p:nvPr/>
        </p:nvSpPr>
        <p:spPr>
          <a:xfrm>
            <a:off x="585951" y="5555446"/>
            <a:ext cx="252248" cy="646387"/>
          </a:xfrm>
          <a:prstGeom prst="downArrow">
            <a:avLst/>
          </a:prstGeom>
          <a:solidFill>
            <a:srgbClr val="FF6600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08626974-A148-7DC9-66C1-921A3366EFCD}"/>
              </a:ext>
            </a:extLst>
          </p:cNvPr>
          <p:cNvSpPr/>
          <p:nvPr/>
        </p:nvSpPr>
        <p:spPr>
          <a:xfrm>
            <a:off x="1633206" y="5562868"/>
            <a:ext cx="252248" cy="646387"/>
          </a:xfrm>
          <a:prstGeom prst="downArrow">
            <a:avLst/>
          </a:prstGeom>
          <a:solidFill>
            <a:srgbClr val="FF6600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465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 isContent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72DE4C0-EE12-4CAC-98CF-A8934931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9CF03F-5E6E-4B23-89A5-81548BA4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rgbClr val="F6B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67CF996-CE9C-DC8C-02A6-A12C9DB3B52F}"/>
                  </a:ext>
                </a:extLst>
              </p:cNvPr>
              <p:cNvSpPr txBox="1"/>
              <p:nvPr/>
            </p:nvSpPr>
            <p:spPr>
              <a:xfrm>
                <a:off x="3058510" y="-32004"/>
                <a:ext cx="9130440" cy="34838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11785">
                  <a:spcAft>
                    <a:spcPts val="600"/>
                  </a:spcAft>
                </a:pPr>
                <a:r>
                  <a:rPr lang="en-US" b="1" dirty="0">
                    <a:effectLst/>
                    <a:latin typeface="+mj-lt"/>
                  </a:rPr>
                  <a:t>Condiciones para acceder a la Aprobación Directa.</a:t>
                </a:r>
              </a:p>
              <a:p>
                <a:pPr marL="311785" algn="just">
                  <a:spcAft>
                    <a:spcPts val="600"/>
                  </a:spcAft>
                </a:pP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Cada estudiante debe cumplir con el </a:t>
                </a:r>
                <a:r>
                  <a:rPr lang="en-US" sz="1600" b="1" dirty="0">
                    <a:solidFill>
                      <a:srgbClr val="00B0F0"/>
                    </a:solidFill>
                    <a:effectLst/>
                    <a:latin typeface="Avenir Next LT Pro" panose="020B0504020202020204" pitchFamily="34" charset="0"/>
                  </a:rPr>
                  <a:t>75% de asistencia 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a las clases a menos que se suspenda este requisito en forma total o parcial en la Regional. De no cumplirla </a:t>
                </a:r>
                <a:r>
                  <a:rPr lang="en-US" sz="1600" u="sng" dirty="0">
                    <a:effectLst/>
                    <a:latin typeface="Avenir Next LT Pro" panose="020B0504020202020204" pitchFamily="34" charset="0"/>
                  </a:rPr>
                  <a:t>el/la estudiante puede solicitar una reincorporación, pero pierde la posibilidad de aprobación directa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.</a:t>
                </a:r>
              </a:p>
              <a:p>
                <a:pPr marL="311785" algn="just"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B0F0"/>
                    </a:solidFill>
                    <a:effectLst/>
                    <a:latin typeface="Avenir Next LT Pro" panose="020B0504020202020204" pitchFamily="34" charset="0"/>
                  </a:rPr>
                  <a:t>Tener aprobado con una calificación mayor o igual a 6 en P1, P2, EFP1, EFP2, EFP3 y TPG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. De cumplirse estos requisitos, la nota del examen final será el promedio simple de </a:t>
                </a:r>
                <a:r>
                  <a:rPr lang="en-US" sz="1600" b="1" dirty="0">
                    <a:effectLst/>
                    <a:latin typeface="Avenir Next LT Pro" panose="020B0504020202020204" pitchFamily="34" charset="0"/>
                  </a:rPr>
                  <a:t>P1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, </a:t>
                </a:r>
                <a:r>
                  <a:rPr lang="en-US" sz="1600" b="1" dirty="0">
                    <a:effectLst/>
                    <a:latin typeface="Avenir Next LT Pro" panose="020B0504020202020204" pitchFamily="34" charset="0"/>
                  </a:rPr>
                  <a:t>P2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 y </a:t>
                </a:r>
                <a:r>
                  <a:rPr lang="en-US" sz="1600" b="1" dirty="0">
                    <a:effectLst/>
                    <a:latin typeface="Avenir Next LT Pro" panose="020B0504020202020204" pitchFamily="34" charset="0"/>
                  </a:rPr>
                  <a:t>el promedio de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 </a:t>
                </a:r>
                <a:r>
                  <a:rPr lang="en-US" sz="1600" b="1" dirty="0">
                    <a:effectLst/>
                    <a:latin typeface="Avenir Next LT Pro" panose="020B0504020202020204" pitchFamily="34" charset="0"/>
                  </a:rPr>
                  <a:t>EFP1, EFP2, EFP3 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y</a:t>
                </a:r>
                <a:r>
                  <a:rPr lang="en-US" sz="1600" b="1" dirty="0">
                    <a:effectLst/>
                    <a:latin typeface="Avenir Next LT Pro" panose="020B0504020202020204" pitchFamily="34" charset="0"/>
                  </a:rPr>
                  <a:t> TPG</a:t>
                </a:r>
                <a:r>
                  <a:rPr lang="en-US" sz="1600" dirty="0">
                    <a:effectLst/>
                    <a:latin typeface="Avenir Next LT Pro" panose="020B0504020202020204" pitchFamily="34" charset="0"/>
                  </a:rPr>
                  <a:t>. Esto es:</a:t>
                </a:r>
                <a14:m>
                  <m:oMath xmlns:m="http://schemas.openxmlformats.org/officeDocument/2006/math">
                    <m:r>
                      <a:rPr lang="es-ES" sz="1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6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</a:rPr>
                          <m:t>𝐏𝟏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effectLst/>
                            <a:latin typeface="Cambria Math" panose="02040503050406030204" pitchFamily="18" charset="0"/>
                          </a:rPr>
                          <m:t>𝐏𝟐</m:t>
                        </m:r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</a:rPr>
                              <m:t>𝐄𝐅𝐏𝟏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</a:rPr>
                              <m:t>𝐄𝐅𝐏𝟐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</a:rPr>
                              <m:t>𝐄𝐅𝐏𝟑</m:t>
                            </m:r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b="1" i="1">
                                <a:effectLst/>
                                <a:latin typeface="Cambria Math" panose="02040503050406030204" pitchFamily="18" charset="0"/>
                              </a:rPr>
                              <m:t>𝐓𝐏𝐆</m:t>
                            </m:r>
                          </m:num>
                          <m:den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600" dirty="0">
                  <a:latin typeface="Avenir Next LT Pro" panose="020B0504020202020204" pitchFamily="34" charset="0"/>
                </a:endParaRPr>
              </a:p>
              <a:p>
                <a:pPr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venir Next LT Pro" panose="020B0504020202020204" pitchFamily="34" charset="0"/>
                  </a:rPr>
                  <a:t>                                                                </a:t>
                </a:r>
              </a:p>
              <a:p>
                <a:pPr indent="-2286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00B0F0"/>
                    </a:solidFill>
                    <a:latin typeface="Avenir Next LT Pro" panose="020B0504020202020204" pitchFamily="34" charset="0"/>
                  </a:rPr>
                  <a:t>Puede usar una sola instancia de recuperatorio.</a:t>
                </a: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67CF996-CE9C-DC8C-02A6-A12C9DB3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510" y="-32004"/>
                <a:ext cx="9130440" cy="3483864"/>
              </a:xfrm>
              <a:prstGeom prst="rect">
                <a:avLst/>
              </a:prstGeom>
              <a:blipFill>
                <a:blip r:embed="rId2"/>
                <a:stretch>
                  <a:fillRect l="-267" t="-876" r="-40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Mano con lápiz sombreando círculos en una hoja">
            <a:extLst>
              <a:ext uri="{FF2B5EF4-FFF2-40B4-BE49-F238E27FC236}">
                <a16:creationId xmlns:a16="http://schemas.microsoft.com/office/drawing/2014/main" id="{D0517D21-D5F2-9B3B-05AB-29F7997E3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20" r="20549" b="-1"/>
          <a:stretch/>
        </p:blipFill>
        <p:spPr>
          <a:xfrm>
            <a:off x="-72303" y="11"/>
            <a:ext cx="3366931" cy="6857989"/>
          </a:xfrm>
          <a:custGeom>
            <a:avLst/>
            <a:gdLst/>
            <a:ahLst/>
            <a:cxnLst/>
            <a:rect l="l" t="t" r="r" b="b"/>
            <a:pathLst>
              <a:path w="4053570" h="6857999">
                <a:moveTo>
                  <a:pt x="0" y="0"/>
                </a:moveTo>
                <a:lnTo>
                  <a:pt x="4022851" y="0"/>
                </a:lnTo>
                <a:lnTo>
                  <a:pt x="4023684" y="7069"/>
                </a:lnTo>
                <a:cubicBezTo>
                  <a:pt x="4038634" y="90834"/>
                  <a:pt x="4036100" y="175741"/>
                  <a:pt x="4040154" y="260014"/>
                </a:cubicBezTo>
                <a:cubicBezTo>
                  <a:pt x="4044969" y="363071"/>
                  <a:pt x="4038888" y="466508"/>
                  <a:pt x="4036607" y="569818"/>
                </a:cubicBezTo>
                <a:cubicBezTo>
                  <a:pt x="4034833" y="657771"/>
                  <a:pt x="4026091" y="745598"/>
                  <a:pt x="4028752" y="833678"/>
                </a:cubicBezTo>
                <a:cubicBezTo>
                  <a:pt x="4028942" y="836724"/>
                  <a:pt x="4028942" y="839770"/>
                  <a:pt x="4028752" y="842816"/>
                </a:cubicBezTo>
                <a:cubicBezTo>
                  <a:pt x="4020643" y="939653"/>
                  <a:pt x="4020643" y="1036998"/>
                  <a:pt x="4028752" y="1133836"/>
                </a:cubicBezTo>
                <a:cubicBezTo>
                  <a:pt x="4031324" y="1174144"/>
                  <a:pt x="4030602" y="1214593"/>
                  <a:pt x="4026598" y="1254787"/>
                </a:cubicBezTo>
                <a:cubicBezTo>
                  <a:pt x="4022797" y="1305935"/>
                  <a:pt x="4010634" y="1357844"/>
                  <a:pt x="4019376" y="1408610"/>
                </a:cubicBezTo>
                <a:cubicBezTo>
                  <a:pt x="4025065" y="1450430"/>
                  <a:pt x="4028194" y="1492566"/>
                  <a:pt x="4028752" y="1534766"/>
                </a:cubicBezTo>
                <a:cubicBezTo>
                  <a:pt x="4033186" y="1629192"/>
                  <a:pt x="4029005" y="1724125"/>
                  <a:pt x="4027358" y="1818805"/>
                </a:cubicBezTo>
                <a:cubicBezTo>
                  <a:pt x="4025584" y="1929096"/>
                  <a:pt x="4028372" y="2039387"/>
                  <a:pt x="4019503" y="2149804"/>
                </a:cubicBezTo>
                <a:cubicBezTo>
                  <a:pt x="4014625" y="2239001"/>
                  <a:pt x="4014625" y="2328401"/>
                  <a:pt x="4019503" y="2417598"/>
                </a:cubicBezTo>
                <a:cubicBezTo>
                  <a:pt x="4021910" y="2499333"/>
                  <a:pt x="4034200" y="2580306"/>
                  <a:pt x="4032173" y="2662929"/>
                </a:cubicBezTo>
                <a:cubicBezTo>
                  <a:pt x="4029765" y="2759258"/>
                  <a:pt x="4018363" y="2855334"/>
                  <a:pt x="4021910" y="2951918"/>
                </a:cubicBezTo>
                <a:cubicBezTo>
                  <a:pt x="4023557" y="2997989"/>
                  <a:pt x="4023684" y="3044060"/>
                  <a:pt x="4024571" y="3090130"/>
                </a:cubicBezTo>
                <a:cubicBezTo>
                  <a:pt x="4025711" y="3145593"/>
                  <a:pt x="4035720" y="3200928"/>
                  <a:pt x="4030145" y="3256264"/>
                </a:cubicBezTo>
                <a:cubicBezTo>
                  <a:pt x="4020897" y="3348533"/>
                  <a:pt x="3996951" y="3439278"/>
                  <a:pt x="4011901" y="3533831"/>
                </a:cubicBezTo>
                <a:cubicBezTo>
                  <a:pt x="4020136" y="3585867"/>
                  <a:pt x="4029385" y="3638030"/>
                  <a:pt x="4034200" y="3690573"/>
                </a:cubicBezTo>
                <a:cubicBezTo>
                  <a:pt x="4038381" y="3737532"/>
                  <a:pt x="4048896" y="3785253"/>
                  <a:pt x="4040914" y="3831958"/>
                </a:cubicBezTo>
                <a:cubicBezTo>
                  <a:pt x="4034073" y="3871937"/>
                  <a:pt x="4037620" y="3911916"/>
                  <a:pt x="4032299" y="3951895"/>
                </a:cubicBezTo>
                <a:cubicBezTo>
                  <a:pt x="4025331" y="4004311"/>
                  <a:pt x="4021657" y="4057616"/>
                  <a:pt x="4016336" y="4110414"/>
                </a:cubicBezTo>
                <a:cubicBezTo>
                  <a:pt x="4011648" y="4158261"/>
                  <a:pt x="4007974" y="4205982"/>
                  <a:pt x="4020643" y="4250911"/>
                </a:cubicBezTo>
                <a:cubicBezTo>
                  <a:pt x="4051684" y="4363994"/>
                  <a:pt x="4034707" y="4476442"/>
                  <a:pt x="4023051" y="4588763"/>
                </a:cubicBezTo>
                <a:cubicBezTo>
                  <a:pt x="4017349" y="4643337"/>
                  <a:pt x="4008987" y="4701084"/>
                  <a:pt x="4021657" y="4751090"/>
                </a:cubicBezTo>
                <a:cubicBezTo>
                  <a:pt x="4044969" y="4839804"/>
                  <a:pt x="4026725" y="4924077"/>
                  <a:pt x="4016589" y="5009238"/>
                </a:cubicBezTo>
                <a:cubicBezTo>
                  <a:pt x="4004363" y="5092546"/>
                  <a:pt x="4006124" y="5177301"/>
                  <a:pt x="4021784" y="5260026"/>
                </a:cubicBezTo>
                <a:cubicBezTo>
                  <a:pt x="4034200" y="5318407"/>
                  <a:pt x="4034200" y="5377804"/>
                  <a:pt x="4035720" y="5436566"/>
                </a:cubicBezTo>
                <a:cubicBezTo>
                  <a:pt x="4036607" y="5473373"/>
                  <a:pt x="4023051" y="5510813"/>
                  <a:pt x="4014055" y="5547492"/>
                </a:cubicBezTo>
                <a:cubicBezTo>
                  <a:pt x="3997965" y="5613743"/>
                  <a:pt x="3992137" y="5681008"/>
                  <a:pt x="4014055" y="5745609"/>
                </a:cubicBezTo>
                <a:cubicBezTo>
                  <a:pt x="4044589" y="5835085"/>
                  <a:pt x="4062073" y="5924561"/>
                  <a:pt x="4049403" y="6019242"/>
                </a:cubicBezTo>
                <a:cubicBezTo>
                  <a:pt x="4042055" y="6077623"/>
                  <a:pt x="4040408" y="6137274"/>
                  <a:pt x="4029385" y="6194894"/>
                </a:cubicBezTo>
                <a:cubicBezTo>
                  <a:pt x="4011268" y="6290463"/>
                  <a:pt x="4017729" y="6385396"/>
                  <a:pt x="4032173" y="6479568"/>
                </a:cubicBezTo>
                <a:cubicBezTo>
                  <a:pt x="4042321" y="6558257"/>
                  <a:pt x="4043423" y="6637846"/>
                  <a:pt x="4035467" y="6716775"/>
                </a:cubicBezTo>
                <a:lnTo>
                  <a:pt x="4025707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ECE99CD-C3F9-1D35-2D8A-8B9DDBB52F01}"/>
              </a:ext>
            </a:extLst>
          </p:cNvPr>
          <p:cNvSpPr txBox="1"/>
          <p:nvPr/>
        </p:nvSpPr>
        <p:spPr>
          <a:xfrm>
            <a:off x="4593678" y="5957426"/>
            <a:ext cx="7183164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Cualquier otra situación, lleva a la condición de Libre y debe Recursar.</a:t>
            </a:r>
            <a:endParaRPr lang="es-AR" dirty="0">
              <a:solidFill>
                <a:srgbClr val="00B0F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C3E8B0-BE7C-6348-BD5D-9B6135D7EEE2}"/>
              </a:ext>
            </a:extLst>
          </p:cNvPr>
          <p:cNvSpPr txBox="1"/>
          <p:nvPr/>
        </p:nvSpPr>
        <p:spPr>
          <a:xfrm>
            <a:off x="3366931" y="3483864"/>
            <a:ext cx="8797524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0385" indent="-540385" algn="just">
              <a:spcAft>
                <a:spcPts val="600"/>
              </a:spcAft>
            </a:pPr>
            <a:r>
              <a:rPr lang="es-ES" sz="1800" b="1" dirty="0">
                <a:effectLst/>
                <a:latin typeface="+mj-lt"/>
                <a:ea typeface="Times New Roman" panose="02020603050405020304" pitchFamily="18" charset="0"/>
              </a:rPr>
              <a:t>Condiciones para Aprobación No Directa.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s-A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indent="-540385" algn="just">
              <a:spcAft>
                <a:spcPts val="600"/>
              </a:spcAft>
            </a:pPr>
            <a:r>
              <a:rPr lang="es-ES" sz="16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De no acceder a la Aprobación Directa, se detallan las condiciones para Regularizar los</a:t>
            </a:r>
            <a:endParaRPr lang="es-ES" sz="16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540385" indent="-540385" algn="just">
              <a:spcAft>
                <a:spcPts val="600"/>
              </a:spcAft>
            </a:pPr>
            <a:r>
              <a:rPr lang="es-ES" sz="1600" dirty="0">
                <a:effectLst/>
                <a:latin typeface="Avenir Next LT Pro" panose="020B0504020202020204" pitchFamily="34" charset="0"/>
                <a:ea typeface="Times New Roman" panose="02020603050405020304" pitchFamily="18" charset="0"/>
              </a:rPr>
              <a:t>Trabajos Prácticos para luego rendir Examen Final.</a:t>
            </a:r>
            <a:endParaRPr lang="es-AR" sz="1600" dirty="0">
              <a:latin typeface="Avenir Next LT Pro" panose="020B0504020202020204" pitchFamily="34" charset="0"/>
              <a:ea typeface="Times New Roman" panose="02020603050405020304" pitchFamily="18" charset="0"/>
            </a:endParaRPr>
          </a:p>
          <a:p>
            <a:pPr marL="540385" indent="-540385" algn="just">
              <a:spcAft>
                <a:spcPts val="600"/>
              </a:spcAft>
            </a:pP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Tener una calificación mayor o igual a 6 en </a:t>
            </a:r>
            <a:r>
              <a:rPr lang="es-ES" sz="1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EFP1, EFP2, EFP3</a:t>
            </a: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1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TPG</a:t>
            </a: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y una nota mayor o</a:t>
            </a:r>
            <a:r>
              <a:rPr lang="es-ES" sz="1600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385" indent="-540385" algn="just">
              <a:spcAft>
                <a:spcPts val="600"/>
              </a:spcAft>
            </a:pP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igual a 6 en cada Parcial (</a:t>
            </a:r>
            <a:r>
              <a:rPr lang="es-ES" sz="1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P1</a:t>
            </a: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600" b="1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P2</a:t>
            </a: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o su Recuperatorio al concluir la etapa de Exámenes</a:t>
            </a:r>
          </a:p>
          <a:p>
            <a:pPr marL="540385" indent="-540385" algn="just">
              <a:spcAft>
                <a:spcPts val="600"/>
              </a:spcAft>
            </a:pPr>
            <a:r>
              <a:rPr lang="es-ES" sz="1600" dirty="0"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Recuperatorios. Un mismo Parcial se puede recuperar hasta dos veces.</a:t>
            </a:r>
            <a:endParaRPr lang="es-AR" sz="1600" dirty="0">
              <a:effectLst/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71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8371</TotalTime>
  <Words>2137</Words>
  <Application>Microsoft Office PowerPoint</Application>
  <PresentationFormat>Panorámica</PresentationFormat>
  <Paragraphs>181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Abadi</vt:lpstr>
      <vt:lpstr>Arial</vt:lpstr>
      <vt:lpstr>Avenir Next LT Pro</vt:lpstr>
      <vt:lpstr>Calibri</vt:lpstr>
      <vt:lpstr>Cambria Math</vt:lpstr>
      <vt:lpstr>Lucida Handwriting</vt:lpstr>
      <vt:lpstr>Papyrus</vt:lpstr>
      <vt:lpstr>The Hand Bold</vt:lpstr>
      <vt:lpstr>The Serif Hand Black</vt:lpstr>
      <vt:lpstr>Times New Roman</vt:lpstr>
      <vt:lpstr>Wingdings</vt:lpstr>
      <vt:lpstr>SketchyVTI</vt:lpstr>
      <vt:lpstr>Álgebra y Geometría Analítica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Álgebra y Geometría Analítica</dc:title>
  <dc:creator>Claudia Reimer</dc:creator>
  <cp:lastModifiedBy>Martin Zandoli</cp:lastModifiedBy>
  <cp:revision>22</cp:revision>
  <dcterms:created xsi:type="dcterms:W3CDTF">2023-03-18T21:24:05Z</dcterms:created>
  <dcterms:modified xsi:type="dcterms:W3CDTF">2026-03-25T20:30:30Z</dcterms:modified>
</cp:coreProperties>
</file>