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4"/>
  </p:notesMasterIdLst>
  <p:sldIdLst>
    <p:sldId id="390" r:id="rId5"/>
    <p:sldId id="395" r:id="rId6"/>
    <p:sldId id="396" r:id="rId7"/>
    <p:sldId id="452" r:id="rId8"/>
    <p:sldId id="397" r:id="rId9"/>
    <p:sldId id="453" r:id="rId10"/>
    <p:sldId id="435" r:id="rId11"/>
    <p:sldId id="399" r:id="rId12"/>
    <p:sldId id="454" r:id="rId13"/>
    <p:sldId id="398" r:id="rId14"/>
    <p:sldId id="400" r:id="rId15"/>
    <p:sldId id="445" r:id="rId16"/>
    <p:sldId id="401" r:id="rId17"/>
    <p:sldId id="449" r:id="rId18"/>
    <p:sldId id="450" r:id="rId19"/>
    <p:sldId id="448" r:id="rId20"/>
    <p:sldId id="447" r:id="rId21"/>
    <p:sldId id="403" r:id="rId22"/>
    <p:sldId id="404" r:id="rId23"/>
    <p:sldId id="405" r:id="rId24"/>
    <p:sldId id="451" r:id="rId25"/>
    <p:sldId id="455" r:id="rId26"/>
    <p:sldId id="406" r:id="rId27"/>
    <p:sldId id="437" r:id="rId28"/>
    <p:sldId id="407" r:id="rId29"/>
    <p:sldId id="408" r:id="rId30"/>
    <p:sldId id="438" r:id="rId31"/>
    <p:sldId id="409" r:id="rId32"/>
    <p:sldId id="410" r:id="rId33"/>
    <p:sldId id="440" r:id="rId34"/>
    <p:sldId id="446" r:id="rId35"/>
    <p:sldId id="441" r:id="rId36"/>
    <p:sldId id="442" r:id="rId37"/>
    <p:sldId id="443" r:id="rId38"/>
    <p:sldId id="444" r:id="rId39"/>
    <p:sldId id="411" r:id="rId40"/>
    <p:sldId id="439" r:id="rId41"/>
    <p:sldId id="412" r:id="rId42"/>
    <p:sldId id="436" r:id="rId43"/>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FF050B"/>
    <a:srgbClr val="272CED"/>
    <a:srgbClr val="1B49CB"/>
    <a:srgbClr val="401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p:scale>
          <a:sx n="120" d="100"/>
          <a:sy n="120" d="100"/>
        </p:scale>
        <p:origin x="398" y="-1579"/>
      </p:cViewPr>
      <p:guideLst>
        <p:guide orient="horz" pos="2160"/>
        <p:guide pos="2880"/>
      </p:guideLst>
    </p:cSldViewPr>
  </p:slideViewPr>
  <p:notesTextViewPr>
    <p:cViewPr>
      <p:scale>
        <a:sx n="1" d="1"/>
        <a:sy n="1" d="1"/>
      </p:scale>
      <p:origin x="0" y="0"/>
    </p:cViewPr>
  </p:notesTextViewPr>
  <p:sorterViewPr>
    <p:cViewPr>
      <p:scale>
        <a:sx n="100" d="100"/>
        <a:sy n="100" d="100"/>
      </p:scale>
      <p:origin x="0" y="29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A57344-7D5D-41E6-8516-E0A9FA0E17F3}" type="datetimeFigureOut">
              <a:rPr lang="es-AR" smtClean="0"/>
              <a:pPr/>
              <a:t>22/6/2025</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C09D2-3C28-41F5-AD87-5A112B34754D}" type="slidenum">
              <a:rPr lang="es-AR" smtClean="0"/>
              <a:pPr/>
              <a:t>‹Nº›</a:t>
            </a:fld>
            <a:endParaRPr lang="es-AR"/>
          </a:p>
        </p:txBody>
      </p:sp>
    </p:spTree>
    <p:extLst>
      <p:ext uri="{BB962C8B-B14F-4D97-AF65-F5344CB8AC3E}">
        <p14:creationId xmlns:p14="http://schemas.microsoft.com/office/powerpoint/2010/main" val="1043098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AR"/>
          </a:p>
        </p:txBody>
      </p:sp>
      <p:sp>
        <p:nvSpPr>
          <p:cNvPr id="4" name="3 Marcador de fecha"/>
          <p:cNvSpPr>
            <a:spLocks noGrp="1"/>
          </p:cNvSpPr>
          <p:nvPr>
            <p:ph type="dt" sz="half" idx="10"/>
          </p:nvPr>
        </p:nvSpPr>
        <p:spPr/>
        <p:txBody>
          <a:bodyPr/>
          <a:lstStyle/>
          <a:p>
            <a:fld id="{49033E57-4336-4374-A7B8-A3982D82FAFF}" type="datetime1">
              <a:rPr lang="es-AR" smtClean="0"/>
              <a:pPr/>
              <a:t>22/6/2025</a:t>
            </a:fld>
            <a:endParaRPr lang="es-AR"/>
          </a:p>
        </p:txBody>
      </p:sp>
      <p:sp>
        <p:nvSpPr>
          <p:cNvPr id="5" name="4 Marcador de pie de página"/>
          <p:cNvSpPr>
            <a:spLocks noGrp="1"/>
          </p:cNvSpPr>
          <p:nvPr>
            <p:ph type="ftr" sz="quarter" idx="11"/>
          </p:nvPr>
        </p:nvSpPr>
        <p:spPr/>
        <p:txBody>
          <a:bodyPr/>
          <a:lstStyle/>
          <a:p>
            <a:r>
              <a:rPr lang="es-ES"/>
              <a:t>Ing. Movilla Lanzadores y Vehículos Espaciales</a:t>
            </a:r>
            <a:endParaRPr lang="es-AR"/>
          </a:p>
        </p:txBody>
      </p:sp>
      <p:sp>
        <p:nvSpPr>
          <p:cNvPr id="6" name="5 Marcador de número de diapositiva"/>
          <p:cNvSpPr>
            <a:spLocks noGrp="1"/>
          </p:cNvSpPr>
          <p:nvPr>
            <p:ph type="sldNum" sz="quarter" idx="12"/>
          </p:nvPr>
        </p:nvSpPr>
        <p:spPr/>
        <p:txBody>
          <a:bodyPr/>
          <a:lstStyle/>
          <a:p>
            <a:fld id="{FD77ADFA-3932-47E0-864B-AD0A1E86723E}" type="slidenum">
              <a:rPr lang="es-AR" smtClean="0"/>
              <a:pPr/>
              <a:t>‹Nº›</a:t>
            </a:fld>
            <a:endParaRPr lang="es-AR"/>
          </a:p>
        </p:txBody>
      </p:sp>
    </p:spTree>
    <p:extLst>
      <p:ext uri="{BB962C8B-B14F-4D97-AF65-F5344CB8AC3E}">
        <p14:creationId xmlns:p14="http://schemas.microsoft.com/office/powerpoint/2010/main" val="365711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F5CDCACE-7699-44D3-8A2C-F95759F991A2}" type="datetime1">
              <a:rPr lang="es-AR" smtClean="0"/>
              <a:pPr/>
              <a:t>22/6/2025</a:t>
            </a:fld>
            <a:endParaRPr lang="es-AR"/>
          </a:p>
        </p:txBody>
      </p:sp>
      <p:sp>
        <p:nvSpPr>
          <p:cNvPr id="5" name="4 Marcador de pie de página"/>
          <p:cNvSpPr>
            <a:spLocks noGrp="1"/>
          </p:cNvSpPr>
          <p:nvPr>
            <p:ph type="ftr" sz="quarter" idx="11"/>
          </p:nvPr>
        </p:nvSpPr>
        <p:spPr/>
        <p:txBody>
          <a:bodyPr/>
          <a:lstStyle/>
          <a:p>
            <a:r>
              <a:rPr lang="es-ES"/>
              <a:t>Ing. Movilla Lanzadores y Vehículos Espaciales</a:t>
            </a:r>
            <a:endParaRPr lang="es-AR"/>
          </a:p>
        </p:txBody>
      </p:sp>
      <p:sp>
        <p:nvSpPr>
          <p:cNvPr id="6" name="5 Marcador de número de diapositiva"/>
          <p:cNvSpPr>
            <a:spLocks noGrp="1"/>
          </p:cNvSpPr>
          <p:nvPr>
            <p:ph type="sldNum" sz="quarter" idx="12"/>
          </p:nvPr>
        </p:nvSpPr>
        <p:spPr/>
        <p:txBody>
          <a:bodyPr/>
          <a:lstStyle/>
          <a:p>
            <a:fld id="{FD77ADFA-3932-47E0-864B-AD0A1E86723E}" type="slidenum">
              <a:rPr lang="es-AR" smtClean="0"/>
              <a:pPr/>
              <a:t>‹Nº›</a:t>
            </a:fld>
            <a:endParaRPr lang="es-AR"/>
          </a:p>
        </p:txBody>
      </p:sp>
    </p:spTree>
    <p:extLst>
      <p:ext uri="{BB962C8B-B14F-4D97-AF65-F5344CB8AC3E}">
        <p14:creationId xmlns:p14="http://schemas.microsoft.com/office/powerpoint/2010/main" val="21812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C5F01898-2D3A-4AB2-A149-4521251FD9A7}" type="datetime1">
              <a:rPr lang="es-AR" smtClean="0"/>
              <a:pPr/>
              <a:t>22/6/2025</a:t>
            </a:fld>
            <a:endParaRPr lang="es-AR"/>
          </a:p>
        </p:txBody>
      </p:sp>
      <p:sp>
        <p:nvSpPr>
          <p:cNvPr id="5" name="4 Marcador de pie de página"/>
          <p:cNvSpPr>
            <a:spLocks noGrp="1"/>
          </p:cNvSpPr>
          <p:nvPr>
            <p:ph type="ftr" sz="quarter" idx="11"/>
          </p:nvPr>
        </p:nvSpPr>
        <p:spPr/>
        <p:txBody>
          <a:bodyPr/>
          <a:lstStyle/>
          <a:p>
            <a:r>
              <a:rPr lang="es-ES"/>
              <a:t>Ing. Movilla Lanzadores y Vehículos Espaciales</a:t>
            </a:r>
            <a:endParaRPr lang="es-AR"/>
          </a:p>
        </p:txBody>
      </p:sp>
      <p:sp>
        <p:nvSpPr>
          <p:cNvPr id="6" name="5 Marcador de número de diapositiva"/>
          <p:cNvSpPr>
            <a:spLocks noGrp="1"/>
          </p:cNvSpPr>
          <p:nvPr>
            <p:ph type="sldNum" sz="quarter" idx="12"/>
          </p:nvPr>
        </p:nvSpPr>
        <p:spPr/>
        <p:txBody>
          <a:bodyPr/>
          <a:lstStyle/>
          <a:p>
            <a:fld id="{FD77ADFA-3932-47E0-864B-AD0A1E86723E}" type="slidenum">
              <a:rPr lang="es-AR" smtClean="0"/>
              <a:pPr/>
              <a:t>‹Nº›</a:t>
            </a:fld>
            <a:endParaRPr lang="es-AR"/>
          </a:p>
        </p:txBody>
      </p:sp>
    </p:spTree>
    <p:extLst>
      <p:ext uri="{BB962C8B-B14F-4D97-AF65-F5344CB8AC3E}">
        <p14:creationId xmlns:p14="http://schemas.microsoft.com/office/powerpoint/2010/main" val="1725702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D2B26EC1-45D5-4900-A32D-4E3876456489}" type="datetime1">
              <a:rPr lang="es-AR" smtClean="0"/>
              <a:pPr/>
              <a:t>22/6/2025</a:t>
            </a:fld>
            <a:endParaRPr lang="es-AR"/>
          </a:p>
        </p:txBody>
      </p:sp>
      <p:sp>
        <p:nvSpPr>
          <p:cNvPr id="5" name="4 Marcador de pie de página"/>
          <p:cNvSpPr>
            <a:spLocks noGrp="1"/>
          </p:cNvSpPr>
          <p:nvPr>
            <p:ph type="ftr" sz="quarter" idx="11"/>
          </p:nvPr>
        </p:nvSpPr>
        <p:spPr/>
        <p:txBody>
          <a:bodyPr/>
          <a:lstStyle/>
          <a:p>
            <a:r>
              <a:rPr lang="es-ES"/>
              <a:t>Ing. Movilla Lanzadores y Vehículos Espaciales</a:t>
            </a:r>
            <a:endParaRPr lang="es-AR"/>
          </a:p>
        </p:txBody>
      </p:sp>
      <p:sp>
        <p:nvSpPr>
          <p:cNvPr id="6" name="5 Marcador de número de diapositiva"/>
          <p:cNvSpPr>
            <a:spLocks noGrp="1"/>
          </p:cNvSpPr>
          <p:nvPr>
            <p:ph type="sldNum" sz="quarter" idx="12"/>
          </p:nvPr>
        </p:nvSpPr>
        <p:spPr/>
        <p:txBody>
          <a:bodyPr/>
          <a:lstStyle/>
          <a:p>
            <a:fld id="{FD77ADFA-3932-47E0-864B-AD0A1E86723E}" type="slidenum">
              <a:rPr lang="es-AR" smtClean="0"/>
              <a:pPr/>
              <a:t>‹Nº›</a:t>
            </a:fld>
            <a:endParaRPr lang="es-AR"/>
          </a:p>
        </p:txBody>
      </p:sp>
    </p:spTree>
    <p:extLst>
      <p:ext uri="{BB962C8B-B14F-4D97-AF65-F5344CB8AC3E}">
        <p14:creationId xmlns:p14="http://schemas.microsoft.com/office/powerpoint/2010/main" val="4221698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D008293C-DB82-45F0-8984-F953A72DA334}" type="datetime1">
              <a:rPr lang="es-AR" smtClean="0"/>
              <a:pPr/>
              <a:t>22/6/2025</a:t>
            </a:fld>
            <a:endParaRPr lang="es-AR"/>
          </a:p>
        </p:txBody>
      </p:sp>
      <p:sp>
        <p:nvSpPr>
          <p:cNvPr id="5" name="4 Marcador de pie de página"/>
          <p:cNvSpPr>
            <a:spLocks noGrp="1"/>
          </p:cNvSpPr>
          <p:nvPr>
            <p:ph type="ftr" sz="quarter" idx="11"/>
          </p:nvPr>
        </p:nvSpPr>
        <p:spPr/>
        <p:txBody>
          <a:bodyPr/>
          <a:lstStyle/>
          <a:p>
            <a:r>
              <a:rPr lang="es-ES"/>
              <a:t>Ing. Movilla Lanzadores y Vehículos Espaciales</a:t>
            </a:r>
            <a:endParaRPr lang="es-AR"/>
          </a:p>
        </p:txBody>
      </p:sp>
      <p:sp>
        <p:nvSpPr>
          <p:cNvPr id="6" name="5 Marcador de número de diapositiva"/>
          <p:cNvSpPr>
            <a:spLocks noGrp="1"/>
          </p:cNvSpPr>
          <p:nvPr>
            <p:ph type="sldNum" sz="quarter" idx="12"/>
          </p:nvPr>
        </p:nvSpPr>
        <p:spPr/>
        <p:txBody>
          <a:bodyPr/>
          <a:lstStyle/>
          <a:p>
            <a:fld id="{FD77ADFA-3932-47E0-864B-AD0A1E86723E}" type="slidenum">
              <a:rPr lang="es-AR" smtClean="0"/>
              <a:pPr/>
              <a:t>‹Nº›</a:t>
            </a:fld>
            <a:endParaRPr lang="es-AR"/>
          </a:p>
        </p:txBody>
      </p:sp>
    </p:spTree>
    <p:extLst>
      <p:ext uri="{BB962C8B-B14F-4D97-AF65-F5344CB8AC3E}">
        <p14:creationId xmlns:p14="http://schemas.microsoft.com/office/powerpoint/2010/main" val="3113995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fecha"/>
          <p:cNvSpPr>
            <a:spLocks noGrp="1"/>
          </p:cNvSpPr>
          <p:nvPr>
            <p:ph type="dt" sz="half" idx="10"/>
          </p:nvPr>
        </p:nvSpPr>
        <p:spPr/>
        <p:txBody>
          <a:bodyPr/>
          <a:lstStyle/>
          <a:p>
            <a:fld id="{DEE464DE-718E-4E98-B76A-A71786EFBD63}" type="datetime1">
              <a:rPr lang="es-AR" smtClean="0"/>
              <a:pPr/>
              <a:t>22/6/2025</a:t>
            </a:fld>
            <a:endParaRPr lang="es-AR"/>
          </a:p>
        </p:txBody>
      </p:sp>
      <p:sp>
        <p:nvSpPr>
          <p:cNvPr id="6" name="5 Marcador de pie de página"/>
          <p:cNvSpPr>
            <a:spLocks noGrp="1"/>
          </p:cNvSpPr>
          <p:nvPr>
            <p:ph type="ftr" sz="quarter" idx="11"/>
          </p:nvPr>
        </p:nvSpPr>
        <p:spPr/>
        <p:txBody>
          <a:bodyPr/>
          <a:lstStyle/>
          <a:p>
            <a:r>
              <a:rPr lang="es-ES"/>
              <a:t>Ing. Movilla Lanzadores y Vehículos Espaciales</a:t>
            </a:r>
            <a:endParaRPr lang="es-AR"/>
          </a:p>
        </p:txBody>
      </p:sp>
      <p:sp>
        <p:nvSpPr>
          <p:cNvPr id="7" name="6 Marcador de número de diapositiva"/>
          <p:cNvSpPr>
            <a:spLocks noGrp="1"/>
          </p:cNvSpPr>
          <p:nvPr>
            <p:ph type="sldNum" sz="quarter" idx="12"/>
          </p:nvPr>
        </p:nvSpPr>
        <p:spPr/>
        <p:txBody>
          <a:bodyPr/>
          <a:lstStyle/>
          <a:p>
            <a:fld id="{FD77ADFA-3932-47E0-864B-AD0A1E86723E}" type="slidenum">
              <a:rPr lang="es-AR" smtClean="0"/>
              <a:pPr/>
              <a:t>‹Nº›</a:t>
            </a:fld>
            <a:endParaRPr lang="es-AR"/>
          </a:p>
        </p:txBody>
      </p:sp>
    </p:spTree>
    <p:extLst>
      <p:ext uri="{BB962C8B-B14F-4D97-AF65-F5344CB8AC3E}">
        <p14:creationId xmlns:p14="http://schemas.microsoft.com/office/powerpoint/2010/main" val="3133468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6 Marcador de fecha"/>
          <p:cNvSpPr>
            <a:spLocks noGrp="1"/>
          </p:cNvSpPr>
          <p:nvPr>
            <p:ph type="dt" sz="half" idx="10"/>
          </p:nvPr>
        </p:nvSpPr>
        <p:spPr/>
        <p:txBody>
          <a:bodyPr/>
          <a:lstStyle/>
          <a:p>
            <a:fld id="{C4878EE1-290E-4FE6-B9B7-45116B84A077}" type="datetime1">
              <a:rPr lang="es-AR" smtClean="0"/>
              <a:pPr/>
              <a:t>22/6/2025</a:t>
            </a:fld>
            <a:endParaRPr lang="es-AR"/>
          </a:p>
        </p:txBody>
      </p:sp>
      <p:sp>
        <p:nvSpPr>
          <p:cNvPr id="8" name="7 Marcador de pie de página"/>
          <p:cNvSpPr>
            <a:spLocks noGrp="1"/>
          </p:cNvSpPr>
          <p:nvPr>
            <p:ph type="ftr" sz="quarter" idx="11"/>
          </p:nvPr>
        </p:nvSpPr>
        <p:spPr/>
        <p:txBody>
          <a:bodyPr/>
          <a:lstStyle/>
          <a:p>
            <a:r>
              <a:rPr lang="es-ES"/>
              <a:t>Ing. Movilla Lanzadores y Vehículos Espaciales</a:t>
            </a:r>
            <a:endParaRPr lang="es-AR"/>
          </a:p>
        </p:txBody>
      </p:sp>
      <p:sp>
        <p:nvSpPr>
          <p:cNvPr id="9" name="8 Marcador de número de diapositiva"/>
          <p:cNvSpPr>
            <a:spLocks noGrp="1"/>
          </p:cNvSpPr>
          <p:nvPr>
            <p:ph type="sldNum" sz="quarter" idx="12"/>
          </p:nvPr>
        </p:nvSpPr>
        <p:spPr/>
        <p:txBody>
          <a:bodyPr/>
          <a:lstStyle/>
          <a:p>
            <a:fld id="{FD77ADFA-3932-47E0-864B-AD0A1E86723E}" type="slidenum">
              <a:rPr lang="es-AR" smtClean="0"/>
              <a:pPr/>
              <a:t>‹Nº›</a:t>
            </a:fld>
            <a:endParaRPr lang="es-AR"/>
          </a:p>
        </p:txBody>
      </p:sp>
    </p:spTree>
    <p:extLst>
      <p:ext uri="{BB962C8B-B14F-4D97-AF65-F5344CB8AC3E}">
        <p14:creationId xmlns:p14="http://schemas.microsoft.com/office/powerpoint/2010/main" val="1426245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fecha"/>
          <p:cNvSpPr>
            <a:spLocks noGrp="1"/>
          </p:cNvSpPr>
          <p:nvPr>
            <p:ph type="dt" sz="half" idx="10"/>
          </p:nvPr>
        </p:nvSpPr>
        <p:spPr/>
        <p:txBody>
          <a:bodyPr/>
          <a:lstStyle/>
          <a:p>
            <a:fld id="{BB5F1697-4F3A-4AC0-97D2-C49AAF454745}" type="datetime1">
              <a:rPr lang="es-AR" smtClean="0"/>
              <a:pPr/>
              <a:t>22/6/2025</a:t>
            </a:fld>
            <a:endParaRPr lang="es-AR"/>
          </a:p>
        </p:txBody>
      </p:sp>
      <p:sp>
        <p:nvSpPr>
          <p:cNvPr id="4" name="3 Marcador de pie de página"/>
          <p:cNvSpPr>
            <a:spLocks noGrp="1"/>
          </p:cNvSpPr>
          <p:nvPr>
            <p:ph type="ftr" sz="quarter" idx="11"/>
          </p:nvPr>
        </p:nvSpPr>
        <p:spPr/>
        <p:txBody>
          <a:bodyPr/>
          <a:lstStyle/>
          <a:p>
            <a:r>
              <a:rPr lang="es-ES"/>
              <a:t>Ing. Movilla Lanzadores y Vehículos Espaciales</a:t>
            </a:r>
            <a:endParaRPr lang="es-AR"/>
          </a:p>
        </p:txBody>
      </p:sp>
      <p:sp>
        <p:nvSpPr>
          <p:cNvPr id="5" name="4 Marcador de número de diapositiva"/>
          <p:cNvSpPr>
            <a:spLocks noGrp="1"/>
          </p:cNvSpPr>
          <p:nvPr>
            <p:ph type="sldNum" sz="quarter" idx="12"/>
          </p:nvPr>
        </p:nvSpPr>
        <p:spPr/>
        <p:txBody>
          <a:bodyPr/>
          <a:lstStyle/>
          <a:p>
            <a:fld id="{FD77ADFA-3932-47E0-864B-AD0A1E86723E}" type="slidenum">
              <a:rPr lang="es-AR" smtClean="0"/>
              <a:pPr/>
              <a:t>‹Nº›</a:t>
            </a:fld>
            <a:endParaRPr lang="es-AR"/>
          </a:p>
        </p:txBody>
      </p:sp>
    </p:spTree>
    <p:extLst>
      <p:ext uri="{BB962C8B-B14F-4D97-AF65-F5344CB8AC3E}">
        <p14:creationId xmlns:p14="http://schemas.microsoft.com/office/powerpoint/2010/main" val="1755370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AEB3B46-BC8F-49B8-B31E-8F97BC605C84}" type="datetime1">
              <a:rPr lang="es-AR" smtClean="0"/>
              <a:pPr/>
              <a:t>22/6/2025</a:t>
            </a:fld>
            <a:endParaRPr lang="es-AR"/>
          </a:p>
        </p:txBody>
      </p:sp>
      <p:sp>
        <p:nvSpPr>
          <p:cNvPr id="3" name="2 Marcador de pie de página"/>
          <p:cNvSpPr>
            <a:spLocks noGrp="1"/>
          </p:cNvSpPr>
          <p:nvPr>
            <p:ph type="ftr" sz="quarter" idx="11"/>
          </p:nvPr>
        </p:nvSpPr>
        <p:spPr/>
        <p:txBody>
          <a:bodyPr/>
          <a:lstStyle/>
          <a:p>
            <a:r>
              <a:rPr lang="es-ES"/>
              <a:t>Ing. Movilla Lanzadores y Vehículos Espaciales</a:t>
            </a:r>
            <a:endParaRPr lang="es-AR"/>
          </a:p>
        </p:txBody>
      </p:sp>
      <p:sp>
        <p:nvSpPr>
          <p:cNvPr id="4" name="3 Marcador de número de diapositiva"/>
          <p:cNvSpPr>
            <a:spLocks noGrp="1"/>
          </p:cNvSpPr>
          <p:nvPr>
            <p:ph type="sldNum" sz="quarter" idx="12"/>
          </p:nvPr>
        </p:nvSpPr>
        <p:spPr/>
        <p:txBody>
          <a:bodyPr/>
          <a:lstStyle/>
          <a:p>
            <a:fld id="{FD77ADFA-3932-47E0-864B-AD0A1E86723E}" type="slidenum">
              <a:rPr lang="es-AR" smtClean="0"/>
              <a:pPr/>
              <a:t>‹Nº›</a:t>
            </a:fld>
            <a:endParaRPr lang="es-AR"/>
          </a:p>
        </p:txBody>
      </p:sp>
    </p:spTree>
    <p:extLst>
      <p:ext uri="{BB962C8B-B14F-4D97-AF65-F5344CB8AC3E}">
        <p14:creationId xmlns:p14="http://schemas.microsoft.com/office/powerpoint/2010/main" val="1375485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A29D81C-5EE4-4994-AE37-2794CA83E54D}" type="datetime1">
              <a:rPr lang="es-AR" smtClean="0"/>
              <a:pPr/>
              <a:t>22/6/2025</a:t>
            </a:fld>
            <a:endParaRPr lang="es-AR"/>
          </a:p>
        </p:txBody>
      </p:sp>
      <p:sp>
        <p:nvSpPr>
          <p:cNvPr id="6" name="5 Marcador de pie de página"/>
          <p:cNvSpPr>
            <a:spLocks noGrp="1"/>
          </p:cNvSpPr>
          <p:nvPr>
            <p:ph type="ftr" sz="quarter" idx="11"/>
          </p:nvPr>
        </p:nvSpPr>
        <p:spPr/>
        <p:txBody>
          <a:bodyPr/>
          <a:lstStyle/>
          <a:p>
            <a:r>
              <a:rPr lang="es-ES"/>
              <a:t>Ing. Movilla Lanzadores y Vehículos Espaciales</a:t>
            </a:r>
            <a:endParaRPr lang="es-AR"/>
          </a:p>
        </p:txBody>
      </p:sp>
      <p:sp>
        <p:nvSpPr>
          <p:cNvPr id="7" name="6 Marcador de número de diapositiva"/>
          <p:cNvSpPr>
            <a:spLocks noGrp="1"/>
          </p:cNvSpPr>
          <p:nvPr>
            <p:ph type="sldNum" sz="quarter" idx="12"/>
          </p:nvPr>
        </p:nvSpPr>
        <p:spPr/>
        <p:txBody>
          <a:bodyPr/>
          <a:lstStyle/>
          <a:p>
            <a:fld id="{FD77ADFA-3932-47E0-864B-AD0A1E86723E}" type="slidenum">
              <a:rPr lang="es-AR" smtClean="0"/>
              <a:pPr/>
              <a:t>‹Nº›</a:t>
            </a:fld>
            <a:endParaRPr lang="es-AR"/>
          </a:p>
        </p:txBody>
      </p:sp>
    </p:spTree>
    <p:extLst>
      <p:ext uri="{BB962C8B-B14F-4D97-AF65-F5344CB8AC3E}">
        <p14:creationId xmlns:p14="http://schemas.microsoft.com/office/powerpoint/2010/main" val="130716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40B05DF-7D70-4366-9E1F-C8C4BB65B9F1}" type="datetime1">
              <a:rPr lang="es-AR" smtClean="0"/>
              <a:pPr/>
              <a:t>22/6/2025</a:t>
            </a:fld>
            <a:endParaRPr lang="es-AR"/>
          </a:p>
        </p:txBody>
      </p:sp>
      <p:sp>
        <p:nvSpPr>
          <p:cNvPr id="6" name="5 Marcador de pie de página"/>
          <p:cNvSpPr>
            <a:spLocks noGrp="1"/>
          </p:cNvSpPr>
          <p:nvPr>
            <p:ph type="ftr" sz="quarter" idx="11"/>
          </p:nvPr>
        </p:nvSpPr>
        <p:spPr/>
        <p:txBody>
          <a:bodyPr/>
          <a:lstStyle/>
          <a:p>
            <a:r>
              <a:rPr lang="es-ES"/>
              <a:t>Ing. Movilla Lanzadores y Vehículos Espaciales</a:t>
            </a:r>
            <a:endParaRPr lang="es-AR"/>
          </a:p>
        </p:txBody>
      </p:sp>
      <p:sp>
        <p:nvSpPr>
          <p:cNvPr id="7" name="6 Marcador de número de diapositiva"/>
          <p:cNvSpPr>
            <a:spLocks noGrp="1"/>
          </p:cNvSpPr>
          <p:nvPr>
            <p:ph type="sldNum" sz="quarter" idx="12"/>
          </p:nvPr>
        </p:nvSpPr>
        <p:spPr/>
        <p:txBody>
          <a:bodyPr/>
          <a:lstStyle/>
          <a:p>
            <a:fld id="{FD77ADFA-3932-47E0-864B-AD0A1E86723E}" type="slidenum">
              <a:rPr lang="es-AR" smtClean="0"/>
              <a:pPr/>
              <a:t>‹Nº›</a:t>
            </a:fld>
            <a:endParaRPr lang="es-AR"/>
          </a:p>
        </p:txBody>
      </p:sp>
    </p:spTree>
    <p:extLst>
      <p:ext uri="{BB962C8B-B14F-4D97-AF65-F5344CB8AC3E}">
        <p14:creationId xmlns:p14="http://schemas.microsoft.com/office/powerpoint/2010/main" val="162497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A5A93-D1D1-4DE7-99B2-C63FD302084C}" type="datetime1">
              <a:rPr lang="es-AR" smtClean="0"/>
              <a:pPr/>
              <a:t>22/6/2025</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Ing. Movilla Lanzadores y Vehículos Espaciales</a:t>
            </a:r>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7ADFA-3932-47E0-864B-AD0A1E86723E}" type="slidenum">
              <a:rPr lang="es-AR" smtClean="0"/>
              <a:pPr/>
              <a:t>‹Nº›</a:t>
            </a:fld>
            <a:endParaRPr lang="es-AR"/>
          </a:p>
        </p:txBody>
      </p:sp>
    </p:spTree>
    <p:extLst>
      <p:ext uri="{BB962C8B-B14F-4D97-AF65-F5344CB8AC3E}">
        <p14:creationId xmlns:p14="http://schemas.microsoft.com/office/powerpoint/2010/main" val="627606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gi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1.jpeg"/><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ZPWiIBcHOh4?start=1&amp;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video" Target="../media/media3.mp4"/><Relationship Id="rId7" Type="http://schemas.openxmlformats.org/officeDocument/2006/relationships/image" Target="../media/image16.jpeg"/><Relationship Id="rId2" Type="http://schemas.microsoft.com/office/2007/relationships/media" Target="../media/media3.mp4"/><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r2Ep3aZ630U?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C:\Users\jbernasconi\Downloads\space shuttle foto.jpg"/>
          <p:cNvPicPr>
            <a:picLocks noChangeAspect="1" noChangeArrowheads="1"/>
          </p:cNvPicPr>
          <p:nvPr/>
        </p:nvPicPr>
        <p:blipFill>
          <a:blip r:embed="rId2" cstate="print"/>
          <a:srcRect/>
          <a:stretch>
            <a:fillRect/>
          </a:stretch>
        </p:blipFill>
        <p:spPr bwMode="auto">
          <a:xfrm>
            <a:off x="671311" y="650781"/>
            <a:ext cx="7861129" cy="5514523"/>
          </a:xfrm>
          <a:prstGeom prst="rect">
            <a:avLst/>
          </a:prstGeom>
          <a:noFill/>
        </p:spPr>
      </p:pic>
      <p:sp>
        <p:nvSpPr>
          <p:cNvPr id="7" name="6 Rectángulo"/>
          <p:cNvSpPr/>
          <p:nvPr/>
        </p:nvSpPr>
        <p:spPr>
          <a:xfrm>
            <a:off x="539552" y="2276872"/>
            <a:ext cx="8136904"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LANZADORES y VEHICULOS ESPACIALES </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6866" name="AutoShape 2" descr="How the successes and failures of the shuttle program moved space  exploration forward – Houston Public M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6868" name="AutoShape 4" descr="How the successes and failures of the shuttle program moved space  exploration forward – Houston Public M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7 Marcador de número de diapositiva"/>
          <p:cNvSpPr>
            <a:spLocks noGrp="1"/>
          </p:cNvSpPr>
          <p:nvPr>
            <p:ph type="sldNum" sz="quarter" idx="12"/>
          </p:nvPr>
        </p:nvSpPr>
        <p:spPr>
          <a:xfrm>
            <a:off x="6553200" y="6479920"/>
            <a:ext cx="2133600" cy="365125"/>
          </a:xfrm>
        </p:spPr>
        <p:txBody>
          <a:bodyPr/>
          <a:lstStyle/>
          <a:p>
            <a:fld id="{FD77ADFA-3932-47E0-864B-AD0A1E86723E}" type="slidenum">
              <a:rPr lang="es-AR" smtClean="0"/>
              <a:pPr/>
              <a:t>1</a:t>
            </a:fld>
            <a:endParaRPr lang="es-AR"/>
          </a:p>
        </p:txBody>
      </p:sp>
      <p:sp>
        <p:nvSpPr>
          <p:cNvPr id="9" name="8 Marcador de pie de página"/>
          <p:cNvSpPr>
            <a:spLocks noGrp="1"/>
          </p:cNvSpPr>
          <p:nvPr>
            <p:ph type="ftr" sz="quarter" idx="11"/>
          </p:nvPr>
        </p:nvSpPr>
        <p:spPr>
          <a:xfrm>
            <a:off x="3124200" y="6472965"/>
            <a:ext cx="3464024" cy="365125"/>
          </a:xfrm>
        </p:spPr>
        <p:txBody>
          <a:bodyPr/>
          <a:lstStyle/>
          <a:p>
            <a:r>
              <a:rPr lang="es-ES" dirty="0"/>
              <a:t>Ing. </a:t>
            </a:r>
            <a:r>
              <a:rPr lang="es-ES" dirty="0" err="1"/>
              <a:t>Movilla</a:t>
            </a:r>
            <a:r>
              <a:rPr lang="es-ES" dirty="0"/>
              <a:t> Lanzadores y Vehículos Espaciales</a:t>
            </a:r>
            <a:endParaRPr lang="es-AR" dirty="0"/>
          </a:p>
        </p:txBody>
      </p:sp>
    </p:spTree>
    <p:extLst>
      <p:ext uri="{BB962C8B-B14F-4D97-AF65-F5344CB8AC3E}">
        <p14:creationId xmlns:p14="http://schemas.microsoft.com/office/powerpoint/2010/main" val="1878954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Arquitectura de los vehículos espaciales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2" name="11 Rectángulo"/>
          <p:cNvSpPr/>
          <p:nvPr/>
        </p:nvSpPr>
        <p:spPr>
          <a:xfrm>
            <a:off x="251520" y="692696"/>
            <a:ext cx="8712968" cy="523220"/>
          </a:xfrm>
          <a:prstGeom prst="rect">
            <a:avLst/>
          </a:prstGeom>
        </p:spPr>
        <p:txBody>
          <a:bodyPr wrap="square">
            <a:spAutoFit/>
          </a:bodyPr>
          <a:lstStyle/>
          <a:p>
            <a:pPr algn="just"/>
            <a:r>
              <a:rPr lang="es-ES" sz="1400" b="1" dirty="0">
                <a:latin typeface="Arial" pitchFamily="34" charset="0"/>
                <a:cs typeface="Arial" pitchFamily="34" charset="0"/>
              </a:rPr>
              <a:t>Sistema de Escape (en naves tripuladas):</a:t>
            </a:r>
            <a:r>
              <a:rPr lang="es-ES" sz="1400" dirty="0">
                <a:latin typeface="Arial" pitchFamily="34" charset="0"/>
                <a:cs typeface="Arial" pitchFamily="34" charset="0"/>
              </a:rPr>
              <a:t> En naves tripuladas, se incluye un sistema de escape que permite a la tripulación abandonar la nave en caso de emergencia durante el lanzamiento.</a:t>
            </a:r>
          </a:p>
        </p:txBody>
      </p:sp>
      <p:pic>
        <p:nvPicPr>
          <p:cNvPr id="21507" name="Picture 3" descr="https://upload.wikimedia.org/wikipedia/commons/thumb/f/f0/Launch_escape_system_diagram.jpg/328px-Launch_escape_system_diagram.jpg"/>
          <p:cNvPicPr>
            <a:picLocks noChangeAspect="1" noChangeArrowheads="1"/>
          </p:cNvPicPr>
          <p:nvPr/>
        </p:nvPicPr>
        <p:blipFill>
          <a:blip r:embed="rId3" cstate="print"/>
          <a:srcRect/>
          <a:stretch>
            <a:fillRect/>
          </a:stretch>
        </p:blipFill>
        <p:spPr bwMode="auto">
          <a:xfrm>
            <a:off x="1043608" y="1196752"/>
            <a:ext cx="3124200" cy="2381250"/>
          </a:xfrm>
          <a:prstGeom prst="rect">
            <a:avLst/>
          </a:prstGeom>
          <a:noFill/>
        </p:spPr>
      </p:pic>
      <p:pic>
        <p:nvPicPr>
          <p:cNvPr id="21509" name="Picture 5" descr="https://upload.wikimedia.org/wikipedia/commons/thumb/1/17/Apollo_Pad_Abort_Test_-2.jpg/220px-Apollo_Pad_Abort_Test_-2.jpg"/>
          <p:cNvPicPr>
            <a:picLocks noChangeAspect="1" noChangeArrowheads="1"/>
          </p:cNvPicPr>
          <p:nvPr/>
        </p:nvPicPr>
        <p:blipFill>
          <a:blip r:embed="rId4" cstate="print"/>
          <a:srcRect/>
          <a:stretch>
            <a:fillRect/>
          </a:stretch>
        </p:blipFill>
        <p:spPr bwMode="auto">
          <a:xfrm>
            <a:off x="5004048" y="1268760"/>
            <a:ext cx="2095500" cy="2476501"/>
          </a:xfrm>
          <a:prstGeom prst="rect">
            <a:avLst/>
          </a:prstGeom>
          <a:noFill/>
        </p:spPr>
      </p:pic>
      <p:pic>
        <p:nvPicPr>
          <p:cNvPr id="23554" name="Picture 2" descr="Prueba de los 8 motores SuperDraco de la Dragon 2 (Florida Today)."/>
          <p:cNvPicPr>
            <a:picLocks noChangeAspect="1" noChangeArrowheads="1"/>
          </p:cNvPicPr>
          <p:nvPr/>
        </p:nvPicPr>
        <p:blipFill>
          <a:blip r:embed="rId5" cstate="print"/>
          <a:srcRect l="24598" t="11081" r="31125" b="45825"/>
          <a:stretch>
            <a:fillRect/>
          </a:stretch>
        </p:blipFill>
        <p:spPr bwMode="auto">
          <a:xfrm>
            <a:off x="4860032" y="4005064"/>
            <a:ext cx="1944216" cy="2520280"/>
          </a:xfrm>
          <a:prstGeom prst="rect">
            <a:avLst/>
          </a:prstGeom>
          <a:noFill/>
        </p:spPr>
      </p:pic>
      <p:pic>
        <p:nvPicPr>
          <p:cNvPr id="23556" name="Picture 4" descr="https://danielmarin.naukas.com/files/2015/05/CEMygItWMAAp1Uk.jpg"/>
          <p:cNvPicPr>
            <a:picLocks noChangeAspect="1" noChangeArrowheads="1"/>
          </p:cNvPicPr>
          <p:nvPr/>
        </p:nvPicPr>
        <p:blipFill>
          <a:blip r:embed="rId6" cstate="print"/>
          <a:srcRect/>
          <a:stretch>
            <a:fillRect/>
          </a:stretch>
        </p:blipFill>
        <p:spPr bwMode="auto">
          <a:xfrm>
            <a:off x="653702" y="3645024"/>
            <a:ext cx="3846289" cy="2952328"/>
          </a:xfrm>
          <a:prstGeom prst="rect">
            <a:avLst/>
          </a:prstGeom>
          <a:noFill/>
        </p:spPr>
      </p:pic>
      <p:sp>
        <p:nvSpPr>
          <p:cNvPr id="13" name="12 Marcador de número de diapositiva"/>
          <p:cNvSpPr>
            <a:spLocks noGrp="1"/>
          </p:cNvSpPr>
          <p:nvPr>
            <p:ph type="sldNum" sz="quarter" idx="12"/>
          </p:nvPr>
        </p:nvSpPr>
        <p:spPr>
          <a:xfrm>
            <a:off x="6553200" y="6520259"/>
            <a:ext cx="2133600" cy="365125"/>
          </a:xfrm>
        </p:spPr>
        <p:txBody>
          <a:bodyPr/>
          <a:lstStyle/>
          <a:p>
            <a:fld id="{FD77ADFA-3932-47E0-864B-AD0A1E86723E}" type="slidenum">
              <a:rPr lang="es-AR" smtClean="0"/>
              <a:pPr/>
              <a:t>10</a:t>
            </a:fld>
            <a:endParaRPr lang="es-AR"/>
          </a:p>
        </p:txBody>
      </p:sp>
      <p:sp>
        <p:nvSpPr>
          <p:cNvPr id="14" name="13 Marcador de pie de página"/>
          <p:cNvSpPr>
            <a:spLocks noGrp="1"/>
          </p:cNvSpPr>
          <p:nvPr>
            <p:ph type="ftr" sz="quarter" idx="11"/>
          </p:nvPr>
        </p:nvSpPr>
        <p:spPr>
          <a:xfrm>
            <a:off x="3124200" y="6520259"/>
            <a:ext cx="3392016" cy="365125"/>
          </a:xfrm>
        </p:spPr>
        <p:txBody>
          <a:bodyPr/>
          <a:lstStyle/>
          <a:p>
            <a:r>
              <a:rPr lang="es-ES" dirty="0"/>
              <a:t>Ing. </a:t>
            </a:r>
            <a:r>
              <a:rPr lang="es-ES" dirty="0" err="1"/>
              <a:t>Movilla</a:t>
            </a:r>
            <a:r>
              <a:rPr lang="es-ES" dirty="0"/>
              <a:t> Lanzadores y Vehículos Espaciales</a:t>
            </a:r>
            <a:endParaRPr lang="es-AR" dirty="0"/>
          </a:p>
        </p:txBody>
      </p:sp>
      <p:pic>
        <p:nvPicPr>
          <p:cNvPr id="3" name="Picture 22">
            <a:extLst>
              <a:ext uri="{FF2B5EF4-FFF2-40B4-BE49-F238E27FC236}">
                <a16:creationId xmlns:a16="http://schemas.microsoft.com/office/drawing/2014/main" id="{27DEA2C3-5EBC-CCCA-0835-D28B34F1A02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1232" y="4161206"/>
            <a:ext cx="2232326" cy="22219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53594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Arquitectura de los vehículos espaciales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8 Rectángulo"/>
          <p:cNvSpPr/>
          <p:nvPr/>
        </p:nvSpPr>
        <p:spPr>
          <a:xfrm>
            <a:off x="179512" y="764704"/>
            <a:ext cx="8784976" cy="738664"/>
          </a:xfrm>
          <a:prstGeom prst="rect">
            <a:avLst/>
          </a:prstGeom>
        </p:spPr>
        <p:txBody>
          <a:bodyPr wrap="square">
            <a:spAutoFit/>
          </a:bodyPr>
          <a:lstStyle/>
          <a:p>
            <a:pPr algn="just"/>
            <a:r>
              <a:rPr lang="es-ES" sz="1400" b="1" dirty="0">
                <a:latin typeface="Arial" pitchFamily="34" charset="0"/>
                <a:cs typeface="Arial" pitchFamily="34" charset="0"/>
              </a:rPr>
              <a:t>Sistema de Control y Navegación:</a:t>
            </a:r>
            <a:r>
              <a:rPr lang="es-ES" sz="1400" dirty="0">
                <a:latin typeface="Arial" pitchFamily="34" charset="0"/>
                <a:cs typeface="Arial" pitchFamily="34" charset="0"/>
              </a:rPr>
              <a:t> Este sistema permite que la nave se oriente correctamente y siga su trayectoria planificada. Incluye giroscopios, acelerómetros, sensores estelares y sistemas de navegación inercial.</a:t>
            </a:r>
          </a:p>
        </p:txBody>
      </p:sp>
      <p:sp>
        <p:nvSpPr>
          <p:cNvPr id="10" name="9 Rectángulo"/>
          <p:cNvSpPr/>
          <p:nvPr/>
        </p:nvSpPr>
        <p:spPr>
          <a:xfrm>
            <a:off x="179512" y="1484784"/>
            <a:ext cx="8784976" cy="738664"/>
          </a:xfrm>
          <a:prstGeom prst="rect">
            <a:avLst/>
          </a:prstGeom>
        </p:spPr>
        <p:txBody>
          <a:bodyPr wrap="square">
            <a:spAutoFit/>
          </a:bodyPr>
          <a:lstStyle/>
          <a:p>
            <a:pPr algn="just"/>
            <a:r>
              <a:rPr lang="es-ES" sz="1400" b="1" dirty="0">
                <a:latin typeface="Arial" pitchFamily="34" charset="0"/>
                <a:cs typeface="Arial" pitchFamily="34" charset="0"/>
              </a:rPr>
              <a:t>Sistema de Comunicación:</a:t>
            </a:r>
            <a:r>
              <a:rPr lang="es-ES" sz="1400" dirty="0">
                <a:latin typeface="Arial" pitchFamily="34" charset="0"/>
                <a:cs typeface="Arial" pitchFamily="34" charset="0"/>
              </a:rPr>
              <a:t> Los sistemas de comunicación permiten la transmisión de datos, voz y video entre la nave y la Tierra, así como entre la nave y otros vehículos espaciales. Esto incluye antenas, transmisores y receptores.</a:t>
            </a:r>
          </a:p>
        </p:txBody>
      </p:sp>
      <p:sp>
        <p:nvSpPr>
          <p:cNvPr id="11" name="10 Rectángulo"/>
          <p:cNvSpPr/>
          <p:nvPr/>
        </p:nvSpPr>
        <p:spPr>
          <a:xfrm>
            <a:off x="179512" y="2276872"/>
            <a:ext cx="8640960" cy="738664"/>
          </a:xfrm>
          <a:prstGeom prst="rect">
            <a:avLst/>
          </a:prstGeom>
        </p:spPr>
        <p:txBody>
          <a:bodyPr wrap="square">
            <a:spAutoFit/>
          </a:bodyPr>
          <a:lstStyle/>
          <a:p>
            <a:pPr algn="just"/>
            <a:r>
              <a:rPr lang="es-ES" sz="1400" b="1" dirty="0">
                <a:latin typeface="Arial" pitchFamily="34" charset="0"/>
                <a:cs typeface="Arial" pitchFamily="34" charset="0"/>
              </a:rPr>
              <a:t>Sistemas de Soporte de Vida: </a:t>
            </a:r>
            <a:r>
              <a:rPr lang="es-ES" sz="1400" dirty="0">
                <a:latin typeface="Arial" pitchFamily="34" charset="0"/>
                <a:cs typeface="Arial" pitchFamily="34" charset="0"/>
              </a:rPr>
              <a:t>En misiones tripuladas, los sistemas de soporte de vida son críticos para mantener un ambiente seguro para los astronautas. Esto incluye sistemas de control de temperatura, suministro de oxígeno, eliminación de dióxido de carbono y purificación del agua.</a:t>
            </a:r>
          </a:p>
        </p:txBody>
      </p:sp>
      <p:pic>
        <p:nvPicPr>
          <p:cNvPr id="12" name="11 Imagen" descr="Diagrama&#10;&#10;Descripción generada automáticament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68960"/>
            <a:ext cx="4283968" cy="3789040"/>
          </a:xfrm>
          <a:prstGeom prst="rect">
            <a:avLst/>
          </a:prstGeom>
          <a:noFill/>
          <a:ln>
            <a:noFill/>
          </a:ln>
        </p:spPr>
      </p:pic>
      <p:sp>
        <p:nvSpPr>
          <p:cNvPr id="14" name="13 Marcador de número de diapositiva"/>
          <p:cNvSpPr>
            <a:spLocks noGrp="1"/>
          </p:cNvSpPr>
          <p:nvPr>
            <p:ph type="sldNum" sz="quarter" idx="12"/>
          </p:nvPr>
        </p:nvSpPr>
        <p:spPr>
          <a:xfrm>
            <a:off x="6553199" y="6479920"/>
            <a:ext cx="2181029" cy="365125"/>
          </a:xfrm>
        </p:spPr>
        <p:txBody>
          <a:bodyPr/>
          <a:lstStyle/>
          <a:p>
            <a:fld id="{FD77ADFA-3932-47E0-864B-AD0A1E86723E}" type="slidenum">
              <a:rPr lang="es-AR" smtClean="0"/>
              <a:pPr/>
              <a:t>11</a:t>
            </a:fld>
            <a:endParaRPr lang="es-AR" dirty="0"/>
          </a:p>
        </p:txBody>
      </p:sp>
      <p:sp>
        <p:nvSpPr>
          <p:cNvPr id="15" name="14 Marcador de pie de página"/>
          <p:cNvSpPr>
            <a:spLocks noGrp="1"/>
          </p:cNvSpPr>
          <p:nvPr>
            <p:ph type="ftr" sz="quarter" idx="11"/>
          </p:nvPr>
        </p:nvSpPr>
        <p:spPr>
          <a:xfrm>
            <a:off x="3124200" y="6479920"/>
            <a:ext cx="3103984" cy="365125"/>
          </a:xfrm>
        </p:spPr>
        <p:txBody>
          <a:bodyPr/>
          <a:lstStyle/>
          <a:p>
            <a:r>
              <a:rPr lang="es-ES"/>
              <a:t>Ing. Movilla Lanzadores y Vehículos Espaciales</a:t>
            </a:r>
            <a:endParaRPr lang="es-AR"/>
          </a:p>
        </p:txBody>
      </p:sp>
      <p:pic>
        <p:nvPicPr>
          <p:cNvPr id="3" name="Marcador de contenido 9" descr="Imagen que contiene persona, interior, computer, computadora&#10;&#10;Descripción generada automáticamente">
            <a:extLst>
              <a:ext uri="{FF2B5EF4-FFF2-40B4-BE49-F238E27FC236}">
                <a16:creationId xmlns:a16="http://schemas.microsoft.com/office/drawing/2014/main" id="{4D6B807D-DF8E-D534-FA02-19239C98D47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583739" y="2778215"/>
            <a:ext cx="1687741" cy="2269232"/>
          </a:xfrm>
          <a:prstGeom prst="rect">
            <a:avLst/>
          </a:prstGeom>
          <a:noFill/>
          <a:ln>
            <a:noFill/>
          </a:ln>
        </p:spPr>
      </p:pic>
      <p:pic>
        <p:nvPicPr>
          <p:cNvPr id="4" name="Imagen 10" descr="Obrázek">
            <a:extLst>
              <a:ext uri="{FF2B5EF4-FFF2-40B4-BE49-F238E27FC236}">
                <a16:creationId xmlns:a16="http://schemas.microsoft.com/office/drawing/2014/main" id="{B108DBF8-97A5-5A04-B892-E4F6802168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71691" y="2828181"/>
            <a:ext cx="1944043" cy="2028567"/>
          </a:xfrm>
          <a:prstGeom prst="rect">
            <a:avLst/>
          </a:prstGeom>
          <a:noFill/>
          <a:ln>
            <a:noFill/>
          </a:ln>
        </p:spPr>
      </p:pic>
      <p:pic>
        <p:nvPicPr>
          <p:cNvPr id="5" name="Imagen 11" descr="Imagen que contiene interior, objeto, lavabo, tabla&#10;&#10;Descripción generada automáticamente">
            <a:extLst>
              <a:ext uri="{FF2B5EF4-FFF2-40B4-BE49-F238E27FC236}">
                <a16:creationId xmlns:a16="http://schemas.microsoft.com/office/drawing/2014/main" id="{AB0AB50E-E1AA-6D87-7003-336BEC12A70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9650" y="4531388"/>
            <a:ext cx="1765797" cy="2104184"/>
          </a:xfrm>
          <a:prstGeom prst="rect">
            <a:avLst/>
          </a:prstGeom>
          <a:noFill/>
          <a:ln>
            <a:noFill/>
          </a:ln>
        </p:spPr>
      </p:pic>
      <p:pic>
        <p:nvPicPr>
          <p:cNvPr id="7" name="Imagen 7" descr="A group of red and white cylinders&#10;&#10;AI-generated content may be incorrect.">
            <a:extLst>
              <a:ext uri="{FF2B5EF4-FFF2-40B4-BE49-F238E27FC236}">
                <a16:creationId xmlns:a16="http://schemas.microsoft.com/office/drawing/2014/main" id="{E9D0DCD2-066F-A260-7CB1-45A352FE3CB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23280" y="4832588"/>
            <a:ext cx="2887345" cy="1533525"/>
          </a:xfrm>
          <a:prstGeom prst="rect">
            <a:avLst/>
          </a:prstGeom>
          <a:noFill/>
          <a:ln>
            <a:noFill/>
          </a:ln>
        </p:spPr>
      </p:pic>
    </p:spTree>
    <p:custDataLst>
      <p:tags r:id="rId1"/>
    </p:custDataLst>
    <p:extLst>
      <p:ext uri="{BB962C8B-B14F-4D97-AF65-F5344CB8AC3E}">
        <p14:creationId xmlns:p14="http://schemas.microsoft.com/office/powerpoint/2010/main" val="2953594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443294-6BA7-5BEB-71E1-3CE62876B064}"/>
              </a:ext>
            </a:extLst>
          </p:cNvPr>
          <p:cNvSpPr>
            <a:spLocks noGrp="1"/>
          </p:cNvSpPr>
          <p:nvPr>
            <p:ph type="ftr" sz="quarter" idx="11"/>
          </p:nvPr>
        </p:nvSpPr>
        <p:spPr/>
        <p:txBody>
          <a:bodyPr/>
          <a:lstStyle/>
          <a:p>
            <a:r>
              <a:rPr lang="es-ES"/>
              <a:t>Ing. Movilla Lanzadores y Vehículos Espaciales</a:t>
            </a:r>
            <a:endParaRPr lang="es-AR"/>
          </a:p>
        </p:txBody>
      </p:sp>
      <p:sp>
        <p:nvSpPr>
          <p:cNvPr id="5" name="Slide Number Placeholder 4">
            <a:extLst>
              <a:ext uri="{FF2B5EF4-FFF2-40B4-BE49-F238E27FC236}">
                <a16:creationId xmlns:a16="http://schemas.microsoft.com/office/drawing/2014/main" id="{8AE6C15D-C6B1-4105-2E62-3A23B9DAEB07}"/>
              </a:ext>
            </a:extLst>
          </p:cNvPr>
          <p:cNvSpPr>
            <a:spLocks noGrp="1"/>
          </p:cNvSpPr>
          <p:nvPr>
            <p:ph type="sldNum" sz="quarter" idx="12"/>
          </p:nvPr>
        </p:nvSpPr>
        <p:spPr/>
        <p:txBody>
          <a:bodyPr/>
          <a:lstStyle/>
          <a:p>
            <a:fld id="{FD77ADFA-3932-47E0-864B-AD0A1E86723E}" type="slidenum">
              <a:rPr lang="es-AR" smtClean="0"/>
              <a:pPr/>
              <a:t>12</a:t>
            </a:fld>
            <a:endParaRPr lang="es-AR"/>
          </a:p>
        </p:txBody>
      </p:sp>
      <p:sp>
        <p:nvSpPr>
          <p:cNvPr id="8" name="1 Título">
            <a:extLst>
              <a:ext uri="{FF2B5EF4-FFF2-40B4-BE49-F238E27FC236}">
                <a16:creationId xmlns:a16="http://schemas.microsoft.com/office/drawing/2014/main" id="{77653410-B7B8-37DA-6D0C-460E70AA48DD}"/>
              </a:ext>
            </a:extLst>
          </p:cNvPr>
          <p:cNvSpPr txBox="1">
            <a:spLocks/>
          </p:cNvSpPr>
          <p:nvPr/>
        </p:nvSpPr>
        <p:spPr>
          <a:xfrm>
            <a:off x="457200" y="44624"/>
            <a:ext cx="8229600"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800" b="1">
                <a:solidFill>
                  <a:srgbClr val="FF0000"/>
                </a:solidFill>
              </a:rPr>
              <a:t>LANZADORES y VEHICULOS ESPACIALES </a:t>
            </a:r>
            <a:endParaRPr lang="es-AR" sz="1800" b="1" u="sng" dirty="0">
              <a:solidFill>
                <a:srgbClr val="FF0000"/>
              </a:solidFill>
            </a:endParaRPr>
          </a:p>
        </p:txBody>
      </p:sp>
      <p:sp>
        <p:nvSpPr>
          <p:cNvPr id="9" name="7 Rectángulo">
            <a:extLst>
              <a:ext uri="{FF2B5EF4-FFF2-40B4-BE49-F238E27FC236}">
                <a16:creationId xmlns:a16="http://schemas.microsoft.com/office/drawing/2014/main" id="{35DEFA17-5575-3F3F-223B-9B3261D54289}"/>
              </a:ext>
            </a:extLst>
          </p:cNvPr>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Arquitectura de los vehículos espaciales</a:t>
            </a:r>
          </a:p>
        </p:txBody>
      </p:sp>
      <p:pic>
        <p:nvPicPr>
          <p:cNvPr id="10" name="Imagen 12" descr="DVIDS - Images - ISS Common Air Rack and Common Hatch">
            <a:extLst>
              <a:ext uri="{FF2B5EF4-FFF2-40B4-BE49-F238E27FC236}">
                <a16:creationId xmlns:a16="http://schemas.microsoft.com/office/drawing/2014/main" id="{0EF8C0E6-E7CD-032B-0A49-2D8F129E368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205" y="3452488"/>
            <a:ext cx="3371731" cy="2694302"/>
          </a:xfrm>
          <a:prstGeom prst="rect">
            <a:avLst/>
          </a:prstGeom>
          <a:noFill/>
          <a:ln>
            <a:noFill/>
          </a:ln>
        </p:spPr>
      </p:pic>
      <p:pic>
        <p:nvPicPr>
          <p:cNvPr id="11" name="Imagen 10" descr="Llegada y acoplamiento del SpaceX / DM2 Crew Dragon a la Estación Espacial  Internacional, en directo - YouTube">
            <a:extLst>
              <a:ext uri="{FF2B5EF4-FFF2-40B4-BE49-F238E27FC236}">
                <a16:creationId xmlns:a16="http://schemas.microsoft.com/office/drawing/2014/main" id="{9CD0690D-9031-74AD-3AED-F124334F6D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8597" y="3481007"/>
            <a:ext cx="4538818" cy="2553576"/>
          </a:xfrm>
          <a:prstGeom prst="rect">
            <a:avLst/>
          </a:prstGeom>
          <a:noFill/>
          <a:ln>
            <a:noFill/>
          </a:ln>
        </p:spPr>
      </p:pic>
      <p:sp>
        <p:nvSpPr>
          <p:cNvPr id="13" name="TextBox 12">
            <a:extLst>
              <a:ext uri="{FF2B5EF4-FFF2-40B4-BE49-F238E27FC236}">
                <a16:creationId xmlns:a16="http://schemas.microsoft.com/office/drawing/2014/main" id="{1E09D4AF-9A49-08DE-34FA-C5E82C515720}"/>
              </a:ext>
            </a:extLst>
          </p:cNvPr>
          <p:cNvSpPr txBox="1"/>
          <p:nvPr/>
        </p:nvSpPr>
        <p:spPr>
          <a:xfrm>
            <a:off x="669939" y="1205301"/>
            <a:ext cx="7676390" cy="1754326"/>
          </a:xfrm>
          <a:prstGeom prst="rect">
            <a:avLst/>
          </a:prstGeom>
          <a:noFill/>
        </p:spPr>
        <p:txBody>
          <a:bodyPr wrap="square">
            <a:spAutoFit/>
          </a:bodyPr>
          <a:lstStyle/>
          <a:p>
            <a:r>
              <a:rPr lang="es-ES" dirty="0"/>
              <a:t>Permiten la conexión hermética entre la Estación Espacial Internacional (ISS) y naves espaciales. Están compuestas por una </a:t>
            </a:r>
            <a:r>
              <a:rPr lang="es-ES" b="1" dirty="0"/>
              <a:t>puerta exterior de acoplamiento</a:t>
            </a:r>
            <a:r>
              <a:rPr lang="es-ES" dirty="0"/>
              <a:t> y una </a:t>
            </a:r>
            <a:r>
              <a:rPr lang="es-ES" b="1" dirty="0"/>
              <a:t>escotilla interior presurizada</a:t>
            </a:r>
            <a:r>
              <a:rPr lang="es-ES" dirty="0"/>
              <a:t>. Su función es </a:t>
            </a:r>
            <a:r>
              <a:rPr lang="es-ES" b="1" dirty="0"/>
              <a:t>sellar, alinear y mantener la presurización</a:t>
            </a:r>
            <a:r>
              <a:rPr lang="es-ES" dirty="0"/>
              <a:t>, permitiendo el paso seguro de tripulación y carga. Incluyen sistemas de conexión eléctrica y de datos. Son clave para la </a:t>
            </a:r>
            <a:r>
              <a:rPr lang="es-ES" b="1" dirty="0"/>
              <a:t>seguridad y operatividad</a:t>
            </a:r>
            <a:r>
              <a:rPr lang="es-ES" dirty="0"/>
              <a:t> de las misiones espaciales.</a:t>
            </a:r>
            <a:endParaRPr lang="en-US" dirty="0"/>
          </a:p>
        </p:txBody>
      </p:sp>
    </p:spTree>
    <p:extLst>
      <p:ext uri="{BB962C8B-B14F-4D97-AF65-F5344CB8AC3E}">
        <p14:creationId xmlns:p14="http://schemas.microsoft.com/office/powerpoint/2010/main" val="3725244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Arquitectura de los vehículos espaciales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4577" name="Rectangle 1"/>
          <p:cNvSpPr>
            <a:spLocks noChangeArrowheads="1"/>
          </p:cNvSpPr>
          <p:nvPr/>
        </p:nvSpPr>
        <p:spPr bwMode="auto">
          <a:xfrm>
            <a:off x="179512" y="944433"/>
            <a:ext cx="878497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a:ln>
                  <a:noFill/>
                </a:ln>
                <a:solidFill>
                  <a:srgbClr val="222222"/>
                </a:solidFill>
                <a:effectLst/>
                <a:latin typeface="Arial" pitchFamily="34" charset="0"/>
                <a:ea typeface="Arial MT"/>
                <a:cs typeface="Arial" pitchFamily="34" charset="0"/>
              </a:rPr>
              <a:t>Sistema de Protección Térmica:</a:t>
            </a:r>
            <a:r>
              <a:rPr kumimoji="0" lang="es-ES" sz="1400" b="0" i="0" u="none" strike="noStrike" cap="none" normalizeH="0" baseline="0" dirty="0">
                <a:ln>
                  <a:noFill/>
                </a:ln>
                <a:solidFill>
                  <a:srgbClr val="222222"/>
                </a:solidFill>
                <a:effectLst/>
                <a:latin typeface="Arial" pitchFamily="34" charset="0"/>
                <a:ea typeface="Arial MT"/>
                <a:cs typeface="Arial" pitchFamily="34" charset="0"/>
              </a:rPr>
              <a:t> Dado que las temperaturas en el espacio varían significativamente, se requiere un sistema de protección térmica para proteger la nave de la radiación solar intensa y las temperaturas extremadamente bajas en la sombra.</a:t>
            </a:r>
            <a:endParaRPr kumimoji="0" lang="es-ES" sz="1400" b="0" i="0" u="none" strike="noStrike" cap="none" normalizeH="0" baseline="0" dirty="0">
              <a:ln>
                <a:noFill/>
              </a:ln>
              <a:solidFill>
                <a:schemeClr val="tx1"/>
              </a:solidFill>
              <a:effectLst/>
              <a:latin typeface="Arial" pitchFamily="34" charset="0"/>
              <a:cs typeface="Arial" pitchFamily="34" charset="0"/>
            </a:endParaRPr>
          </a:p>
        </p:txBody>
      </p:sp>
      <p:sp>
        <p:nvSpPr>
          <p:cNvPr id="14" name="13 Rectángulo"/>
          <p:cNvSpPr/>
          <p:nvPr/>
        </p:nvSpPr>
        <p:spPr>
          <a:xfrm>
            <a:off x="467544" y="1916832"/>
            <a:ext cx="3456384" cy="1384995"/>
          </a:xfrm>
          <a:prstGeom prst="rect">
            <a:avLst/>
          </a:prstGeom>
        </p:spPr>
        <p:txBody>
          <a:bodyPr wrap="square">
            <a:spAutoFit/>
          </a:bodyPr>
          <a:lstStyle/>
          <a:p>
            <a:pPr lvl="0" algn="just"/>
            <a:r>
              <a:rPr lang="es-ES" sz="1400" b="1" dirty="0">
                <a:latin typeface="Arial" pitchFamily="34" charset="0"/>
                <a:cs typeface="Arial" pitchFamily="34" charset="0"/>
              </a:rPr>
              <a:t>Materiales Ablativos:</a:t>
            </a:r>
            <a:r>
              <a:rPr lang="es-ES" sz="1400" dirty="0">
                <a:latin typeface="Arial" pitchFamily="34" charset="0"/>
                <a:cs typeface="Arial" pitchFamily="34" charset="0"/>
              </a:rPr>
              <a:t> Estos materiales están diseñados para erosionarse gradualmente bajo altas temperaturas. Al desgastarse, liberan gases que ayudan a enfriar la superficie y a crear una barrera protectora contra el calor. </a:t>
            </a:r>
          </a:p>
        </p:txBody>
      </p:sp>
      <p:sp>
        <p:nvSpPr>
          <p:cNvPr id="15" name="14 Rectángulo"/>
          <p:cNvSpPr/>
          <p:nvPr/>
        </p:nvSpPr>
        <p:spPr>
          <a:xfrm>
            <a:off x="4860032" y="4149080"/>
            <a:ext cx="4104456" cy="2246769"/>
          </a:xfrm>
          <a:prstGeom prst="rect">
            <a:avLst/>
          </a:prstGeom>
        </p:spPr>
        <p:txBody>
          <a:bodyPr wrap="square">
            <a:spAutoFit/>
          </a:bodyPr>
          <a:lstStyle/>
          <a:p>
            <a:pPr algn="just"/>
            <a:r>
              <a:rPr lang="es-ES" sz="1400" b="1" dirty="0">
                <a:latin typeface="Arial" pitchFamily="34" charset="0"/>
                <a:cs typeface="Arial" pitchFamily="34" charset="0"/>
              </a:rPr>
              <a:t>Mantas Térmicas:</a:t>
            </a:r>
            <a:r>
              <a:rPr lang="es-ES" sz="1400" dirty="0">
                <a:latin typeface="Arial" pitchFamily="34" charset="0"/>
                <a:cs typeface="Arial" pitchFamily="34" charset="0"/>
              </a:rPr>
              <a:t> tienen como objetivo principal proporcionar aislamiento térmico, protección contra el calor y, en algunos casos, aislamiento acústico a las estructuras y equipos en el espacio o en ambientes extremadamente fríos. Estas mantas ayudan a mantener las temperaturas dentro de un rango adecuado para el funcionamiento de los equipos o para garantizar la supervivencia de los sistemas y dispositivos electrónicos.</a:t>
            </a:r>
          </a:p>
        </p:txBody>
      </p:sp>
      <p:pic>
        <p:nvPicPr>
          <p:cNvPr id="16" name="15 Imagen" descr="Mantas térmicas para proteger los satélites nacionales serán diseñadas por  ingenieros argentinos | Ciudad Magazin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861048"/>
            <a:ext cx="3203571" cy="2402840"/>
          </a:xfrm>
          <a:prstGeom prst="rect">
            <a:avLst/>
          </a:prstGeom>
          <a:noFill/>
          <a:ln>
            <a:noFill/>
          </a:ln>
        </p:spPr>
      </p:pic>
      <p:pic>
        <p:nvPicPr>
          <p:cNvPr id="17" name="Picture 24" descr="SpaceX swapping heat shield for next crew flight due to 'manufacturing  defect' – Spaceflight Now">
            <a:extLst>
              <a:ext uri="{FF2B5EF4-FFF2-40B4-BE49-F238E27FC236}">
                <a16:creationId xmlns:a16="http://schemas.microsoft.com/office/drawing/2014/main" id="{B32731D9-2AC9-0D6C-E74F-E22A19DBD51D}"/>
              </a:ext>
            </a:extLst>
          </p:cNvPr>
          <p:cNvPicPr/>
          <p:nvPr/>
        </p:nvPicPr>
        <p:blipFill rotWithShape="1">
          <a:blip r:embed="rId4" cstate="print">
            <a:extLst>
              <a:ext uri="{28A0092B-C50C-407E-A947-70E740481C1C}">
                <a14:useLocalDpi xmlns:a14="http://schemas.microsoft.com/office/drawing/2010/main" val="0"/>
              </a:ext>
            </a:extLst>
          </a:blip>
          <a:srcRect l="21513" t="-725" r="18718" b="725"/>
          <a:stretch/>
        </p:blipFill>
        <p:spPr bwMode="auto">
          <a:xfrm>
            <a:off x="4860032" y="1628800"/>
            <a:ext cx="2039024" cy="2459155"/>
          </a:xfrm>
          <a:prstGeom prst="rect">
            <a:avLst/>
          </a:prstGeom>
          <a:noFill/>
          <a:extLst>
            <a:ext uri="{909E8E84-426E-40DD-AFC4-6F175D3DCCD1}">
              <a14:hiddenFill xmlns:a14="http://schemas.microsoft.com/office/drawing/2010/main">
                <a:solidFill>
                  <a:srgbClr val="FFFFFF"/>
                </a:solidFill>
              </a14:hiddenFill>
            </a:ext>
          </a:extLst>
        </p:spPr>
      </p:pic>
      <p:sp>
        <p:nvSpPr>
          <p:cNvPr id="12" name="11 Marcador de número de diapositiva"/>
          <p:cNvSpPr>
            <a:spLocks noGrp="1"/>
          </p:cNvSpPr>
          <p:nvPr>
            <p:ph type="sldNum" sz="quarter" idx="12"/>
          </p:nvPr>
        </p:nvSpPr>
        <p:spPr>
          <a:xfrm>
            <a:off x="6553200" y="6492277"/>
            <a:ext cx="2133600" cy="365125"/>
          </a:xfrm>
        </p:spPr>
        <p:txBody>
          <a:bodyPr/>
          <a:lstStyle/>
          <a:p>
            <a:fld id="{FD77ADFA-3932-47E0-864B-AD0A1E86723E}" type="slidenum">
              <a:rPr lang="es-AR" smtClean="0"/>
              <a:pPr/>
              <a:t>13</a:t>
            </a:fld>
            <a:endParaRPr lang="es-AR"/>
          </a:p>
        </p:txBody>
      </p:sp>
      <p:sp>
        <p:nvSpPr>
          <p:cNvPr id="13" name="12 Marcador de pie de página"/>
          <p:cNvSpPr>
            <a:spLocks noGrp="1"/>
          </p:cNvSpPr>
          <p:nvPr>
            <p:ph type="ftr" sz="quarter" idx="11"/>
          </p:nvPr>
        </p:nvSpPr>
        <p:spPr>
          <a:xfrm>
            <a:off x="3124200" y="6492277"/>
            <a:ext cx="3320008" cy="365125"/>
          </a:xfrm>
        </p:spPr>
        <p:txBody>
          <a:bodyPr/>
          <a:lstStyle/>
          <a:p>
            <a:r>
              <a:rPr lang="es-ES" dirty="0"/>
              <a:t>Ing. </a:t>
            </a:r>
            <a:r>
              <a:rPr lang="es-ES" dirty="0" err="1"/>
              <a:t>Movilla</a:t>
            </a:r>
            <a:r>
              <a:rPr lang="es-ES" dirty="0"/>
              <a:t> Lanzadores y Vehículos Espaciales</a:t>
            </a:r>
            <a:endParaRPr lang="es-AR" dirty="0"/>
          </a:p>
        </p:txBody>
      </p:sp>
    </p:spTree>
    <p:custDataLst>
      <p:tags r:id="rId1"/>
    </p:custDataLst>
    <p:extLst>
      <p:ext uri="{BB962C8B-B14F-4D97-AF65-F5344CB8AC3E}">
        <p14:creationId xmlns:p14="http://schemas.microsoft.com/office/powerpoint/2010/main" val="2953594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lor image of man working on spacecraft.">
            <a:extLst>
              <a:ext uri="{FF2B5EF4-FFF2-40B4-BE49-F238E27FC236}">
                <a16:creationId xmlns:a16="http://schemas.microsoft.com/office/drawing/2014/main" id="{90CF7448-E018-A8B7-48AC-B2E792B057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3048" r="7688" b="2"/>
          <a:stretch>
            <a:fillRect/>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uadroTexto 5">
            <a:extLst>
              <a:ext uri="{FF2B5EF4-FFF2-40B4-BE49-F238E27FC236}">
                <a16:creationId xmlns:a16="http://schemas.microsoft.com/office/drawing/2014/main" id="{811B3D7B-A930-84D3-8E80-D5D04144D3A8}"/>
              </a:ext>
            </a:extLst>
          </p:cNvPr>
          <p:cNvSpPr txBox="1"/>
          <p:nvPr/>
        </p:nvSpPr>
        <p:spPr>
          <a:xfrm>
            <a:off x="5796135" y="908720"/>
            <a:ext cx="3240361" cy="526824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1400" dirty="0"/>
              <a:t>Las mantas de Cassini </a:t>
            </a:r>
            <a:r>
              <a:rPr lang="en-US" sz="1400" dirty="0" err="1"/>
              <a:t>constaban</a:t>
            </a:r>
            <a:r>
              <a:rPr lang="en-US" sz="1400" dirty="0"/>
              <a:t> de hasta 24 </a:t>
            </a:r>
            <a:r>
              <a:rPr lang="en-US" sz="1400" dirty="0" err="1"/>
              <a:t>capas</a:t>
            </a:r>
            <a:r>
              <a:rPr lang="en-US" sz="1400" dirty="0"/>
              <a:t> de </a:t>
            </a:r>
            <a:r>
              <a:rPr lang="en-US" sz="1400" dirty="0" err="1"/>
              <a:t>diferentes</a:t>
            </a:r>
            <a:r>
              <a:rPr lang="en-US" sz="1400" dirty="0"/>
              <a:t> </a:t>
            </a:r>
            <a:r>
              <a:rPr lang="en-US" sz="1400" dirty="0" err="1"/>
              <a:t>tejidos</a:t>
            </a:r>
            <a:r>
              <a:rPr lang="en-US" sz="1400" dirty="0"/>
              <a:t>, </a:t>
            </a:r>
            <a:r>
              <a:rPr lang="en-US" sz="1400" dirty="0" err="1"/>
              <a:t>incluidos</a:t>
            </a:r>
            <a:r>
              <a:rPr lang="en-US" sz="1400" dirty="0"/>
              <a:t> Kapton </a:t>
            </a:r>
            <a:r>
              <a:rPr lang="en-US" sz="1400" dirty="0" err="1"/>
              <a:t>aluminizado</a:t>
            </a:r>
            <a:r>
              <a:rPr lang="en-US" sz="1400" dirty="0"/>
              <a:t>, mylar, Dacron y </a:t>
            </a:r>
            <a:r>
              <a:rPr lang="en-US" sz="1400" dirty="0" err="1"/>
              <a:t>otros</a:t>
            </a:r>
            <a:r>
              <a:rPr lang="en-US" sz="1400" dirty="0"/>
              <a:t> </a:t>
            </a:r>
            <a:r>
              <a:rPr lang="en-US" sz="1400" dirty="0" err="1"/>
              <a:t>materiales</a:t>
            </a:r>
            <a:r>
              <a:rPr lang="en-US" sz="1400" dirty="0"/>
              <a:t>.</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t>Las mantas también </a:t>
            </a:r>
            <a:r>
              <a:rPr lang="en-US" sz="1400" dirty="0" err="1"/>
              <a:t>debían</a:t>
            </a:r>
            <a:r>
              <a:rPr lang="en-US" sz="1400" dirty="0"/>
              <a:t> </a:t>
            </a:r>
            <a:r>
              <a:rPr lang="en-US" sz="1400" dirty="0" err="1"/>
              <a:t>cumplir</a:t>
            </a:r>
            <a:r>
              <a:rPr lang="en-US" sz="1400" dirty="0"/>
              <a:t> con </a:t>
            </a:r>
            <a:r>
              <a:rPr lang="en-US" sz="1400" dirty="0" err="1"/>
              <a:t>rigurosas</a:t>
            </a:r>
            <a:r>
              <a:rPr lang="en-US" sz="1400" dirty="0"/>
              <a:t> </a:t>
            </a:r>
            <a:r>
              <a:rPr lang="en-US" sz="1400" dirty="0" err="1"/>
              <a:t>normas</a:t>
            </a:r>
            <a:r>
              <a:rPr lang="en-US" sz="1400" dirty="0"/>
              <a:t> </a:t>
            </a:r>
            <a:r>
              <a:rPr lang="en-US" sz="1400" dirty="0" err="1"/>
              <a:t>eléctricas</a:t>
            </a:r>
            <a:r>
              <a:rPr lang="en-US" sz="1400" dirty="0"/>
              <a:t>. Tanto </a:t>
            </a:r>
            <a:r>
              <a:rPr lang="en-US" sz="1400" dirty="0" err="1"/>
              <a:t>en</a:t>
            </a:r>
            <a:r>
              <a:rPr lang="en-US" sz="1400" dirty="0"/>
              <a:t> la Tierra </a:t>
            </a:r>
            <a:r>
              <a:rPr lang="en-US" sz="1400" dirty="0" err="1"/>
              <a:t>como</a:t>
            </a:r>
            <a:r>
              <a:rPr lang="en-US" sz="1400" dirty="0"/>
              <a:t> </a:t>
            </a:r>
            <a:r>
              <a:rPr lang="en-US" sz="1400" dirty="0" err="1"/>
              <a:t>en</a:t>
            </a:r>
            <a:r>
              <a:rPr lang="en-US" sz="1400" dirty="0"/>
              <a:t> Saturno, Cassini </a:t>
            </a:r>
            <a:r>
              <a:rPr lang="en-US" sz="1400" dirty="0" err="1"/>
              <a:t>atravesó</a:t>
            </a:r>
            <a:r>
              <a:rPr lang="en-US" sz="1400" dirty="0"/>
              <a:t> </a:t>
            </a:r>
            <a:r>
              <a:rPr lang="en-US" sz="1400" dirty="0" err="1"/>
              <a:t>entornos</a:t>
            </a:r>
            <a:r>
              <a:rPr lang="en-US" sz="1400" dirty="0"/>
              <a:t> </a:t>
            </a:r>
            <a:r>
              <a:rPr lang="en-US" sz="1400" dirty="0" err="1"/>
              <a:t>llenos</a:t>
            </a:r>
            <a:r>
              <a:rPr lang="en-US" sz="1400" dirty="0"/>
              <a:t> de </a:t>
            </a:r>
            <a:r>
              <a:rPr lang="en-US" sz="1400" dirty="0" err="1"/>
              <a:t>partículas</a:t>
            </a:r>
            <a:r>
              <a:rPr lang="en-US" sz="1400" dirty="0"/>
              <a:t> </a:t>
            </a:r>
            <a:r>
              <a:rPr lang="en-US" sz="1400" dirty="0" err="1"/>
              <a:t>cargadas</a:t>
            </a:r>
            <a:r>
              <a:rPr lang="en-US" sz="1400" dirty="0"/>
              <a:t> que </a:t>
            </a:r>
            <a:r>
              <a:rPr lang="en-US" sz="1400" dirty="0" err="1"/>
              <a:t>pueden</a:t>
            </a:r>
            <a:r>
              <a:rPr lang="en-US" sz="1400" dirty="0"/>
              <a:t> </a:t>
            </a:r>
            <a:r>
              <a:rPr lang="en-US" sz="1400" dirty="0" err="1"/>
              <a:t>provocar</a:t>
            </a:r>
            <a:r>
              <a:rPr lang="en-US" sz="1400" dirty="0"/>
              <a:t> la </a:t>
            </a:r>
            <a:r>
              <a:rPr lang="en-US" sz="1400" dirty="0" err="1"/>
              <a:t>formación</a:t>
            </a:r>
            <a:r>
              <a:rPr lang="en-US" sz="1400" dirty="0"/>
              <a:t> de un arco </a:t>
            </a:r>
            <a:r>
              <a:rPr lang="en-US" sz="1400" dirty="0" err="1"/>
              <a:t>eléctrico</a:t>
            </a:r>
            <a:r>
              <a:rPr lang="en-US" sz="1400" dirty="0"/>
              <a:t> a </a:t>
            </a:r>
            <a:r>
              <a:rPr lang="en-US" sz="1400" dirty="0" err="1"/>
              <a:t>través</a:t>
            </a:r>
            <a:r>
              <a:rPr lang="en-US" sz="1400" dirty="0"/>
              <a:t> de las mantas,  «</a:t>
            </a:r>
            <a:r>
              <a:rPr lang="en-US" sz="1400" dirty="0" err="1"/>
              <a:t>por</a:t>
            </a:r>
            <a:r>
              <a:rPr lang="en-US" sz="1400" dirty="0"/>
              <a:t> lo que se </a:t>
            </a:r>
            <a:r>
              <a:rPr lang="en-US" sz="1400" dirty="0" err="1"/>
              <a:t>requiere</a:t>
            </a:r>
            <a:r>
              <a:rPr lang="en-US" sz="1400" dirty="0"/>
              <a:t> </a:t>
            </a:r>
            <a:r>
              <a:rPr lang="en-US" sz="1400" dirty="0" err="1"/>
              <a:t>asegurar</a:t>
            </a:r>
            <a:r>
              <a:rPr lang="en-US" sz="1400" dirty="0"/>
              <a:t> que </a:t>
            </a:r>
            <a:r>
              <a:rPr lang="en-US" sz="1400" dirty="0" err="1"/>
              <a:t>cada</a:t>
            </a:r>
            <a:r>
              <a:rPr lang="en-US" sz="1400" dirty="0"/>
              <a:t> </a:t>
            </a:r>
            <a:r>
              <a:rPr lang="en-US" sz="1400" dirty="0" err="1"/>
              <a:t>capa</a:t>
            </a:r>
            <a:r>
              <a:rPr lang="en-US" sz="1400" dirty="0"/>
              <a:t> de </a:t>
            </a:r>
            <a:r>
              <a:rPr lang="en-US" sz="1400" dirty="0" err="1"/>
              <a:t>cada</a:t>
            </a:r>
            <a:r>
              <a:rPr lang="en-US" sz="1400" dirty="0"/>
              <a:t> manta </a:t>
            </a:r>
            <a:r>
              <a:rPr lang="en-US" sz="1400" dirty="0" err="1"/>
              <a:t>esté</a:t>
            </a:r>
            <a:r>
              <a:rPr lang="en-US" sz="1400" dirty="0"/>
              <a:t> </a:t>
            </a:r>
            <a:r>
              <a:rPr lang="en-US" sz="1400" dirty="0" err="1"/>
              <a:t>conectada</a:t>
            </a:r>
            <a:r>
              <a:rPr lang="en-US" sz="1400" dirty="0"/>
              <a:t> a tierra». Se </a:t>
            </a:r>
            <a:r>
              <a:rPr lang="en-US" sz="1400" dirty="0" err="1"/>
              <a:t>cosen</a:t>
            </a:r>
            <a:r>
              <a:rPr lang="en-US" sz="1400" dirty="0"/>
              <a:t> </a:t>
            </a:r>
            <a:r>
              <a:rPr lang="en-US" sz="1400" dirty="0" err="1"/>
              <a:t>cuidadosamente</a:t>
            </a:r>
            <a:r>
              <a:rPr lang="en-US" sz="1400" dirty="0"/>
              <a:t> </a:t>
            </a:r>
            <a:r>
              <a:rPr lang="en-US" sz="1400" dirty="0" err="1"/>
              <a:t>tiras</a:t>
            </a:r>
            <a:r>
              <a:rPr lang="en-US" sz="1400" dirty="0"/>
              <a:t> </a:t>
            </a:r>
            <a:r>
              <a:rPr lang="en-US" sz="1400" dirty="0" err="1"/>
              <a:t>finas</a:t>
            </a:r>
            <a:r>
              <a:rPr lang="en-US" sz="1400" dirty="0"/>
              <a:t> de </a:t>
            </a:r>
            <a:r>
              <a:rPr lang="en-US" sz="1400" dirty="0" err="1"/>
              <a:t>aluminio</a:t>
            </a:r>
            <a:r>
              <a:rPr lang="en-US" sz="1400" dirty="0"/>
              <a:t>, </a:t>
            </a:r>
            <a:r>
              <a:rPr lang="en-US" sz="1400" dirty="0" err="1"/>
              <a:t>similares</a:t>
            </a:r>
            <a:r>
              <a:rPr lang="en-US" sz="1400" dirty="0"/>
              <a:t> a un </a:t>
            </a:r>
            <a:r>
              <a:rPr lang="en-US" sz="1400" dirty="0" err="1"/>
              <a:t>acordeón</a:t>
            </a:r>
            <a:r>
              <a:rPr lang="en-US" sz="1400" dirty="0"/>
              <a:t>, </a:t>
            </a:r>
            <a:r>
              <a:rPr lang="en-US" sz="1400" dirty="0" err="1"/>
              <a:t>en</a:t>
            </a:r>
            <a:r>
              <a:rPr lang="en-US" sz="1400" dirty="0"/>
              <a:t> </a:t>
            </a:r>
            <a:r>
              <a:rPr lang="en-US" sz="1400" dirty="0" err="1"/>
              <a:t>cada</a:t>
            </a:r>
            <a:r>
              <a:rPr lang="en-US" sz="1400" dirty="0"/>
              <a:t> manta para </a:t>
            </a:r>
            <a:r>
              <a:rPr lang="en-US" sz="1400" dirty="0" err="1"/>
              <a:t>evitar</a:t>
            </a:r>
            <a:r>
              <a:rPr lang="en-US" sz="1400" dirty="0"/>
              <a:t> la </a:t>
            </a:r>
            <a:r>
              <a:rPr lang="en-US" sz="1400" dirty="0" err="1"/>
              <a:t>formación</a:t>
            </a:r>
            <a:r>
              <a:rPr lang="en-US" sz="1400" dirty="0"/>
              <a:t> de </a:t>
            </a:r>
            <a:r>
              <a:rPr lang="en-US" sz="1400" dirty="0" err="1"/>
              <a:t>arcos</a:t>
            </a:r>
            <a:r>
              <a:rPr lang="en-US" sz="1400" dirty="0"/>
              <a:t> </a:t>
            </a:r>
            <a:r>
              <a:rPr lang="en-US" sz="1400" dirty="0" err="1"/>
              <a:t>eléctricos</a:t>
            </a:r>
            <a:r>
              <a:rPr lang="en-US" sz="1400" dirty="0"/>
              <a:t>.</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b="0" i="0" u="none" strike="noStrike" dirty="0">
                <a:effectLst/>
              </a:rPr>
              <a:t>Fuente https://science.nasa.gov/mission/cassini/thermal-blankets/</a:t>
            </a:r>
            <a:endParaRPr lang="en-US" sz="1400" dirty="0"/>
          </a:p>
        </p:txBody>
      </p:sp>
      <p:sp>
        <p:nvSpPr>
          <p:cNvPr id="4" name="Footer Placeholder 3">
            <a:extLst>
              <a:ext uri="{FF2B5EF4-FFF2-40B4-BE49-F238E27FC236}">
                <a16:creationId xmlns:a16="http://schemas.microsoft.com/office/drawing/2014/main" id="{329E0FD9-571E-FCAA-0432-CE79AC8F6822}"/>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Ing. Movilla Lanzadores y Vehículos Espaciales</a:t>
            </a:r>
          </a:p>
        </p:txBody>
      </p:sp>
      <p:sp>
        <p:nvSpPr>
          <p:cNvPr id="5" name="Slide Number Placeholder 4">
            <a:extLst>
              <a:ext uri="{FF2B5EF4-FFF2-40B4-BE49-F238E27FC236}">
                <a16:creationId xmlns:a16="http://schemas.microsoft.com/office/drawing/2014/main" id="{0E0C93DC-F321-909C-985E-CF89F9AC80D1}"/>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FD77ADFA-3932-47E0-864B-AD0A1E86723E}" type="slidenum">
              <a:rPr lang="en-US">
                <a:solidFill>
                  <a:prstClr val="black">
                    <a:tint val="75000"/>
                  </a:prstClr>
                </a:solidFill>
                <a:latin typeface="Calibri" panose="020F0502020204030204"/>
              </a:rPr>
              <a:pPr>
                <a:spcAft>
                  <a:spcPts val="600"/>
                </a:spcAft>
                <a:defRPr/>
              </a:pPr>
              <a:t>14</a:t>
            </a:fld>
            <a:endParaRPr lang="en-US">
              <a:solidFill>
                <a:prstClr val="black">
                  <a:tint val="75000"/>
                </a:prstClr>
              </a:solidFill>
              <a:latin typeface="Calibri" panose="020F0502020204030204"/>
            </a:endParaRPr>
          </a:p>
        </p:txBody>
      </p:sp>
      <p:sp>
        <p:nvSpPr>
          <p:cNvPr id="2" name="1 Título">
            <a:extLst>
              <a:ext uri="{FF2B5EF4-FFF2-40B4-BE49-F238E27FC236}">
                <a16:creationId xmlns:a16="http://schemas.microsoft.com/office/drawing/2014/main" id="{23B06010-FDA6-4C2F-2583-697760DDFF5E}"/>
              </a:ext>
            </a:extLst>
          </p:cNvPr>
          <p:cNvSpPr>
            <a:spLocks noGrp="1"/>
          </p:cNvSpPr>
          <p:nvPr>
            <p:ph type="title"/>
          </p:nvPr>
        </p:nvSpPr>
        <p:spPr>
          <a:xfrm>
            <a:off x="456056" y="108310"/>
            <a:ext cx="8229600" cy="346050"/>
          </a:xfrm>
        </p:spPr>
        <p:txBody>
          <a:bodyPr>
            <a:noAutofit/>
          </a:bodyPr>
          <a:lstStyle/>
          <a:p>
            <a:r>
              <a:rPr lang="es-AR" sz="1800" b="1" dirty="0">
                <a:solidFill>
                  <a:srgbClr val="FF0000"/>
                </a:solidFill>
              </a:rPr>
              <a:t>LANZADORES y VEHICULOS ESPACIALES </a:t>
            </a:r>
            <a:br>
              <a:rPr lang="es-AR" sz="1800" b="1" dirty="0">
                <a:solidFill>
                  <a:srgbClr val="FF0000"/>
                </a:solidFill>
              </a:rPr>
            </a:br>
            <a:r>
              <a:rPr lang="es-AR" sz="1800" b="1" dirty="0">
                <a:solidFill>
                  <a:srgbClr val="FF0000"/>
                </a:solidFill>
              </a:rPr>
              <a:t>EJEMPLO DE MANTAS TERMICAS</a:t>
            </a:r>
            <a:endParaRPr lang="es-AR" sz="1800" b="1" u="sng" dirty="0">
              <a:solidFill>
                <a:srgbClr val="FF0000"/>
              </a:solidFill>
            </a:endParaRPr>
          </a:p>
        </p:txBody>
      </p:sp>
    </p:spTree>
    <p:extLst>
      <p:ext uri="{BB962C8B-B14F-4D97-AF65-F5344CB8AC3E}">
        <p14:creationId xmlns:p14="http://schemas.microsoft.com/office/powerpoint/2010/main" val="2089989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13CABC02-4F35-3E2F-B752-DE4A173B23CC}"/>
              </a:ext>
            </a:extLst>
          </p:cNvPr>
          <p:cNvSpPr>
            <a:spLocks noGrp="1"/>
          </p:cNvSpPr>
          <p:nvPr>
            <p:ph type="ftr" sz="quarter" idx="11"/>
          </p:nvPr>
        </p:nvSpPr>
        <p:spPr/>
        <p:txBody>
          <a:bodyPr/>
          <a:lstStyle/>
          <a:p>
            <a:r>
              <a:rPr lang="es-ES"/>
              <a:t>Ing. Movilla Lanzadores y Vehículos Espaciales</a:t>
            </a:r>
            <a:endParaRPr lang="es-AR"/>
          </a:p>
        </p:txBody>
      </p:sp>
      <p:sp>
        <p:nvSpPr>
          <p:cNvPr id="5" name="Marcador de número de diapositiva 4">
            <a:extLst>
              <a:ext uri="{FF2B5EF4-FFF2-40B4-BE49-F238E27FC236}">
                <a16:creationId xmlns:a16="http://schemas.microsoft.com/office/drawing/2014/main" id="{DB030AFF-86FB-E24D-20A5-26A49B4F1478}"/>
              </a:ext>
            </a:extLst>
          </p:cNvPr>
          <p:cNvSpPr>
            <a:spLocks noGrp="1"/>
          </p:cNvSpPr>
          <p:nvPr>
            <p:ph type="sldNum" sz="quarter" idx="12"/>
          </p:nvPr>
        </p:nvSpPr>
        <p:spPr/>
        <p:txBody>
          <a:bodyPr/>
          <a:lstStyle/>
          <a:p>
            <a:fld id="{FD77ADFA-3932-47E0-864B-AD0A1E86723E}" type="slidenum">
              <a:rPr lang="es-AR" smtClean="0"/>
              <a:pPr/>
              <a:t>15</a:t>
            </a:fld>
            <a:endParaRPr lang="es-AR"/>
          </a:p>
        </p:txBody>
      </p:sp>
      <p:pic>
        <p:nvPicPr>
          <p:cNvPr id="3074" name="Picture 2">
            <a:extLst>
              <a:ext uri="{FF2B5EF4-FFF2-40B4-BE49-F238E27FC236}">
                <a16:creationId xmlns:a16="http://schemas.microsoft.com/office/drawing/2014/main" id="{5FA19C4E-D5A7-3458-875A-4EFF34804C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7566" y="2685413"/>
            <a:ext cx="3330767" cy="132594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078B330B-7651-2C31-B2BA-7F94B011E46A}"/>
              </a:ext>
            </a:extLst>
          </p:cNvPr>
          <p:cNvSpPr txBox="1"/>
          <p:nvPr/>
        </p:nvSpPr>
        <p:spPr>
          <a:xfrm>
            <a:off x="29006" y="3612932"/>
            <a:ext cx="8736701" cy="3108543"/>
          </a:xfrm>
          <a:prstGeom prst="rect">
            <a:avLst/>
          </a:prstGeom>
          <a:noFill/>
        </p:spPr>
        <p:txBody>
          <a:bodyPr wrap="square">
            <a:spAutoFit/>
          </a:bodyPr>
          <a:lstStyle/>
          <a:p>
            <a:r>
              <a:rPr lang="en-US" sz="1400" dirty="0" err="1">
                <a:solidFill>
                  <a:srgbClr val="001D35"/>
                </a:solidFill>
                <a:latin typeface="Google Sans"/>
              </a:rPr>
              <a:t>Funciones</a:t>
            </a:r>
            <a:r>
              <a:rPr lang="en-US" sz="1400" dirty="0">
                <a:solidFill>
                  <a:srgbClr val="001D35"/>
                </a:solidFill>
                <a:latin typeface="Google Sans"/>
              </a:rPr>
              <a:t> </a:t>
            </a:r>
            <a:r>
              <a:rPr lang="en-US" sz="1400" dirty="0" err="1">
                <a:solidFill>
                  <a:srgbClr val="001D35"/>
                </a:solidFill>
                <a:latin typeface="Google Sans"/>
              </a:rPr>
              <a:t>principales</a:t>
            </a:r>
            <a:r>
              <a:rPr lang="en-US" sz="1400" dirty="0">
                <a:solidFill>
                  <a:srgbClr val="001D35"/>
                </a:solidFill>
                <a:latin typeface="Google Sans"/>
              </a:rPr>
              <a:t> de </a:t>
            </a:r>
            <a:r>
              <a:rPr lang="en-US" sz="1400" dirty="0" err="1">
                <a:solidFill>
                  <a:srgbClr val="001D35"/>
                </a:solidFill>
                <a:latin typeface="Google Sans"/>
              </a:rPr>
              <a:t>los</a:t>
            </a:r>
            <a:r>
              <a:rPr lang="en-US" sz="1400" dirty="0">
                <a:solidFill>
                  <a:srgbClr val="001D35"/>
                </a:solidFill>
                <a:latin typeface="Google Sans"/>
              </a:rPr>
              <a:t> </a:t>
            </a:r>
            <a:r>
              <a:rPr lang="en-US" sz="1400" dirty="0" err="1">
                <a:solidFill>
                  <a:srgbClr val="001D35"/>
                </a:solidFill>
                <a:latin typeface="Google Sans"/>
              </a:rPr>
              <a:t>materiales</a:t>
            </a:r>
            <a:r>
              <a:rPr lang="en-US" sz="1400" dirty="0">
                <a:solidFill>
                  <a:srgbClr val="001D35"/>
                </a:solidFill>
                <a:latin typeface="Google Sans"/>
              </a:rPr>
              <a:t> </a:t>
            </a:r>
            <a:r>
              <a:rPr lang="en-US" sz="1400" dirty="0" err="1">
                <a:solidFill>
                  <a:srgbClr val="001D35"/>
                </a:solidFill>
                <a:latin typeface="Google Sans"/>
              </a:rPr>
              <a:t>ablativos</a:t>
            </a:r>
            <a:r>
              <a:rPr lang="en-US" sz="1400" dirty="0">
                <a:solidFill>
                  <a:srgbClr val="001D35"/>
                </a:solidFill>
                <a:latin typeface="Google Sans"/>
              </a:rPr>
              <a:t> </a:t>
            </a:r>
            <a:r>
              <a:rPr lang="en-US" sz="1400" dirty="0" err="1">
                <a:solidFill>
                  <a:srgbClr val="001D35"/>
                </a:solidFill>
                <a:latin typeface="Google Sans"/>
              </a:rPr>
              <a:t>en</a:t>
            </a:r>
            <a:r>
              <a:rPr lang="en-US" sz="1400" dirty="0">
                <a:solidFill>
                  <a:srgbClr val="001D35"/>
                </a:solidFill>
                <a:latin typeface="Google Sans"/>
              </a:rPr>
              <a:t> la </a:t>
            </a:r>
            <a:r>
              <a:rPr lang="en-US" sz="1400" dirty="0" err="1">
                <a:solidFill>
                  <a:srgbClr val="001D35"/>
                </a:solidFill>
                <a:latin typeface="Google Sans"/>
              </a:rPr>
              <a:t>industria</a:t>
            </a:r>
            <a:r>
              <a:rPr lang="en-US" sz="1400" dirty="0">
                <a:solidFill>
                  <a:srgbClr val="001D35"/>
                </a:solidFill>
                <a:latin typeface="Google Sans"/>
              </a:rPr>
              <a:t> </a:t>
            </a:r>
            <a:r>
              <a:rPr lang="en-US" sz="1400" dirty="0" err="1">
                <a:solidFill>
                  <a:srgbClr val="001D35"/>
                </a:solidFill>
                <a:latin typeface="Google Sans"/>
              </a:rPr>
              <a:t>aeroespacial</a:t>
            </a:r>
            <a:r>
              <a:rPr lang="en-US" sz="1400" dirty="0">
                <a:solidFill>
                  <a:srgbClr val="001D35"/>
                </a:solidFill>
                <a:latin typeface="Google Sans"/>
              </a:rPr>
              <a:t>:</a:t>
            </a:r>
          </a:p>
          <a:p>
            <a:endParaRPr lang="en-US" sz="1400" dirty="0">
              <a:solidFill>
                <a:srgbClr val="001D35"/>
              </a:solidFill>
              <a:latin typeface="Google Sans"/>
            </a:endParaRPr>
          </a:p>
          <a:p>
            <a:pPr marL="228600" indent="-228600">
              <a:buFont typeface=""/>
              <a:buChar char="•"/>
            </a:pPr>
            <a:r>
              <a:rPr lang="en-US" sz="1400" b="1" dirty="0" err="1">
                <a:solidFill>
                  <a:srgbClr val="001D35"/>
                </a:solidFill>
                <a:latin typeface="Google Sans"/>
              </a:rPr>
              <a:t>Protección</a:t>
            </a:r>
            <a:r>
              <a:rPr lang="en-US" sz="1400" b="1" dirty="0">
                <a:solidFill>
                  <a:srgbClr val="001D35"/>
                </a:solidFill>
                <a:latin typeface="Google Sans"/>
              </a:rPr>
              <a:t> </a:t>
            </a:r>
            <a:r>
              <a:rPr lang="en-US" sz="1400" b="1" dirty="0" err="1">
                <a:solidFill>
                  <a:srgbClr val="001D35"/>
                </a:solidFill>
                <a:latin typeface="Google Sans"/>
              </a:rPr>
              <a:t>térmica:</a:t>
            </a:r>
            <a:r>
              <a:rPr lang="en-US" sz="1400" dirty="0" err="1">
                <a:solidFill>
                  <a:srgbClr val="545D7E"/>
                </a:solidFill>
                <a:latin typeface="Google Sans"/>
              </a:rPr>
              <a:t>Los</a:t>
            </a:r>
            <a:r>
              <a:rPr lang="en-US" sz="1400" dirty="0">
                <a:solidFill>
                  <a:srgbClr val="545D7E"/>
                </a:solidFill>
                <a:latin typeface="Google Sans"/>
              </a:rPr>
              <a:t> </a:t>
            </a:r>
            <a:r>
              <a:rPr lang="en-US" sz="1400" dirty="0" err="1">
                <a:solidFill>
                  <a:srgbClr val="545D7E"/>
                </a:solidFill>
                <a:latin typeface="Google Sans"/>
              </a:rPr>
              <a:t>materiales</a:t>
            </a:r>
            <a:r>
              <a:rPr lang="en-US" sz="1400" dirty="0">
                <a:solidFill>
                  <a:srgbClr val="545D7E"/>
                </a:solidFill>
                <a:latin typeface="Google Sans"/>
              </a:rPr>
              <a:t> </a:t>
            </a:r>
            <a:r>
              <a:rPr lang="en-US" sz="1400" dirty="0" err="1">
                <a:solidFill>
                  <a:srgbClr val="545D7E"/>
                </a:solidFill>
                <a:latin typeface="Google Sans"/>
              </a:rPr>
              <a:t>ablativos</a:t>
            </a:r>
            <a:r>
              <a:rPr lang="en-US" sz="1400" dirty="0">
                <a:solidFill>
                  <a:srgbClr val="545D7E"/>
                </a:solidFill>
                <a:latin typeface="Google Sans"/>
              </a:rPr>
              <a:t>, </a:t>
            </a:r>
            <a:r>
              <a:rPr lang="en-US" sz="1400" dirty="0" err="1">
                <a:solidFill>
                  <a:srgbClr val="545D7E"/>
                </a:solidFill>
                <a:latin typeface="Google Sans"/>
              </a:rPr>
              <a:t>como</a:t>
            </a:r>
            <a:r>
              <a:rPr lang="en-US" sz="1400" dirty="0">
                <a:solidFill>
                  <a:srgbClr val="545D7E"/>
                </a:solidFill>
                <a:latin typeface="Google Sans"/>
              </a:rPr>
              <a:t> </a:t>
            </a:r>
            <a:r>
              <a:rPr lang="en-US" sz="1400" dirty="0" err="1">
                <a:solidFill>
                  <a:srgbClr val="545D7E"/>
                </a:solidFill>
                <a:latin typeface="Google Sans"/>
              </a:rPr>
              <a:t>el</a:t>
            </a:r>
            <a:r>
              <a:rPr lang="en-US" sz="1400" dirty="0">
                <a:solidFill>
                  <a:srgbClr val="545D7E"/>
                </a:solidFill>
                <a:latin typeface="Google Sans"/>
              </a:rPr>
              <a:t> PICA (</a:t>
            </a:r>
            <a:r>
              <a:rPr lang="en-US" sz="1400" dirty="0" err="1">
                <a:solidFill>
                  <a:srgbClr val="545D7E"/>
                </a:solidFill>
                <a:latin typeface="Google Sans"/>
              </a:rPr>
              <a:t>carbono</a:t>
            </a:r>
            <a:r>
              <a:rPr lang="en-US" sz="1400" dirty="0">
                <a:solidFill>
                  <a:srgbClr val="545D7E"/>
                </a:solidFill>
                <a:latin typeface="Google Sans"/>
              </a:rPr>
              <a:t> </a:t>
            </a:r>
            <a:r>
              <a:rPr lang="en-US" sz="1400" dirty="0" err="1">
                <a:solidFill>
                  <a:srgbClr val="545D7E"/>
                </a:solidFill>
                <a:latin typeface="Google Sans"/>
              </a:rPr>
              <a:t>impregnado</a:t>
            </a:r>
            <a:r>
              <a:rPr lang="en-US" sz="1400" dirty="0">
                <a:solidFill>
                  <a:srgbClr val="545D7E"/>
                </a:solidFill>
                <a:latin typeface="Google Sans"/>
              </a:rPr>
              <a:t> con </a:t>
            </a:r>
            <a:r>
              <a:rPr lang="en-US" sz="1400" dirty="0" err="1">
                <a:solidFill>
                  <a:srgbClr val="545D7E"/>
                </a:solidFill>
                <a:latin typeface="Google Sans"/>
              </a:rPr>
              <a:t>fenólico</a:t>
            </a:r>
            <a:r>
              <a:rPr lang="en-US" sz="1400" dirty="0">
                <a:solidFill>
                  <a:srgbClr val="545D7E"/>
                </a:solidFill>
                <a:latin typeface="Google Sans"/>
              </a:rPr>
              <a:t>) y </a:t>
            </a:r>
            <a:r>
              <a:rPr lang="en-US" sz="1400" dirty="0" err="1">
                <a:solidFill>
                  <a:srgbClr val="545D7E"/>
                </a:solidFill>
                <a:latin typeface="Google Sans"/>
              </a:rPr>
              <a:t>el</a:t>
            </a:r>
            <a:r>
              <a:rPr lang="en-US" sz="1400" dirty="0">
                <a:solidFill>
                  <a:srgbClr val="545D7E"/>
                </a:solidFill>
                <a:latin typeface="Google Sans"/>
              </a:rPr>
              <a:t> SLA-561V, son </a:t>
            </a:r>
            <a:r>
              <a:rPr lang="en-US" sz="1400" dirty="0" err="1">
                <a:solidFill>
                  <a:srgbClr val="545D7E"/>
                </a:solidFill>
                <a:latin typeface="Google Sans"/>
              </a:rPr>
              <a:t>utilizados</a:t>
            </a:r>
            <a:r>
              <a:rPr lang="en-US" sz="1400" dirty="0">
                <a:solidFill>
                  <a:srgbClr val="545D7E"/>
                </a:solidFill>
                <a:latin typeface="Google Sans"/>
              </a:rPr>
              <a:t> </a:t>
            </a:r>
            <a:r>
              <a:rPr lang="en-US" sz="1400" dirty="0" err="1">
                <a:solidFill>
                  <a:srgbClr val="545D7E"/>
                </a:solidFill>
                <a:latin typeface="Google Sans"/>
              </a:rPr>
              <a:t>en</a:t>
            </a:r>
            <a:r>
              <a:rPr lang="en-US" sz="1400" dirty="0">
                <a:solidFill>
                  <a:srgbClr val="545D7E"/>
                </a:solidFill>
                <a:latin typeface="Google Sans"/>
              </a:rPr>
              <a:t> escudos </a:t>
            </a:r>
            <a:r>
              <a:rPr lang="en-US" sz="1400" dirty="0" err="1">
                <a:solidFill>
                  <a:srgbClr val="545D7E"/>
                </a:solidFill>
                <a:latin typeface="Google Sans"/>
              </a:rPr>
              <a:t>térmicos</a:t>
            </a:r>
            <a:r>
              <a:rPr lang="en-US" sz="1400" dirty="0">
                <a:solidFill>
                  <a:srgbClr val="545D7E"/>
                </a:solidFill>
                <a:latin typeface="Google Sans"/>
              </a:rPr>
              <a:t> para </a:t>
            </a:r>
            <a:r>
              <a:rPr lang="en-US" sz="1400" dirty="0" err="1">
                <a:solidFill>
                  <a:srgbClr val="545D7E"/>
                </a:solidFill>
                <a:latin typeface="Google Sans"/>
              </a:rPr>
              <a:t>proteger</a:t>
            </a:r>
            <a:r>
              <a:rPr lang="en-US" sz="1400" dirty="0">
                <a:solidFill>
                  <a:srgbClr val="545D7E"/>
                </a:solidFill>
                <a:latin typeface="Google Sans"/>
              </a:rPr>
              <a:t> las naves </a:t>
            </a:r>
            <a:r>
              <a:rPr lang="en-US" sz="1400" dirty="0" err="1">
                <a:solidFill>
                  <a:srgbClr val="545D7E"/>
                </a:solidFill>
                <a:latin typeface="Google Sans"/>
              </a:rPr>
              <a:t>espaciales</a:t>
            </a:r>
            <a:r>
              <a:rPr lang="en-US" sz="1400" dirty="0">
                <a:solidFill>
                  <a:srgbClr val="545D7E"/>
                </a:solidFill>
                <a:latin typeface="Google Sans"/>
              </a:rPr>
              <a:t> de las </a:t>
            </a:r>
            <a:r>
              <a:rPr lang="en-US" sz="1400" dirty="0" err="1">
                <a:solidFill>
                  <a:srgbClr val="545D7E"/>
                </a:solidFill>
                <a:latin typeface="Google Sans"/>
              </a:rPr>
              <a:t>altas</a:t>
            </a:r>
            <a:r>
              <a:rPr lang="en-US" sz="1400" dirty="0">
                <a:solidFill>
                  <a:srgbClr val="545D7E"/>
                </a:solidFill>
                <a:latin typeface="Google Sans"/>
              </a:rPr>
              <a:t> </a:t>
            </a:r>
            <a:r>
              <a:rPr lang="en-US" sz="1400" dirty="0" err="1">
                <a:solidFill>
                  <a:srgbClr val="545D7E"/>
                </a:solidFill>
                <a:latin typeface="Google Sans"/>
              </a:rPr>
              <a:t>temperaturas</a:t>
            </a:r>
            <a:r>
              <a:rPr lang="en-US" sz="1400" dirty="0">
                <a:solidFill>
                  <a:srgbClr val="545D7E"/>
                </a:solidFill>
                <a:latin typeface="Google Sans"/>
              </a:rPr>
              <a:t> </a:t>
            </a:r>
            <a:r>
              <a:rPr lang="en-US" sz="1400" dirty="0" err="1">
                <a:solidFill>
                  <a:srgbClr val="545D7E"/>
                </a:solidFill>
                <a:latin typeface="Google Sans"/>
              </a:rPr>
              <a:t>generadas</a:t>
            </a:r>
            <a:r>
              <a:rPr lang="en-US" sz="1400" dirty="0">
                <a:solidFill>
                  <a:srgbClr val="545D7E"/>
                </a:solidFill>
                <a:latin typeface="Google Sans"/>
              </a:rPr>
              <a:t> </a:t>
            </a:r>
            <a:r>
              <a:rPr lang="en-US" sz="1400" dirty="0" err="1">
                <a:solidFill>
                  <a:srgbClr val="545D7E"/>
                </a:solidFill>
                <a:latin typeface="Google Sans"/>
              </a:rPr>
              <a:t>por</a:t>
            </a:r>
            <a:r>
              <a:rPr lang="en-US" sz="1400" dirty="0">
                <a:solidFill>
                  <a:srgbClr val="545D7E"/>
                </a:solidFill>
                <a:latin typeface="Google Sans"/>
              </a:rPr>
              <a:t> la </a:t>
            </a:r>
            <a:r>
              <a:rPr lang="en-US" sz="1400" dirty="0" err="1">
                <a:solidFill>
                  <a:srgbClr val="545D7E"/>
                </a:solidFill>
                <a:latin typeface="Google Sans"/>
              </a:rPr>
              <a:t>fricción</a:t>
            </a:r>
            <a:r>
              <a:rPr lang="en-US" sz="1400" dirty="0">
                <a:solidFill>
                  <a:srgbClr val="545D7E"/>
                </a:solidFill>
                <a:latin typeface="Google Sans"/>
              </a:rPr>
              <a:t> con la </a:t>
            </a:r>
            <a:r>
              <a:rPr lang="en-US" sz="1400" dirty="0" err="1">
                <a:solidFill>
                  <a:srgbClr val="545D7E"/>
                </a:solidFill>
                <a:latin typeface="Google Sans"/>
              </a:rPr>
              <a:t>atmósfera</a:t>
            </a:r>
            <a:r>
              <a:rPr lang="en-US" sz="1400" dirty="0">
                <a:solidFill>
                  <a:srgbClr val="545D7E"/>
                </a:solidFill>
                <a:latin typeface="Google Sans"/>
              </a:rPr>
              <a:t> </a:t>
            </a:r>
            <a:r>
              <a:rPr lang="en-US" sz="1400" dirty="0" err="1">
                <a:solidFill>
                  <a:srgbClr val="545D7E"/>
                </a:solidFill>
                <a:latin typeface="Google Sans"/>
              </a:rPr>
              <a:t>durante</a:t>
            </a:r>
            <a:r>
              <a:rPr lang="en-US" sz="1400" dirty="0">
                <a:solidFill>
                  <a:srgbClr val="545D7E"/>
                </a:solidFill>
                <a:latin typeface="Google Sans"/>
              </a:rPr>
              <a:t> la </a:t>
            </a:r>
            <a:r>
              <a:rPr lang="en-US" sz="1400" dirty="0" err="1">
                <a:solidFill>
                  <a:srgbClr val="545D7E"/>
                </a:solidFill>
                <a:latin typeface="Google Sans"/>
              </a:rPr>
              <a:t>reentrada</a:t>
            </a:r>
            <a:r>
              <a:rPr lang="en-US" sz="1400" dirty="0">
                <a:solidFill>
                  <a:srgbClr val="545D7E"/>
                </a:solidFill>
                <a:latin typeface="Google Sans"/>
              </a:rPr>
              <a:t>. </a:t>
            </a:r>
          </a:p>
          <a:p>
            <a:pPr marL="228600" indent="-228600">
              <a:buFont typeface=""/>
              <a:buChar char="•"/>
            </a:pPr>
            <a:endParaRPr lang="en-US" sz="1400" dirty="0">
              <a:solidFill>
                <a:srgbClr val="0B57D0"/>
              </a:solidFill>
              <a:latin typeface="Google Sans"/>
            </a:endParaRPr>
          </a:p>
          <a:p>
            <a:pPr marL="228600" indent="-228600">
              <a:buFont typeface=""/>
              <a:buChar char="•"/>
            </a:pPr>
            <a:r>
              <a:rPr lang="en-US" sz="1400" b="1" dirty="0" err="1">
                <a:solidFill>
                  <a:srgbClr val="001D35"/>
                </a:solidFill>
                <a:latin typeface="Google Sans"/>
              </a:rPr>
              <a:t>Disipación</a:t>
            </a:r>
            <a:r>
              <a:rPr lang="en-US" sz="1400" b="1" dirty="0">
                <a:solidFill>
                  <a:srgbClr val="001D35"/>
                </a:solidFill>
                <a:latin typeface="Google Sans"/>
              </a:rPr>
              <a:t> de </a:t>
            </a:r>
            <a:r>
              <a:rPr lang="en-US" sz="1400" b="1" dirty="0" err="1">
                <a:solidFill>
                  <a:srgbClr val="001D35"/>
                </a:solidFill>
                <a:latin typeface="Google Sans"/>
              </a:rPr>
              <a:t>calor:</a:t>
            </a:r>
            <a:r>
              <a:rPr lang="en-US" sz="1400" dirty="0" err="1">
                <a:solidFill>
                  <a:srgbClr val="545D7E"/>
                </a:solidFill>
                <a:latin typeface="Google Sans"/>
              </a:rPr>
              <a:t>Los</a:t>
            </a:r>
            <a:r>
              <a:rPr lang="en-US" sz="1400" dirty="0">
                <a:solidFill>
                  <a:srgbClr val="545D7E"/>
                </a:solidFill>
                <a:latin typeface="Google Sans"/>
              </a:rPr>
              <a:t> </a:t>
            </a:r>
            <a:r>
              <a:rPr lang="en-US" sz="1400" dirty="0" err="1">
                <a:solidFill>
                  <a:srgbClr val="545D7E"/>
                </a:solidFill>
                <a:latin typeface="Google Sans"/>
              </a:rPr>
              <a:t>materiales</a:t>
            </a:r>
            <a:r>
              <a:rPr lang="en-US" sz="1400" dirty="0">
                <a:solidFill>
                  <a:srgbClr val="545D7E"/>
                </a:solidFill>
                <a:latin typeface="Google Sans"/>
              </a:rPr>
              <a:t> </a:t>
            </a:r>
            <a:r>
              <a:rPr lang="en-US" sz="1400" dirty="0" err="1">
                <a:solidFill>
                  <a:srgbClr val="545D7E"/>
                </a:solidFill>
                <a:latin typeface="Google Sans"/>
              </a:rPr>
              <a:t>ablativos</a:t>
            </a:r>
            <a:r>
              <a:rPr lang="en-US" sz="1400" dirty="0">
                <a:solidFill>
                  <a:srgbClr val="545D7E"/>
                </a:solidFill>
                <a:latin typeface="Google Sans"/>
              </a:rPr>
              <a:t> </a:t>
            </a:r>
            <a:r>
              <a:rPr lang="en-US" sz="1400" dirty="0" err="1">
                <a:solidFill>
                  <a:srgbClr val="545D7E"/>
                </a:solidFill>
                <a:latin typeface="Google Sans"/>
              </a:rPr>
              <a:t>absorben</a:t>
            </a:r>
            <a:r>
              <a:rPr lang="en-US" sz="1400" dirty="0">
                <a:solidFill>
                  <a:srgbClr val="545D7E"/>
                </a:solidFill>
                <a:latin typeface="Google Sans"/>
              </a:rPr>
              <a:t> </a:t>
            </a:r>
            <a:r>
              <a:rPr lang="en-US" sz="1400" dirty="0" err="1">
                <a:solidFill>
                  <a:srgbClr val="545D7E"/>
                </a:solidFill>
                <a:latin typeface="Google Sans"/>
              </a:rPr>
              <a:t>el</a:t>
            </a:r>
            <a:r>
              <a:rPr lang="en-US" sz="1400" dirty="0">
                <a:solidFill>
                  <a:srgbClr val="545D7E"/>
                </a:solidFill>
                <a:latin typeface="Google Sans"/>
              </a:rPr>
              <a:t> </a:t>
            </a:r>
            <a:r>
              <a:rPr lang="en-US" sz="1400" dirty="0" err="1">
                <a:solidFill>
                  <a:srgbClr val="545D7E"/>
                </a:solidFill>
                <a:latin typeface="Google Sans"/>
              </a:rPr>
              <a:t>calor</a:t>
            </a:r>
            <a:r>
              <a:rPr lang="en-US" sz="1400" dirty="0">
                <a:solidFill>
                  <a:srgbClr val="545D7E"/>
                </a:solidFill>
                <a:latin typeface="Google Sans"/>
              </a:rPr>
              <a:t> a </a:t>
            </a:r>
            <a:r>
              <a:rPr lang="en-US" sz="1400" dirty="0" err="1">
                <a:solidFill>
                  <a:srgbClr val="545D7E"/>
                </a:solidFill>
                <a:latin typeface="Google Sans"/>
              </a:rPr>
              <a:t>través</a:t>
            </a:r>
            <a:r>
              <a:rPr lang="en-US" sz="1400" dirty="0">
                <a:solidFill>
                  <a:srgbClr val="545D7E"/>
                </a:solidFill>
                <a:latin typeface="Google Sans"/>
              </a:rPr>
              <a:t> de </a:t>
            </a:r>
            <a:r>
              <a:rPr lang="en-US" sz="1400" dirty="0" err="1">
                <a:solidFill>
                  <a:srgbClr val="545D7E"/>
                </a:solidFill>
                <a:latin typeface="Google Sans"/>
              </a:rPr>
              <a:t>una</a:t>
            </a:r>
            <a:r>
              <a:rPr lang="en-US" sz="1400" dirty="0">
                <a:solidFill>
                  <a:srgbClr val="545D7E"/>
                </a:solidFill>
                <a:latin typeface="Google Sans"/>
              </a:rPr>
              <a:t> </a:t>
            </a:r>
            <a:r>
              <a:rPr lang="en-US" sz="1400" dirty="0" err="1">
                <a:solidFill>
                  <a:srgbClr val="545D7E"/>
                </a:solidFill>
                <a:latin typeface="Google Sans"/>
              </a:rPr>
              <a:t>erosión</a:t>
            </a:r>
            <a:r>
              <a:rPr lang="en-US" sz="1400" dirty="0">
                <a:solidFill>
                  <a:srgbClr val="545D7E"/>
                </a:solidFill>
                <a:latin typeface="Google Sans"/>
              </a:rPr>
              <a:t> </a:t>
            </a:r>
            <a:r>
              <a:rPr lang="en-US" sz="1400" dirty="0" err="1">
                <a:solidFill>
                  <a:srgbClr val="545D7E"/>
                </a:solidFill>
                <a:latin typeface="Google Sans"/>
              </a:rPr>
              <a:t>controlada</a:t>
            </a:r>
            <a:r>
              <a:rPr lang="en-US" sz="1400" dirty="0">
                <a:solidFill>
                  <a:srgbClr val="545D7E"/>
                </a:solidFill>
                <a:latin typeface="Google Sans"/>
              </a:rPr>
              <a:t>, </a:t>
            </a:r>
            <a:r>
              <a:rPr lang="en-US" sz="1400" dirty="0" err="1">
                <a:solidFill>
                  <a:srgbClr val="545D7E"/>
                </a:solidFill>
                <a:latin typeface="Google Sans"/>
              </a:rPr>
              <a:t>disipando</a:t>
            </a:r>
            <a:r>
              <a:rPr lang="en-US" sz="1400" dirty="0">
                <a:solidFill>
                  <a:srgbClr val="545D7E"/>
                </a:solidFill>
                <a:latin typeface="Google Sans"/>
              </a:rPr>
              <a:t> la </a:t>
            </a:r>
            <a:r>
              <a:rPr lang="en-US" sz="1400" dirty="0" err="1">
                <a:solidFill>
                  <a:srgbClr val="545D7E"/>
                </a:solidFill>
                <a:latin typeface="Google Sans"/>
              </a:rPr>
              <a:t>energía</a:t>
            </a:r>
            <a:r>
              <a:rPr lang="en-US" sz="1400" dirty="0">
                <a:solidFill>
                  <a:srgbClr val="545D7E"/>
                </a:solidFill>
                <a:latin typeface="Google Sans"/>
              </a:rPr>
              <a:t> </a:t>
            </a:r>
            <a:r>
              <a:rPr lang="en-US" sz="1400" dirty="0" err="1">
                <a:solidFill>
                  <a:srgbClr val="545D7E"/>
                </a:solidFill>
                <a:latin typeface="Google Sans"/>
              </a:rPr>
              <a:t>térmica</a:t>
            </a:r>
            <a:r>
              <a:rPr lang="en-US" sz="1400" dirty="0">
                <a:solidFill>
                  <a:srgbClr val="545D7E"/>
                </a:solidFill>
                <a:latin typeface="Google Sans"/>
              </a:rPr>
              <a:t> y </a:t>
            </a:r>
            <a:r>
              <a:rPr lang="en-US" sz="1400" dirty="0" err="1">
                <a:solidFill>
                  <a:srgbClr val="545D7E"/>
                </a:solidFill>
                <a:latin typeface="Google Sans"/>
              </a:rPr>
              <a:t>evitando</a:t>
            </a:r>
            <a:r>
              <a:rPr lang="en-US" sz="1400" dirty="0">
                <a:solidFill>
                  <a:srgbClr val="545D7E"/>
                </a:solidFill>
                <a:latin typeface="Google Sans"/>
              </a:rPr>
              <a:t> que la </a:t>
            </a:r>
            <a:r>
              <a:rPr lang="en-US" sz="1400" dirty="0" err="1">
                <a:solidFill>
                  <a:srgbClr val="545D7E"/>
                </a:solidFill>
                <a:latin typeface="Google Sans"/>
              </a:rPr>
              <a:t>estructura</a:t>
            </a:r>
            <a:r>
              <a:rPr lang="en-US" sz="1400" dirty="0">
                <a:solidFill>
                  <a:srgbClr val="545D7E"/>
                </a:solidFill>
                <a:latin typeface="Google Sans"/>
              </a:rPr>
              <a:t> de la nave </a:t>
            </a:r>
            <a:r>
              <a:rPr lang="en-US" sz="1400" dirty="0" err="1">
                <a:solidFill>
                  <a:srgbClr val="545D7E"/>
                </a:solidFill>
                <a:latin typeface="Google Sans"/>
              </a:rPr>
              <a:t>espacial</a:t>
            </a:r>
            <a:r>
              <a:rPr lang="en-US" sz="1400" dirty="0">
                <a:solidFill>
                  <a:srgbClr val="545D7E"/>
                </a:solidFill>
                <a:latin typeface="Google Sans"/>
              </a:rPr>
              <a:t> </a:t>
            </a:r>
            <a:r>
              <a:rPr lang="en-US" sz="1400" dirty="0" err="1">
                <a:solidFill>
                  <a:srgbClr val="545D7E"/>
                </a:solidFill>
                <a:latin typeface="Google Sans"/>
              </a:rPr>
              <a:t>alcance</a:t>
            </a:r>
            <a:r>
              <a:rPr lang="en-US" sz="1400" dirty="0">
                <a:solidFill>
                  <a:srgbClr val="545D7E"/>
                </a:solidFill>
                <a:latin typeface="Google Sans"/>
              </a:rPr>
              <a:t> </a:t>
            </a:r>
            <a:r>
              <a:rPr lang="en-US" sz="1400" dirty="0" err="1">
                <a:solidFill>
                  <a:srgbClr val="545D7E"/>
                </a:solidFill>
                <a:latin typeface="Google Sans"/>
              </a:rPr>
              <a:t>temperaturas</a:t>
            </a:r>
            <a:r>
              <a:rPr lang="en-US" sz="1400" dirty="0">
                <a:solidFill>
                  <a:srgbClr val="545D7E"/>
                </a:solidFill>
                <a:latin typeface="Google Sans"/>
              </a:rPr>
              <a:t> </a:t>
            </a:r>
            <a:r>
              <a:rPr lang="en-US" sz="1400" dirty="0" err="1">
                <a:solidFill>
                  <a:srgbClr val="545D7E"/>
                </a:solidFill>
                <a:latin typeface="Google Sans"/>
              </a:rPr>
              <a:t>peligrosas</a:t>
            </a:r>
            <a:r>
              <a:rPr lang="en-US" sz="1400" dirty="0">
                <a:solidFill>
                  <a:srgbClr val="545D7E"/>
                </a:solidFill>
                <a:latin typeface="Google Sans"/>
              </a:rPr>
              <a:t>. </a:t>
            </a:r>
          </a:p>
          <a:p>
            <a:pPr marL="228600" indent="-228600">
              <a:buFont typeface=""/>
              <a:buChar char="•"/>
            </a:pPr>
            <a:endParaRPr lang="en-US" sz="1400" dirty="0">
              <a:solidFill>
                <a:srgbClr val="0B57D0"/>
              </a:solidFill>
              <a:latin typeface="Google Sans"/>
            </a:endParaRPr>
          </a:p>
          <a:p>
            <a:pPr marL="228600" indent="-228600">
              <a:buFont typeface=""/>
              <a:buChar char="•"/>
            </a:pPr>
            <a:r>
              <a:rPr lang="en-US" sz="1400" b="1" dirty="0" err="1">
                <a:solidFill>
                  <a:srgbClr val="001D35"/>
                </a:solidFill>
                <a:latin typeface="Google Sans"/>
              </a:rPr>
              <a:t>Propulsión:</a:t>
            </a:r>
            <a:r>
              <a:rPr lang="en-US" sz="1400" dirty="0" err="1">
                <a:solidFill>
                  <a:srgbClr val="545D7E"/>
                </a:solidFill>
                <a:latin typeface="Google Sans"/>
              </a:rPr>
              <a:t>También</a:t>
            </a:r>
            <a:r>
              <a:rPr lang="en-US" sz="1400" dirty="0">
                <a:solidFill>
                  <a:srgbClr val="545D7E"/>
                </a:solidFill>
                <a:latin typeface="Google Sans"/>
              </a:rPr>
              <a:t> se </a:t>
            </a:r>
            <a:r>
              <a:rPr lang="en-US" sz="1400" dirty="0" err="1">
                <a:solidFill>
                  <a:srgbClr val="545D7E"/>
                </a:solidFill>
                <a:latin typeface="Google Sans"/>
              </a:rPr>
              <a:t>utilizan</a:t>
            </a:r>
            <a:r>
              <a:rPr lang="en-US" sz="1400" dirty="0">
                <a:solidFill>
                  <a:srgbClr val="545D7E"/>
                </a:solidFill>
                <a:latin typeface="Google Sans"/>
              </a:rPr>
              <a:t> </a:t>
            </a:r>
            <a:r>
              <a:rPr lang="en-US" sz="1400" dirty="0" err="1">
                <a:solidFill>
                  <a:srgbClr val="545D7E"/>
                </a:solidFill>
                <a:latin typeface="Google Sans"/>
              </a:rPr>
              <a:t>en</a:t>
            </a:r>
            <a:r>
              <a:rPr lang="en-US" sz="1400" dirty="0">
                <a:solidFill>
                  <a:srgbClr val="545D7E"/>
                </a:solidFill>
                <a:latin typeface="Google Sans"/>
              </a:rPr>
              <a:t> la </a:t>
            </a:r>
            <a:r>
              <a:rPr lang="en-US" sz="1400" dirty="0" err="1">
                <a:solidFill>
                  <a:srgbClr val="545D7E"/>
                </a:solidFill>
                <a:latin typeface="Google Sans"/>
              </a:rPr>
              <a:t>fabricación</a:t>
            </a:r>
            <a:r>
              <a:rPr lang="en-US" sz="1400" dirty="0">
                <a:solidFill>
                  <a:srgbClr val="545D7E"/>
                </a:solidFill>
                <a:latin typeface="Google Sans"/>
              </a:rPr>
              <a:t> de </a:t>
            </a:r>
            <a:r>
              <a:rPr lang="en-US" sz="1400" dirty="0" err="1">
                <a:solidFill>
                  <a:srgbClr val="545D7E"/>
                </a:solidFill>
                <a:latin typeface="Google Sans"/>
              </a:rPr>
              <a:t>motores</a:t>
            </a:r>
            <a:r>
              <a:rPr lang="en-US" sz="1400" dirty="0">
                <a:solidFill>
                  <a:srgbClr val="545D7E"/>
                </a:solidFill>
                <a:latin typeface="Google Sans"/>
              </a:rPr>
              <a:t> de </a:t>
            </a:r>
            <a:r>
              <a:rPr lang="en-US" sz="1400" dirty="0" err="1">
                <a:solidFill>
                  <a:srgbClr val="545D7E"/>
                </a:solidFill>
                <a:latin typeface="Google Sans"/>
              </a:rPr>
              <a:t>cohetes</a:t>
            </a:r>
            <a:r>
              <a:rPr lang="en-US" sz="1400" dirty="0">
                <a:solidFill>
                  <a:srgbClr val="545D7E"/>
                </a:solidFill>
                <a:latin typeface="Google Sans"/>
              </a:rPr>
              <a:t> para </a:t>
            </a:r>
            <a:r>
              <a:rPr lang="en-US" sz="1400" dirty="0" err="1">
                <a:solidFill>
                  <a:srgbClr val="545D7E"/>
                </a:solidFill>
                <a:latin typeface="Google Sans"/>
              </a:rPr>
              <a:t>disipar</a:t>
            </a:r>
            <a:r>
              <a:rPr lang="en-US" sz="1400" dirty="0">
                <a:solidFill>
                  <a:srgbClr val="545D7E"/>
                </a:solidFill>
                <a:latin typeface="Google Sans"/>
              </a:rPr>
              <a:t> </a:t>
            </a:r>
            <a:r>
              <a:rPr lang="en-US" sz="1400" dirty="0" err="1">
                <a:solidFill>
                  <a:srgbClr val="545D7E"/>
                </a:solidFill>
                <a:latin typeface="Google Sans"/>
              </a:rPr>
              <a:t>el</a:t>
            </a:r>
            <a:r>
              <a:rPr lang="en-US" sz="1400" dirty="0">
                <a:solidFill>
                  <a:srgbClr val="545D7E"/>
                </a:solidFill>
                <a:latin typeface="Google Sans"/>
              </a:rPr>
              <a:t> </a:t>
            </a:r>
            <a:r>
              <a:rPr lang="en-US" sz="1400" dirty="0" err="1">
                <a:solidFill>
                  <a:srgbClr val="545D7E"/>
                </a:solidFill>
                <a:latin typeface="Google Sans"/>
              </a:rPr>
              <a:t>calor</a:t>
            </a:r>
            <a:r>
              <a:rPr lang="en-US" sz="1400" dirty="0">
                <a:solidFill>
                  <a:srgbClr val="545D7E"/>
                </a:solidFill>
                <a:latin typeface="Google Sans"/>
              </a:rPr>
              <a:t> </a:t>
            </a:r>
            <a:r>
              <a:rPr lang="en-US" sz="1400" dirty="0" err="1">
                <a:solidFill>
                  <a:srgbClr val="545D7E"/>
                </a:solidFill>
                <a:latin typeface="Google Sans"/>
              </a:rPr>
              <a:t>generado</a:t>
            </a:r>
            <a:r>
              <a:rPr lang="en-US" sz="1400" dirty="0">
                <a:solidFill>
                  <a:srgbClr val="545D7E"/>
                </a:solidFill>
                <a:latin typeface="Google Sans"/>
              </a:rPr>
              <a:t> </a:t>
            </a:r>
            <a:r>
              <a:rPr lang="en-US" sz="1400" dirty="0" err="1">
                <a:solidFill>
                  <a:srgbClr val="545D7E"/>
                </a:solidFill>
                <a:latin typeface="Google Sans"/>
              </a:rPr>
              <a:t>por</a:t>
            </a:r>
            <a:r>
              <a:rPr lang="en-US" sz="1400" dirty="0">
                <a:solidFill>
                  <a:srgbClr val="545D7E"/>
                </a:solidFill>
                <a:latin typeface="Google Sans"/>
              </a:rPr>
              <a:t> la </a:t>
            </a:r>
            <a:r>
              <a:rPr lang="en-US" sz="1400" dirty="0" err="1">
                <a:solidFill>
                  <a:srgbClr val="545D7E"/>
                </a:solidFill>
                <a:latin typeface="Google Sans"/>
              </a:rPr>
              <a:t>combustión</a:t>
            </a:r>
            <a:r>
              <a:rPr lang="en-US" sz="1400" dirty="0">
                <a:solidFill>
                  <a:srgbClr val="545D7E"/>
                </a:solidFill>
                <a:latin typeface="Google Sans"/>
              </a:rPr>
              <a:t>. </a:t>
            </a:r>
          </a:p>
          <a:p>
            <a:pPr marL="228600" indent="-228600">
              <a:buFont typeface=""/>
              <a:buChar char="•"/>
            </a:pPr>
            <a:endParaRPr lang="en-US" sz="1400" dirty="0">
              <a:solidFill>
                <a:srgbClr val="0B57D0"/>
              </a:solidFill>
              <a:latin typeface="Google Sans"/>
            </a:endParaRPr>
          </a:p>
          <a:p>
            <a:pPr marL="228600" indent="-228600">
              <a:buFont typeface=""/>
              <a:buChar char="•"/>
            </a:pPr>
            <a:r>
              <a:rPr lang="en-US" sz="1400" b="1" dirty="0" err="1">
                <a:solidFill>
                  <a:srgbClr val="001D35"/>
                </a:solidFill>
                <a:latin typeface="Google Sans"/>
              </a:rPr>
              <a:t>Aislamiento:</a:t>
            </a:r>
            <a:r>
              <a:rPr lang="en-US" sz="1400" dirty="0" err="1">
                <a:solidFill>
                  <a:srgbClr val="545D7E"/>
                </a:solidFill>
                <a:latin typeface="Google Sans"/>
              </a:rPr>
              <a:t>Los</a:t>
            </a:r>
            <a:r>
              <a:rPr lang="en-US" sz="1400" dirty="0">
                <a:solidFill>
                  <a:srgbClr val="545D7E"/>
                </a:solidFill>
                <a:latin typeface="Google Sans"/>
              </a:rPr>
              <a:t> </a:t>
            </a:r>
            <a:r>
              <a:rPr lang="en-US" sz="1400" dirty="0" err="1">
                <a:solidFill>
                  <a:srgbClr val="545D7E"/>
                </a:solidFill>
                <a:latin typeface="Google Sans"/>
              </a:rPr>
              <a:t>materiales</a:t>
            </a:r>
            <a:r>
              <a:rPr lang="en-US" sz="1400" dirty="0">
                <a:solidFill>
                  <a:srgbClr val="545D7E"/>
                </a:solidFill>
                <a:latin typeface="Google Sans"/>
              </a:rPr>
              <a:t> </a:t>
            </a:r>
            <a:r>
              <a:rPr lang="en-US" sz="1400" dirty="0" err="1">
                <a:solidFill>
                  <a:srgbClr val="545D7E"/>
                </a:solidFill>
                <a:latin typeface="Google Sans"/>
              </a:rPr>
              <a:t>ablativos</a:t>
            </a:r>
            <a:r>
              <a:rPr lang="en-US" sz="1400" dirty="0">
                <a:solidFill>
                  <a:srgbClr val="545D7E"/>
                </a:solidFill>
                <a:latin typeface="Google Sans"/>
              </a:rPr>
              <a:t>, </a:t>
            </a:r>
            <a:r>
              <a:rPr lang="en-US" sz="1400" dirty="0" err="1">
                <a:solidFill>
                  <a:srgbClr val="545D7E"/>
                </a:solidFill>
                <a:latin typeface="Google Sans"/>
              </a:rPr>
              <a:t>pueden</a:t>
            </a:r>
            <a:r>
              <a:rPr lang="en-US" sz="1400" dirty="0">
                <a:solidFill>
                  <a:srgbClr val="545D7E"/>
                </a:solidFill>
                <a:latin typeface="Google Sans"/>
              </a:rPr>
              <a:t> </a:t>
            </a:r>
            <a:r>
              <a:rPr lang="en-US" sz="1400" dirty="0" err="1">
                <a:solidFill>
                  <a:srgbClr val="545D7E"/>
                </a:solidFill>
                <a:latin typeface="Google Sans"/>
              </a:rPr>
              <a:t>formar</a:t>
            </a:r>
            <a:r>
              <a:rPr lang="en-US" sz="1400" dirty="0">
                <a:solidFill>
                  <a:srgbClr val="545D7E"/>
                </a:solidFill>
                <a:latin typeface="Google Sans"/>
              </a:rPr>
              <a:t> </a:t>
            </a:r>
            <a:r>
              <a:rPr lang="en-US" sz="1400" dirty="0" err="1">
                <a:solidFill>
                  <a:srgbClr val="545D7E"/>
                </a:solidFill>
                <a:latin typeface="Google Sans"/>
              </a:rPr>
              <a:t>una</a:t>
            </a:r>
            <a:r>
              <a:rPr lang="en-US" sz="1400" dirty="0">
                <a:solidFill>
                  <a:srgbClr val="545D7E"/>
                </a:solidFill>
                <a:latin typeface="Google Sans"/>
              </a:rPr>
              <a:t> </a:t>
            </a:r>
            <a:r>
              <a:rPr lang="en-US" sz="1400" dirty="0" err="1">
                <a:solidFill>
                  <a:srgbClr val="545D7E"/>
                </a:solidFill>
                <a:latin typeface="Google Sans"/>
              </a:rPr>
              <a:t>capa</a:t>
            </a:r>
            <a:r>
              <a:rPr lang="en-US" sz="1400" dirty="0">
                <a:solidFill>
                  <a:srgbClr val="545D7E"/>
                </a:solidFill>
                <a:latin typeface="Google Sans"/>
              </a:rPr>
              <a:t> </a:t>
            </a:r>
            <a:r>
              <a:rPr lang="en-US" sz="1400" dirty="0" err="1">
                <a:solidFill>
                  <a:srgbClr val="545D7E"/>
                </a:solidFill>
                <a:latin typeface="Google Sans"/>
              </a:rPr>
              <a:t>aislante</a:t>
            </a:r>
            <a:r>
              <a:rPr lang="en-US" sz="1400" dirty="0">
                <a:solidFill>
                  <a:srgbClr val="545D7E"/>
                </a:solidFill>
                <a:latin typeface="Google Sans"/>
              </a:rPr>
              <a:t> que </a:t>
            </a:r>
            <a:r>
              <a:rPr lang="en-US" sz="1400" dirty="0" err="1">
                <a:solidFill>
                  <a:srgbClr val="545D7E"/>
                </a:solidFill>
                <a:latin typeface="Google Sans"/>
              </a:rPr>
              <a:t>absorbe</a:t>
            </a:r>
            <a:r>
              <a:rPr lang="en-US" sz="1400" dirty="0">
                <a:solidFill>
                  <a:srgbClr val="545D7E"/>
                </a:solidFill>
                <a:latin typeface="Google Sans"/>
              </a:rPr>
              <a:t> </a:t>
            </a:r>
            <a:r>
              <a:rPr lang="en-US" sz="1400" dirty="0" err="1">
                <a:solidFill>
                  <a:srgbClr val="545D7E"/>
                </a:solidFill>
                <a:latin typeface="Google Sans"/>
              </a:rPr>
              <a:t>el</a:t>
            </a:r>
            <a:r>
              <a:rPr lang="en-US" sz="1400" dirty="0">
                <a:solidFill>
                  <a:srgbClr val="545D7E"/>
                </a:solidFill>
                <a:latin typeface="Google Sans"/>
              </a:rPr>
              <a:t> </a:t>
            </a:r>
            <a:r>
              <a:rPr lang="en-US" sz="1400" dirty="0" err="1">
                <a:solidFill>
                  <a:srgbClr val="545D7E"/>
                </a:solidFill>
                <a:latin typeface="Google Sans"/>
              </a:rPr>
              <a:t>calor</a:t>
            </a:r>
            <a:r>
              <a:rPr lang="en-US" sz="1400" dirty="0">
                <a:solidFill>
                  <a:srgbClr val="545D7E"/>
                </a:solidFill>
                <a:latin typeface="Google Sans"/>
              </a:rPr>
              <a:t> y protege la nave </a:t>
            </a:r>
            <a:r>
              <a:rPr lang="en-US" sz="1400" dirty="0" err="1">
                <a:solidFill>
                  <a:srgbClr val="545D7E"/>
                </a:solidFill>
                <a:latin typeface="Google Sans"/>
              </a:rPr>
              <a:t>espacial</a:t>
            </a:r>
            <a:r>
              <a:rPr lang="en-US" sz="1400" dirty="0">
                <a:solidFill>
                  <a:srgbClr val="545D7E"/>
                </a:solidFill>
                <a:latin typeface="Google Sans"/>
              </a:rPr>
              <a:t> de </a:t>
            </a:r>
            <a:r>
              <a:rPr lang="en-US" sz="1400" dirty="0" err="1">
                <a:solidFill>
                  <a:srgbClr val="545D7E"/>
                </a:solidFill>
                <a:latin typeface="Google Sans"/>
              </a:rPr>
              <a:t>temperaturas</a:t>
            </a:r>
            <a:r>
              <a:rPr lang="en-US" sz="1400" dirty="0">
                <a:solidFill>
                  <a:srgbClr val="545D7E"/>
                </a:solidFill>
                <a:latin typeface="Google Sans"/>
              </a:rPr>
              <a:t> </a:t>
            </a:r>
            <a:r>
              <a:rPr lang="en-US" sz="1400" dirty="0" err="1">
                <a:solidFill>
                  <a:srgbClr val="545D7E"/>
                </a:solidFill>
                <a:latin typeface="Google Sans"/>
              </a:rPr>
              <a:t>extremas</a:t>
            </a:r>
            <a:r>
              <a:rPr lang="en-US" sz="1400" dirty="0">
                <a:solidFill>
                  <a:srgbClr val="545D7E"/>
                </a:solidFill>
                <a:latin typeface="Google Sans"/>
              </a:rPr>
              <a:t>. </a:t>
            </a:r>
          </a:p>
        </p:txBody>
      </p:sp>
      <p:sp>
        <p:nvSpPr>
          <p:cNvPr id="8" name="1 Título">
            <a:extLst>
              <a:ext uri="{FF2B5EF4-FFF2-40B4-BE49-F238E27FC236}">
                <a16:creationId xmlns:a16="http://schemas.microsoft.com/office/drawing/2014/main" id="{4597BB75-A416-72FF-2547-306167AC9E2D}"/>
              </a:ext>
            </a:extLst>
          </p:cNvPr>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pic>
        <p:nvPicPr>
          <p:cNvPr id="10" name="Imagen 9">
            <a:extLst>
              <a:ext uri="{FF2B5EF4-FFF2-40B4-BE49-F238E27FC236}">
                <a16:creationId xmlns:a16="http://schemas.microsoft.com/office/drawing/2014/main" id="{3FA3C481-20C3-5C3C-D18E-F0DB25CAD052}"/>
              </a:ext>
            </a:extLst>
          </p:cNvPr>
          <p:cNvPicPr>
            <a:picLocks noChangeAspect="1"/>
          </p:cNvPicPr>
          <p:nvPr/>
        </p:nvPicPr>
        <p:blipFill>
          <a:blip r:embed="rId3"/>
          <a:stretch>
            <a:fillRect/>
          </a:stretch>
        </p:blipFill>
        <p:spPr>
          <a:xfrm>
            <a:off x="457200" y="505681"/>
            <a:ext cx="6467533" cy="2064725"/>
          </a:xfrm>
          <a:prstGeom prst="rect">
            <a:avLst/>
          </a:prstGeom>
        </p:spPr>
      </p:pic>
    </p:spTree>
    <p:extLst>
      <p:ext uri="{BB962C8B-B14F-4D97-AF65-F5344CB8AC3E}">
        <p14:creationId xmlns:p14="http://schemas.microsoft.com/office/powerpoint/2010/main" val="2109133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BB7E9E6-C86C-EFB8-C509-4652FFC1667D}"/>
              </a:ext>
            </a:extLst>
          </p:cNvPr>
          <p:cNvSpPr>
            <a:spLocks noGrp="1"/>
          </p:cNvSpPr>
          <p:nvPr>
            <p:ph type="ftr" sz="quarter" idx="11"/>
          </p:nvPr>
        </p:nvSpPr>
        <p:spPr/>
        <p:txBody>
          <a:bodyPr/>
          <a:lstStyle/>
          <a:p>
            <a:r>
              <a:rPr lang="es-ES"/>
              <a:t>Ing. Movilla Lanzadores y Vehículos Espaciales</a:t>
            </a:r>
            <a:endParaRPr lang="es-AR"/>
          </a:p>
        </p:txBody>
      </p:sp>
      <p:sp>
        <p:nvSpPr>
          <p:cNvPr id="5" name="Slide Number Placeholder 4">
            <a:extLst>
              <a:ext uri="{FF2B5EF4-FFF2-40B4-BE49-F238E27FC236}">
                <a16:creationId xmlns:a16="http://schemas.microsoft.com/office/drawing/2014/main" id="{9D7126E5-BBAD-7257-E9E8-49483E565E42}"/>
              </a:ext>
            </a:extLst>
          </p:cNvPr>
          <p:cNvSpPr>
            <a:spLocks noGrp="1"/>
          </p:cNvSpPr>
          <p:nvPr>
            <p:ph type="sldNum" sz="quarter" idx="12"/>
          </p:nvPr>
        </p:nvSpPr>
        <p:spPr/>
        <p:txBody>
          <a:bodyPr/>
          <a:lstStyle/>
          <a:p>
            <a:fld id="{FD77ADFA-3932-47E0-864B-AD0A1E86723E}" type="slidenum">
              <a:rPr lang="es-AR" smtClean="0"/>
              <a:pPr/>
              <a:t>16</a:t>
            </a:fld>
            <a:endParaRPr lang="es-AR"/>
          </a:p>
        </p:txBody>
      </p:sp>
      <p:sp>
        <p:nvSpPr>
          <p:cNvPr id="7" name="CuadroTexto 6">
            <a:extLst>
              <a:ext uri="{FF2B5EF4-FFF2-40B4-BE49-F238E27FC236}">
                <a16:creationId xmlns:a16="http://schemas.microsoft.com/office/drawing/2014/main" id="{D6A3BD70-C5A9-6866-23C2-765BCBC6D91C}"/>
              </a:ext>
            </a:extLst>
          </p:cNvPr>
          <p:cNvSpPr txBox="1"/>
          <p:nvPr/>
        </p:nvSpPr>
        <p:spPr>
          <a:xfrm>
            <a:off x="736948" y="308975"/>
            <a:ext cx="8432104" cy="93871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err="1">
                <a:solidFill>
                  <a:srgbClr val="001D35"/>
                </a:solidFill>
                <a:latin typeface="Google Sans"/>
              </a:rPr>
              <a:t>Tipos</a:t>
            </a:r>
            <a:r>
              <a:rPr lang="en-US" sz="1400" b="1" dirty="0">
                <a:solidFill>
                  <a:srgbClr val="001D35"/>
                </a:solidFill>
                <a:latin typeface="Google Sans"/>
              </a:rPr>
              <a:t> de </a:t>
            </a:r>
            <a:r>
              <a:rPr lang="en-US" sz="1400" b="1" dirty="0" err="1">
                <a:solidFill>
                  <a:srgbClr val="001D35"/>
                </a:solidFill>
                <a:latin typeface="Google Sans"/>
              </a:rPr>
              <a:t>materiales</a:t>
            </a:r>
            <a:r>
              <a:rPr lang="en-US" sz="1400" b="1" dirty="0">
                <a:solidFill>
                  <a:srgbClr val="001D35"/>
                </a:solidFill>
                <a:latin typeface="Google Sans"/>
              </a:rPr>
              <a:t> </a:t>
            </a:r>
            <a:r>
              <a:rPr lang="en-US" sz="1400" b="1" dirty="0" err="1">
                <a:solidFill>
                  <a:srgbClr val="001D35"/>
                </a:solidFill>
                <a:latin typeface="Google Sans"/>
              </a:rPr>
              <a:t>ablativos</a:t>
            </a:r>
            <a:r>
              <a:rPr lang="en-US" sz="1400" b="1" dirty="0">
                <a:solidFill>
                  <a:srgbClr val="001D35"/>
                </a:solidFill>
                <a:latin typeface="Google Sans"/>
              </a:rPr>
              <a:t>:</a:t>
            </a:r>
          </a:p>
          <a:p>
            <a:endParaRPr lang="en-US" sz="1400" dirty="0">
              <a:solidFill>
                <a:srgbClr val="001D35"/>
              </a:solidFill>
              <a:latin typeface="Google Sans"/>
            </a:endParaRPr>
          </a:p>
          <a:p>
            <a:pPr>
              <a:buFont typeface=""/>
              <a:buChar char="•"/>
            </a:pPr>
            <a:r>
              <a:rPr lang="en-US" sz="1400" b="1" dirty="0">
                <a:solidFill>
                  <a:srgbClr val="001D35"/>
                </a:solidFill>
                <a:latin typeface="Google Sans"/>
              </a:rPr>
              <a:t>    </a:t>
            </a:r>
            <a:r>
              <a:rPr lang="en-US" sz="1400" b="1" dirty="0" err="1">
                <a:solidFill>
                  <a:srgbClr val="001D35"/>
                </a:solidFill>
                <a:latin typeface="Google Sans"/>
              </a:rPr>
              <a:t>Abladores</a:t>
            </a:r>
            <a:r>
              <a:rPr lang="en-US" sz="1400" b="1" dirty="0">
                <a:solidFill>
                  <a:srgbClr val="001D35"/>
                </a:solidFill>
                <a:latin typeface="Google Sans"/>
              </a:rPr>
              <a:t> de </a:t>
            </a:r>
            <a:r>
              <a:rPr lang="en-US" sz="1400" b="1" dirty="0" err="1">
                <a:solidFill>
                  <a:srgbClr val="001D35"/>
                </a:solidFill>
                <a:latin typeface="Google Sans"/>
              </a:rPr>
              <a:t>sublimación</a:t>
            </a:r>
            <a:r>
              <a:rPr lang="en-US" sz="1400" b="1" dirty="0">
                <a:solidFill>
                  <a:srgbClr val="001D35"/>
                </a:solidFill>
                <a:latin typeface="Google Sans"/>
              </a:rPr>
              <a:t>/</a:t>
            </a:r>
            <a:r>
              <a:rPr lang="en-US" sz="1400" b="1" dirty="0" err="1">
                <a:solidFill>
                  <a:srgbClr val="001D35"/>
                </a:solidFill>
                <a:latin typeface="Google Sans"/>
              </a:rPr>
              <a:t>fusión</a:t>
            </a:r>
            <a:r>
              <a:rPr lang="en-US" sz="1400" b="1" dirty="0">
                <a:solidFill>
                  <a:srgbClr val="001D35"/>
                </a:solidFill>
                <a:latin typeface="Google Sans"/>
              </a:rPr>
              <a:t>:</a:t>
            </a:r>
            <a:r>
              <a:rPr lang="en-US" sz="1400" dirty="0">
                <a:solidFill>
                  <a:srgbClr val="001D35"/>
                </a:solidFill>
                <a:latin typeface="Google Sans"/>
              </a:rPr>
              <a:t> </a:t>
            </a:r>
            <a:r>
              <a:rPr lang="en-US" sz="1400" dirty="0" err="1">
                <a:solidFill>
                  <a:srgbClr val="001D35"/>
                </a:solidFill>
                <a:latin typeface="Google Sans"/>
              </a:rPr>
              <a:t>Utilizan</a:t>
            </a:r>
            <a:r>
              <a:rPr lang="en-US" sz="1400" dirty="0">
                <a:solidFill>
                  <a:srgbClr val="001D35"/>
                </a:solidFill>
                <a:latin typeface="Google Sans"/>
              </a:rPr>
              <a:t> la </a:t>
            </a:r>
            <a:r>
              <a:rPr lang="en-US" sz="1400" dirty="0" err="1">
                <a:solidFill>
                  <a:srgbClr val="001D35"/>
                </a:solidFill>
                <a:latin typeface="Google Sans"/>
              </a:rPr>
              <a:t>sublimación</a:t>
            </a:r>
            <a:r>
              <a:rPr lang="en-US" sz="1400" dirty="0">
                <a:solidFill>
                  <a:srgbClr val="001D35"/>
                </a:solidFill>
                <a:latin typeface="Google Sans"/>
              </a:rPr>
              <a:t> o </a:t>
            </a:r>
            <a:r>
              <a:rPr lang="en-US" sz="1400" dirty="0" err="1">
                <a:solidFill>
                  <a:srgbClr val="001D35"/>
                </a:solidFill>
                <a:latin typeface="Google Sans"/>
              </a:rPr>
              <a:t>fusión</a:t>
            </a:r>
            <a:r>
              <a:rPr lang="en-US" sz="1400" dirty="0">
                <a:solidFill>
                  <a:srgbClr val="001D35"/>
                </a:solidFill>
                <a:latin typeface="Google Sans"/>
              </a:rPr>
              <a:t> de la </a:t>
            </a:r>
            <a:r>
              <a:rPr lang="en-US" sz="1400" dirty="0" err="1">
                <a:solidFill>
                  <a:srgbClr val="001D35"/>
                </a:solidFill>
                <a:latin typeface="Google Sans"/>
              </a:rPr>
              <a:t>superficie</a:t>
            </a:r>
            <a:r>
              <a:rPr lang="en-US" sz="1400" dirty="0">
                <a:solidFill>
                  <a:srgbClr val="001D35"/>
                </a:solidFill>
                <a:latin typeface="Google Sans"/>
              </a:rPr>
              <a:t> para </a:t>
            </a:r>
            <a:r>
              <a:rPr lang="en-US" sz="1400" dirty="0" err="1">
                <a:solidFill>
                  <a:srgbClr val="001D35"/>
                </a:solidFill>
                <a:latin typeface="Google Sans"/>
              </a:rPr>
              <a:t>disipar</a:t>
            </a:r>
            <a:r>
              <a:rPr lang="en-US" sz="1400" dirty="0">
                <a:solidFill>
                  <a:srgbClr val="001D35"/>
                </a:solidFill>
                <a:latin typeface="Google Sans"/>
              </a:rPr>
              <a:t> </a:t>
            </a:r>
            <a:r>
              <a:rPr lang="en-US" sz="1400" dirty="0" err="1">
                <a:solidFill>
                  <a:srgbClr val="001D35"/>
                </a:solidFill>
                <a:latin typeface="Google Sans"/>
              </a:rPr>
              <a:t>el</a:t>
            </a:r>
            <a:r>
              <a:rPr lang="en-US" sz="1400" dirty="0">
                <a:solidFill>
                  <a:srgbClr val="001D35"/>
                </a:solidFill>
                <a:latin typeface="Google Sans"/>
              </a:rPr>
              <a:t> </a:t>
            </a:r>
            <a:r>
              <a:rPr lang="en-US" sz="1400" dirty="0" err="1">
                <a:solidFill>
                  <a:srgbClr val="001D35"/>
                </a:solidFill>
                <a:latin typeface="Google Sans"/>
              </a:rPr>
              <a:t>calor</a:t>
            </a:r>
            <a:r>
              <a:rPr lang="en-US" sz="1400" dirty="0">
                <a:solidFill>
                  <a:srgbClr val="001D35"/>
                </a:solidFill>
                <a:latin typeface="Google Sans"/>
              </a:rPr>
              <a:t>. </a:t>
            </a:r>
            <a:r>
              <a:rPr lang="en-US" sz="1400" dirty="0" err="1">
                <a:solidFill>
                  <a:srgbClr val="001D35"/>
                </a:solidFill>
                <a:latin typeface="Google Sans"/>
              </a:rPr>
              <a:t>Ejemplos</a:t>
            </a:r>
            <a:r>
              <a:rPr lang="en-US" sz="1400" dirty="0">
                <a:solidFill>
                  <a:srgbClr val="001D35"/>
                </a:solidFill>
                <a:latin typeface="Google Sans"/>
              </a:rPr>
              <a:t>: Teflon, </a:t>
            </a:r>
            <a:r>
              <a:rPr lang="en-US" sz="1400" dirty="0" err="1">
                <a:solidFill>
                  <a:srgbClr val="001D35"/>
                </a:solidFill>
                <a:latin typeface="Google Sans"/>
              </a:rPr>
              <a:t>carbono</a:t>
            </a:r>
            <a:r>
              <a:rPr lang="en-US" sz="1400" dirty="0">
                <a:solidFill>
                  <a:srgbClr val="001D35"/>
                </a:solidFill>
                <a:latin typeface="Google Sans"/>
              </a:rPr>
              <a:t> y </a:t>
            </a:r>
            <a:r>
              <a:rPr lang="en-US" sz="1400" dirty="0" err="1">
                <a:solidFill>
                  <a:srgbClr val="001D35"/>
                </a:solidFill>
                <a:latin typeface="Google Sans"/>
              </a:rPr>
              <a:t>compuestos</a:t>
            </a:r>
            <a:r>
              <a:rPr lang="en-US" sz="1400" dirty="0">
                <a:solidFill>
                  <a:srgbClr val="001D35"/>
                </a:solidFill>
                <a:latin typeface="Google Sans"/>
              </a:rPr>
              <a:t>.</a:t>
            </a:r>
          </a:p>
          <a:p>
            <a:pPr>
              <a:buFont typeface=""/>
              <a:buChar char="•"/>
            </a:pPr>
            <a:r>
              <a:rPr lang="en-US" sz="1400" b="1" dirty="0">
                <a:solidFill>
                  <a:srgbClr val="001D35"/>
                </a:solidFill>
                <a:latin typeface="Google Sans"/>
              </a:rPr>
              <a:t>    </a:t>
            </a:r>
            <a:r>
              <a:rPr lang="en-US" sz="1400" b="1" dirty="0" err="1">
                <a:solidFill>
                  <a:srgbClr val="001D35"/>
                </a:solidFill>
                <a:latin typeface="Google Sans"/>
              </a:rPr>
              <a:t>Abladores</a:t>
            </a:r>
            <a:r>
              <a:rPr lang="en-US" sz="1400" b="1" dirty="0">
                <a:solidFill>
                  <a:srgbClr val="001D35"/>
                </a:solidFill>
                <a:latin typeface="Google Sans"/>
              </a:rPr>
              <a:t> de </a:t>
            </a:r>
            <a:r>
              <a:rPr lang="en-US" sz="1400" b="1" dirty="0" err="1">
                <a:solidFill>
                  <a:srgbClr val="001D35"/>
                </a:solidFill>
                <a:latin typeface="Google Sans"/>
              </a:rPr>
              <a:t>carbonización</a:t>
            </a:r>
            <a:r>
              <a:rPr lang="en-US" sz="1400" b="1" dirty="0">
                <a:solidFill>
                  <a:srgbClr val="001D35"/>
                </a:solidFill>
                <a:latin typeface="Google Sans"/>
              </a:rPr>
              <a:t>:</a:t>
            </a:r>
            <a:r>
              <a:rPr lang="en-US" sz="1400" dirty="0">
                <a:solidFill>
                  <a:srgbClr val="001D35"/>
                </a:solidFill>
                <a:latin typeface="Google Sans"/>
              </a:rPr>
              <a:t> Se </a:t>
            </a:r>
            <a:r>
              <a:rPr lang="en-US" sz="1400" dirty="0" err="1">
                <a:solidFill>
                  <a:srgbClr val="001D35"/>
                </a:solidFill>
                <a:latin typeface="Google Sans"/>
              </a:rPr>
              <a:t>carbonizan</a:t>
            </a:r>
            <a:r>
              <a:rPr lang="en-US" sz="1400" dirty="0">
                <a:solidFill>
                  <a:srgbClr val="001D35"/>
                </a:solidFill>
                <a:latin typeface="Google Sans"/>
              </a:rPr>
              <a:t> a </a:t>
            </a:r>
            <a:r>
              <a:rPr lang="en-US" sz="1400" dirty="0" err="1">
                <a:solidFill>
                  <a:srgbClr val="001D35"/>
                </a:solidFill>
                <a:latin typeface="Google Sans"/>
              </a:rPr>
              <a:t>medida</a:t>
            </a:r>
            <a:r>
              <a:rPr lang="en-US" sz="1400" dirty="0">
                <a:solidFill>
                  <a:srgbClr val="001D35"/>
                </a:solidFill>
                <a:latin typeface="Google Sans"/>
              </a:rPr>
              <a:t> que </a:t>
            </a:r>
            <a:r>
              <a:rPr lang="en-US" sz="1400" dirty="0" err="1">
                <a:solidFill>
                  <a:srgbClr val="001D35"/>
                </a:solidFill>
                <a:latin typeface="Google Sans"/>
              </a:rPr>
              <a:t>absorben</a:t>
            </a:r>
            <a:r>
              <a:rPr lang="en-US" sz="1400" dirty="0">
                <a:solidFill>
                  <a:srgbClr val="001D35"/>
                </a:solidFill>
                <a:latin typeface="Google Sans"/>
              </a:rPr>
              <a:t> </a:t>
            </a:r>
            <a:r>
              <a:rPr lang="en-US" sz="1400" dirty="0" err="1">
                <a:solidFill>
                  <a:srgbClr val="001D35"/>
                </a:solidFill>
                <a:latin typeface="Google Sans"/>
              </a:rPr>
              <a:t>el</a:t>
            </a:r>
            <a:r>
              <a:rPr lang="en-US" sz="1400" dirty="0">
                <a:solidFill>
                  <a:srgbClr val="001D35"/>
                </a:solidFill>
                <a:latin typeface="Google Sans"/>
              </a:rPr>
              <a:t> </a:t>
            </a:r>
            <a:r>
              <a:rPr lang="en-US" sz="1400" dirty="0" err="1">
                <a:solidFill>
                  <a:srgbClr val="001D35"/>
                </a:solidFill>
                <a:latin typeface="Google Sans"/>
              </a:rPr>
              <a:t>calor</a:t>
            </a:r>
            <a:r>
              <a:rPr lang="en-US" sz="1400" dirty="0">
                <a:solidFill>
                  <a:srgbClr val="001D35"/>
                </a:solidFill>
                <a:latin typeface="Google Sans"/>
              </a:rPr>
              <a:t>, </a:t>
            </a:r>
            <a:r>
              <a:rPr lang="en-US" sz="1400" dirty="0" err="1">
                <a:solidFill>
                  <a:srgbClr val="001D35"/>
                </a:solidFill>
                <a:latin typeface="Google Sans"/>
              </a:rPr>
              <a:t>formando</a:t>
            </a:r>
            <a:r>
              <a:rPr lang="en-US" sz="1400" dirty="0">
                <a:solidFill>
                  <a:srgbClr val="001D35"/>
                </a:solidFill>
                <a:latin typeface="Google Sans"/>
              </a:rPr>
              <a:t> </a:t>
            </a:r>
            <a:r>
              <a:rPr lang="en-US" sz="1400" dirty="0" err="1">
                <a:solidFill>
                  <a:srgbClr val="001D35"/>
                </a:solidFill>
                <a:latin typeface="Google Sans"/>
              </a:rPr>
              <a:t>una</a:t>
            </a:r>
            <a:r>
              <a:rPr lang="en-US" sz="1400" dirty="0">
                <a:solidFill>
                  <a:srgbClr val="001D35"/>
                </a:solidFill>
                <a:latin typeface="Google Sans"/>
              </a:rPr>
              <a:t> </a:t>
            </a:r>
            <a:r>
              <a:rPr lang="en-US" sz="1400" dirty="0" err="1">
                <a:solidFill>
                  <a:srgbClr val="001D35"/>
                </a:solidFill>
                <a:latin typeface="Google Sans"/>
              </a:rPr>
              <a:t>capa</a:t>
            </a:r>
            <a:r>
              <a:rPr lang="en-US" sz="1400" dirty="0">
                <a:solidFill>
                  <a:srgbClr val="001D35"/>
                </a:solidFill>
                <a:latin typeface="Google Sans"/>
              </a:rPr>
              <a:t> </a:t>
            </a:r>
            <a:r>
              <a:rPr lang="en-US" sz="1400" dirty="0" err="1">
                <a:solidFill>
                  <a:srgbClr val="001D35"/>
                </a:solidFill>
                <a:latin typeface="Google Sans"/>
              </a:rPr>
              <a:t>protectora</a:t>
            </a:r>
            <a:r>
              <a:rPr lang="en-US" sz="1400" dirty="0">
                <a:solidFill>
                  <a:srgbClr val="001D35"/>
                </a:solidFill>
                <a:latin typeface="Google Sans"/>
              </a:rPr>
              <a:t>.</a:t>
            </a:r>
          </a:p>
          <a:p>
            <a:pPr marL="228600" indent="-228600">
              <a:buFont typeface=""/>
              <a:buChar char="•"/>
            </a:pPr>
            <a:r>
              <a:rPr lang="en-US" sz="1400" b="1" dirty="0" err="1">
                <a:solidFill>
                  <a:srgbClr val="001D35"/>
                </a:solidFill>
                <a:latin typeface="Google Sans"/>
              </a:rPr>
              <a:t>Abladores</a:t>
            </a:r>
            <a:r>
              <a:rPr lang="en-US" sz="1400" b="1" dirty="0">
                <a:solidFill>
                  <a:srgbClr val="001D35"/>
                </a:solidFill>
                <a:latin typeface="Google Sans"/>
              </a:rPr>
              <a:t> </a:t>
            </a:r>
            <a:r>
              <a:rPr lang="en-US" sz="1400" b="1" dirty="0" err="1">
                <a:solidFill>
                  <a:srgbClr val="001D35"/>
                </a:solidFill>
                <a:latin typeface="Google Sans"/>
              </a:rPr>
              <a:t>intumescentes</a:t>
            </a:r>
            <a:r>
              <a:rPr lang="en-US" sz="1400" b="1" dirty="0">
                <a:solidFill>
                  <a:srgbClr val="001D35"/>
                </a:solidFill>
                <a:latin typeface="Google Sans"/>
              </a:rPr>
              <a:t>:</a:t>
            </a:r>
            <a:r>
              <a:rPr lang="en-US" sz="1400" dirty="0">
                <a:solidFill>
                  <a:srgbClr val="001D35"/>
                </a:solidFill>
                <a:latin typeface="Google Sans"/>
              </a:rPr>
              <a:t> Se </a:t>
            </a:r>
            <a:r>
              <a:rPr lang="en-US" sz="1400" dirty="0" err="1">
                <a:solidFill>
                  <a:srgbClr val="001D35"/>
                </a:solidFill>
                <a:latin typeface="Google Sans"/>
              </a:rPr>
              <a:t>hinchan</a:t>
            </a:r>
            <a:r>
              <a:rPr lang="en-US" sz="1400" dirty="0">
                <a:solidFill>
                  <a:srgbClr val="001D35"/>
                </a:solidFill>
                <a:latin typeface="Google Sans"/>
              </a:rPr>
              <a:t> </a:t>
            </a:r>
            <a:r>
              <a:rPr lang="en-US" sz="1400" dirty="0" err="1">
                <a:solidFill>
                  <a:srgbClr val="001D35"/>
                </a:solidFill>
                <a:latin typeface="Google Sans"/>
              </a:rPr>
              <a:t>cuando</a:t>
            </a:r>
            <a:r>
              <a:rPr lang="en-US" sz="1400" dirty="0">
                <a:solidFill>
                  <a:srgbClr val="001D35"/>
                </a:solidFill>
                <a:latin typeface="Google Sans"/>
              </a:rPr>
              <a:t> se </a:t>
            </a:r>
            <a:r>
              <a:rPr lang="en-US" sz="1400" dirty="0" err="1">
                <a:solidFill>
                  <a:srgbClr val="001D35"/>
                </a:solidFill>
                <a:latin typeface="Google Sans"/>
              </a:rPr>
              <a:t>calientan</a:t>
            </a:r>
            <a:r>
              <a:rPr lang="en-US" sz="1400" dirty="0">
                <a:solidFill>
                  <a:srgbClr val="001D35"/>
                </a:solidFill>
                <a:latin typeface="Google Sans"/>
              </a:rPr>
              <a:t>, </a:t>
            </a:r>
            <a:r>
              <a:rPr lang="en-US" sz="1400" dirty="0" err="1">
                <a:solidFill>
                  <a:srgbClr val="001D35"/>
                </a:solidFill>
                <a:latin typeface="Google Sans"/>
              </a:rPr>
              <a:t>formando</a:t>
            </a:r>
            <a:r>
              <a:rPr lang="en-US" sz="1400" dirty="0">
                <a:solidFill>
                  <a:srgbClr val="001D35"/>
                </a:solidFill>
                <a:latin typeface="Google Sans"/>
              </a:rPr>
              <a:t> </a:t>
            </a:r>
            <a:r>
              <a:rPr lang="en-US" sz="1400" dirty="0" err="1">
                <a:solidFill>
                  <a:srgbClr val="001D35"/>
                </a:solidFill>
                <a:latin typeface="Google Sans"/>
              </a:rPr>
              <a:t>una</a:t>
            </a:r>
            <a:r>
              <a:rPr lang="en-US" sz="1400" dirty="0">
                <a:solidFill>
                  <a:srgbClr val="001D35"/>
                </a:solidFill>
                <a:latin typeface="Google Sans"/>
              </a:rPr>
              <a:t> </a:t>
            </a:r>
            <a:r>
              <a:rPr lang="en-US" sz="1400" dirty="0" err="1">
                <a:solidFill>
                  <a:srgbClr val="001D35"/>
                </a:solidFill>
                <a:latin typeface="Google Sans"/>
              </a:rPr>
              <a:t>capa</a:t>
            </a:r>
            <a:r>
              <a:rPr lang="en-US" sz="1400" dirty="0">
                <a:solidFill>
                  <a:srgbClr val="001D35"/>
                </a:solidFill>
                <a:latin typeface="Google Sans"/>
              </a:rPr>
              <a:t> </a:t>
            </a:r>
            <a:r>
              <a:rPr lang="en-US" sz="1400" dirty="0" err="1">
                <a:solidFill>
                  <a:srgbClr val="001D35"/>
                </a:solidFill>
                <a:latin typeface="Google Sans"/>
              </a:rPr>
              <a:t>aislante</a:t>
            </a:r>
            <a:r>
              <a:rPr lang="en-US" sz="1400" dirty="0">
                <a:solidFill>
                  <a:srgbClr val="001D35"/>
                </a:solidFill>
                <a:latin typeface="Google Sans"/>
              </a:rPr>
              <a:t>. </a:t>
            </a:r>
          </a:p>
          <a:p>
            <a:pPr marL="228600" indent="-228600">
              <a:buFont typeface=""/>
              <a:buChar char="•"/>
            </a:pPr>
            <a:endParaRPr lang="en-US" sz="1400" dirty="0">
              <a:solidFill>
                <a:srgbClr val="0B57D0"/>
              </a:solidFill>
              <a:latin typeface="Google Sans"/>
            </a:endParaRPr>
          </a:p>
          <a:p>
            <a:r>
              <a:rPr lang="en-US" sz="1400" dirty="0">
                <a:solidFill>
                  <a:srgbClr val="001D35"/>
                </a:solidFill>
                <a:latin typeface="Google Sans"/>
              </a:rPr>
              <a:t>Materiales </a:t>
            </a:r>
            <a:r>
              <a:rPr lang="en-US" sz="1400" dirty="0" err="1">
                <a:solidFill>
                  <a:srgbClr val="001D35"/>
                </a:solidFill>
                <a:latin typeface="Google Sans"/>
              </a:rPr>
              <a:t>compuestos</a:t>
            </a:r>
            <a:r>
              <a:rPr lang="en-US" sz="1400" dirty="0">
                <a:solidFill>
                  <a:srgbClr val="001D35"/>
                </a:solidFill>
                <a:latin typeface="Google Sans"/>
              </a:rPr>
              <a:t> </a:t>
            </a:r>
            <a:r>
              <a:rPr lang="en-US" sz="1400" dirty="0" err="1">
                <a:solidFill>
                  <a:srgbClr val="001D35"/>
                </a:solidFill>
                <a:latin typeface="Google Sans"/>
              </a:rPr>
              <a:t>ablativos</a:t>
            </a:r>
            <a:r>
              <a:rPr lang="en-US" sz="1400" dirty="0">
                <a:solidFill>
                  <a:srgbClr val="001D35"/>
                </a:solidFill>
                <a:latin typeface="Google Sans"/>
              </a:rPr>
              <a:t>:</a:t>
            </a:r>
          </a:p>
          <a:p>
            <a:pPr marL="228600" indent="-228600">
              <a:buFont typeface=""/>
              <a:buChar char="•"/>
            </a:pPr>
            <a:r>
              <a:rPr lang="en-US" sz="1400" b="1" dirty="0">
                <a:solidFill>
                  <a:srgbClr val="001D35"/>
                </a:solidFill>
                <a:latin typeface="Google Sans"/>
              </a:rPr>
              <a:t>Fibra de </a:t>
            </a:r>
            <a:r>
              <a:rPr lang="en-US" sz="1400" b="1" dirty="0" err="1">
                <a:solidFill>
                  <a:srgbClr val="001D35"/>
                </a:solidFill>
                <a:latin typeface="Google Sans"/>
              </a:rPr>
              <a:t>carbono</a:t>
            </a:r>
            <a:r>
              <a:rPr lang="en-US" sz="1400" b="1" dirty="0">
                <a:solidFill>
                  <a:srgbClr val="001D35"/>
                </a:solidFill>
                <a:latin typeface="Google Sans"/>
              </a:rPr>
              <a:t>:</a:t>
            </a:r>
          </a:p>
          <a:p>
            <a:r>
              <a:rPr lang="en-US" sz="1400" dirty="0">
                <a:solidFill>
                  <a:srgbClr val="545D7E"/>
                </a:solidFill>
                <a:latin typeface="Google Sans"/>
              </a:rPr>
              <a:t>Se </a:t>
            </a:r>
            <a:r>
              <a:rPr lang="en-US" sz="1400" dirty="0" err="1">
                <a:solidFill>
                  <a:srgbClr val="545D7E"/>
                </a:solidFill>
                <a:latin typeface="Google Sans"/>
              </a:rPr>
              <a:t>utiliza</a:t>
            </a:r>
            <a:r>
              <a:rPr lang="en-US" sz="1400" dirty="0">
                <a:solidFill>
                  <a:srgbClr val="545D7E"/>
                </a:solidFill>
                <a:latin typeface="Google Sans"/>
              </a:rPr>
              <a:t> </a:t>
            </a:r>
            <a:r>
              <a:rPr lang="en-US" sz="1400" dirty="0" err="1">
                <a:solidFill>
                  <a:srgbClr val="545D7E"/>
                </a:solidFill>
                <a:latin typeface="Google Sans"/>
              </a:rPr>
              <a:t>como</a:t>
            </a:r>
            <a:r>
              <a:rPr lang="en-US" sz="1400" dirty="0">
                <a:solidFill>
                  <a:srgbClr val="545D7E"/>
                </a:solidFill>
                <a:latin typeface="Google Sans"/>
              </a:rPr>
              <a:t> </a:t>
            </a:r>
            <a:r>
              <a:rPr lang="en-US" sz="1400" dirty="0" err="1">
                <a:solidFill>
                  <a:srgbClr val="545D7E"/>
                </a:solidFill>
                <a:latin typeface="Google Sans"/>
              </a:rPr>
              <a:t>refuerzo</a:t>
            </a:r>
            <a:r>
              <a:rPr lang="en-US" sz="1400" dirty="0">
                <a:solidFill>
                  <a:srgbClr val="545D7E"/>
                </a:solidFill>
                <a:latin typeface="Google Sans"/>
              </a:rPr>
              <a:t> </a:t>
            </a:r>
            <a:r>
              <a:rPr lang="en-US" sz="1400" dirty="0" err="1">
                <a:solidFill>
                  <a:srgbClr val="545D7E"/>
                </a:solidFill>
                <a:latin typeface="Google Sans"/>
              </a:rPr>
              <a:t>en</a:t>
            </a:r>
            <a:r>
              <a:rPr lang="en-US" sz="1400" dirty="0">
                <a:solidFill>
                  <a:srgbClr val="545D7E"/>
                </a:solidFill>
                <a:latin typeface="Google Sans"/>
              </a:rPr>
              <a:t> </a:t>
            </a:r>
            <a:r>
              <a:rPr lang="en-US" sz="1400" dirty="0" err="1">
                <a:solidFill>
                  <a:srgbClr val="545D7E"/>
                </a:solidFill>
                <a:latin typeface="Google Sans"/>
              </a:rPr>
              <a:t>materiales</a:t>
            </a:r>
            <a:r>
              <a:rPr lang="en-US" sz="1400" dirty="0">
                <a:solidFill>
                  <a:srgbClr val="545D7E"/>
                </a:solidFill>
                <a:latin typeface="Google Sans"/>
              </a:rPr>
              <a:t> </a:t>
            </a:r>
            <a:r>
              <a:rPr lang="en-US" sz="1400" dirty="0" err="1">
                <a:solidFill>
                  <a:srgbClr val="545D7E"/>
                </a:solidFill>
                <a:latin typeface="Google Sans"/>
              </a:rPr>
              <a:t>ablativos</a:t>
            </a:r>
            <a:r>
              <a:rPr lang="en-US" sz="1400" dirty="0">
                <a:solidFill>
                  <a:srgbClr val="545D7E"/>
                </a:solidFill>
                <a:latin typeface="Google Sans"/>
              </a:rPr>
              <a:t> para </a:t>
            </a:r>
            <a:r>
              <a:rPr lang="en-US" sz="1400" dirty="0" err="1">
                <a:solidFill>
                  <a:srgbClr val="545D7E"/>
                </a:solidFill>
                <a:latin typeface="Google Sans"/>
              </a:rPr>
              <a:t>mejorar</a:t>
            </a:r>
            <a:r>
              <a:rPr lang="en-US" sz="1400" dirty="0">
                <a:solidFill>
                  <a:srgbClr val="545D7E"/>
                </a:solidFill>
                <a:latin typeface="Google Sans"/>
              </a:rPr>
              <a:t> </a:t>
            </a:r>
            <a:r>
              <a:rPr lang="en-US" sz="1400" dirty="0" err="1">
                <a:solidFill>
                  <a:srgbClr val="545D7E"/>
                </a:solidFill>
                <a:latin typeface="Google Sans"/>
              </a:rPr>
              <a:t>su</a:t>
            </a:r>
            <a:r>
              <a:rPr lang="en-US" sz="1400" dirty="0">
                <a:solidFill>
                  <a:srgbClr val="545D7E"/>
                </a:solidFill>
                <a:latin typeface="Google Sans"/>
              </a:rPr>
              <a:t> </a:t>
            </a:r>
            <a:r>
              <a:rPr lang="en-US" sz="1400" dirty="0" err="1">
                <a:solidFill>
                  <a:srgbClr val="545D7E"/>
                </a:solidFill>
                <a:latin typeface="Google Sans"/>
              </a:rPr>
              <a:t>resistencia</a:t>
            </a:r>
            <a:r>
              <a:rPr lang="en-US" sz="1400" dirty="0">
                <a:solidFill>
                  <a:srgbClr val="545D7E"/>
                </a:solidFill>
                <a:latin typeface="Google Sans"/>
              </a:rPr>
              <a:t> y </a:t>
            </a:r>
            <a:r>
              <a:rPr lang="en-US" sz="1400" dirty="0" err="1">
                <a:solidFill>
                  <a:srgbClr val="545D7E"/>
                </a:solidFill>
                <a:latin typeface="Google Sans"/>
              </a:rPr>
              <a:t>propiedades</a:t>
            </a:r>
            <a:r>
              <a:rPr lang="en-US" sz="1400" dirty="0">
                <a:solidFill>
                  <a:srgbClr val="545D7E"/>
                </a:solidFill>
                <a:latin typeface="Google Sans"/>
              </a:rPr>
              <a:t> </a:t>
            </a:r>
            <a:r>
              <a:rPr lang="en-US" sz="1400" dirty="0" err="1">
                <a:solidFill>
                  <a:srgbClr val="545D7E"/>
                </a:solidFill>
                <a:latin typeface="Google Sans"/>
              </a:rPr>
              <a:t>térmicas</a:t>
            </a:r>
            <a:r>
              <a:rPr lang="en-US" sz="1400" dirty="0">
                <a:solidFill>
                  <a:srgbClr val="545D7E"/>
                </a:solidFill>
                <a:latin typeface="Google Sans"/>
              </a:rPr>
              <a:t>. </a:t>
            </a:r>
          </a:p>
          <a:p>
            <a:pPr marL="228600" indent="-228600">
              <a:buFont typeface=""/>
              <a:buChar char="•"/>
            </a:pPr>
            <a:endParaRPr lang="en-US" sz="1400" dirty="0">
              <a:solidFill>
                <a:srgbClr val="0B57D0"/>
              </a:solidFill>
              <a:latin typeface="Google Sans"/>
            </a:endParaRPr>
          </a:p>
          <a:p>
            <a:pPr marL="228600" indent="-228600">
              <a:buFont typeface=""/>
              <a:buChar char="•"/>
            </a:pPr>
            <a:r>
              <a:rPr lang="en-US" sz="1400" b="1" dirty="0" err="1">
                <a:solidFill>
                  <a:srgbClr val="001D35"/>
                </a:solidFill>
                <a:latin typeface="Google Sans"/>
              </a:rPr>
              <a:t>Nanotubos</a:t>
            </a:r>
            <a:r>
              <a:rPr lang="en-US" sz="1400" b="1" dirty="0">
                <a:solidFill>
                  <a:srgbClr val="001D35"/>
                </a:solidFill>
                <a:latin typeface="Google Sans"/>
              </a:rPr>
              <a:t> de </a:t>
            </a:r>
            <a:r>
              <a:rPr lang="en-US" sz="1400" b="1" dirty="0" err="1">
                <a:solidFill>
                  <a:srgbClr val="001D35"/>
                </a:solidFill>
                <a:latin typeface="Google Sans"/>
              </a:rPr>
              <a:t>carbono</a:t>
            </a:r>
            <a:r>
              <a:rPr lang="en-US" sz="1400" b="1" dirty="0">
                <a:solidFill>
                  <a:srgbClr val="001D35"/>
                </a:solidFill>
                <a:latin typeface="Google Sans"/>
              </a:rPr>
              <a:t> y </a:t>
            </a:r>
            <a:r>
              <a:rPr lang="en-US" sz="1400" b="1" dirty="0" err="1">
                <a:solidFill>
                  <a:srgbClr val="001D35"/>
                </a:solidFill>
                <a:latin typeface="Google Sans"/>
              </a:rPr>
              <a:t>grafeno</a:t>
            </a:r>
            <a:r>
              <a:rPr lang="en-US" sz="1400" b="1" dirty="0">
                <a:solidFill>
                  <a:srgbClr val="001D35"/>
                </a:solidFill>
                <a:latin typeface="Google Sans"/>
              </a:rPr>
              <a:t>:</a:t>
            </a:r>
          </a:p>
          <a:p>
            <a:r>
              <a:rPr lang="en-US" sz="1400" dirty="0">
                <a:solidFill>
                  <a:srgbClr val="545D7E"/>
                </a:solidFill>
                <a:latin typeface="Google Sans"/>
              </a:rPr>
              <a:t>Se </a:t>
            </a:r>
            <a:r>
              <a:rPr lang="en-US" sz="1400" dirty="0" err="1">
                <a:solidFill>
                  <a:srgbClr val="545D7E"/>
                </a:solidFill>
                <a:latin typeface="Google Sans"/>
              </a:rPr>
              <a:t>utilizan</a:t>
            </a:r>
            <a:r>
              <a:rPr lang="en-US" sz="1400" dirty="0">
                <a:solidFill>
                  <a:srgbClr val="545D7E"/>
                </a:solidFill>
                <a:latin typeface="Google Sans"/>
              </a:rPr>
              <a:t> </a:t>
            </a:r>
            <a:r>
              <a:rPr lang="en-US" sz="1400" dirty="0" err="1">
                <a:solidFill>
                  <a:srgbClr val="545D7E"/>
                </a:solidFill>
                <a:latin typeface="Google Sans"/>
              </a:rPr>
              <a:t>en</a:t>
            </a:r>
            <a:r>
              <a:rPr lang="en-US" sz="1400" dirty="0">
                <a:solidFill>
                  <a:srgbClr val="545D7E"/>
                </a:solidFill>
                <a:latin typeface="Google Sans"/>
              </a:rPr>
              <a:t> </a:t>
            </a:r>
            <a:r>
              <a:rPr lang="en-US" sz="1400" dirty="0" err="1">
                <a:solidFill>
                  <a:srgbClr val="545D7E"/>
                </a:solidFill>
                <a:latin typeface="Google Sans"/>
              </a:rPr>
              <a:t>materiales</a:t>
            </a:r>
            <a:r>
              <a:rPr lang="en-US" sz="1400" dirty="0">
                <a:solidFill>
                  <a:srgbClr val="545D7E"/>
                </a:solidFill>
                <a:latin typeface="Google Sans"/>
              </a:rPr>
              <a:t> </a:t>
            </a:r>
            <a:r>
              <a:rPr lang="en-US" sz="1400" dirty="0" err="1">
                <a:solidFill>
                  <a:srgbClr val="545D7E"/>
                </a:solidFill>
                <a:latin typeface="Google Sans"/>
              </a:rPr>
              <a:t>ablativos</a:t>
            </a:r>
            <a:r>
              <a:rPr lang="en-US" sz="1400" dirty="0">
                <a:solidFill>
                  <a:srgbClr val="545D7E"/>
                </a:solidFill>
                <a:latin typeface="Google Sans"/>
              </a:rPr>
              <a:t> para </a:t>
            </a:r>
            <a:r>
              <a:rPr lang="en-US" sz="1400" dirty="0" err="1">
                <a:solidFill>
                  <a:srgbClr val="545D7E"/>
                </a:solidFill>
                <a:latin typeface="Google Sans"/>
              </a:rPr>
              <a:t>mejorar</a:t>
            </a:r>
            <a:r>
              <a:rPr lang="en-US" sz="1400" dirty="0">
                <a:solidFill>
                  <a:srgbClr val="545D7E"/>
                </a:solidFill>
                <a:latin typeface="Google Sans"/>
              </a:rPr>
              <a:t> </a:t>
            </a:r>
            <a:r>
              <a:rPr lang="en-US" sz="1400" dirty="0" err="1">
                <a:solidFill>
                  <a:srgbClr val="545D7E"/>
                </a:solidFill>
                <a:latin typeface="Google Sans"/>
              </a:rPr>
              <a:t>su</a:t>
            </a:r>
            <a:r>
              <a:rPr lang="en-US" sz="1400" dirty="0">
                <a:solidFill>
                  <a:srgbClr val="545D7E"/>
                </a:solidFill>
                <a:latin typeface="Google Sans"/>
              </a:rPr>
              <a:t> </a:t>
            </a:r>
            <a:r>
              <a:rPr lang="en-US" sz="1400" dirty="0" err="1">
                <a:solidFill>
                  <a:srgbClr val="545D7E"/>
                </a:solidFill>
                <a:latin typeface="Google Sans"/>
              </a:rPr>
              <a:t>resistencia</a:t>
            </a:r>
            <a:r>
              <a:rPr lang="en-US" sz="1400" dirty="0">
                <a:solidFill>
                  <a:srgbClr val="545D7E"/>
                </a:solidFill>
                <a:latin typeface="Google Sans"/>
              </a:rPr>
              <a:t> y </a:t>
            </a:r>
            <a:r>
              <a:rPr lang="en-US" sz="1400" dirty="0" err="1">
                <a:solidFill>
                  <a:srgbClr val="545D7E"/>
                </a:solidFill>
                <a:latin typeface="Google Sans"/>
              </a:rPr>
              <a:t>propiedades</a:t>
            </a:r>
            <a:r>
              <a:rPr lang="en-US" sz="1400" dirty="0">
                <a:solidFill>
                  <a:srgbClr val="545D7E"/>
                </a:solidFill>
                <a:latin typeface="Google Sans"/>
              </a:rPr>
              <a:t> </a:t>
            </a:r>
            <a:r>
              <a:rPr lang="en-US" sz="1400" dirty="0" err="1">
                <a:solidFill>
                  <a:srgbClr val="545D7E"/>
                </a:solidFill>
                <a:latin typeface="Google Sans"/>
              </a:rPr>
              <a:t>térmicas</a:t>
            </a:r>
            <a:r>
              <a:rPr lang="en-US" sz="1400" dirty="0">
                <a:solidFill>
                  <a:srgbClr val="545D7E"/>
                </a:solidFill>
                <a:latin typeface="Google Sans"/>
              </a:rPr>
              <a:t>. </a:t>
            </a:r>
          </a:p>
          <a:p>
            <a:pPr marL="228600" indent="-228600">
              <a:buFont typeface=""/>
              <a:buChar char="•"/>
            </a:pPr>
            <a:endParaRPr lang="en-US" sz="1400" dirty="0">
              <a:solidFill>
                <a:srgbClr val="001D35"/>
              </a:solidFill>
              <a:latin typeface="Google Sans"/>
            </a:endParaRPr>
          </a:p>
          <a:p>
            <a:pPr marL="228600" indent="-228600">
              <a:buFont typeface=""/>
              <a:buChar char="•"/>
            </a:pPr>
            <a:r>
              <a:rPr lang="en-US" sz="1400" b="1" dirty="0">
                <a:solidFill>
                  <a:srgbClr val="001D35"/>
                </a:solidFill>
                <a:latin typeface="Google Sans"/>
              </a:rPr>
              <a:t>Materiales </a:t>
            </a:r>
            <a:r>
              <a:rPr lang="en-US" sz="1400" b="1" dirty="0" err="1">
                <a:solidFill>
                  <a:srgbClr val="001D35"/>
                </a:solidFill>
                <a:latin typeface="Google Sans"/>
              </a:rPr>
              <a:t>compuestos</a:t>
            </a:r>
            <a:r>
              <a:rPr lang="en-US" sz="1400" b="1" dirty="0">
                <a:solidFill>
                  <a:srgbClr val="001D35"/>
                </a:solidFill>
                <a:latin typeface="Google Sans"/>
              </a:rPr>
              <a:t> de resina:</a:t>
            </a:r>
          </a:p>
          <a:p>
            <a:r>
              <a:rPr lang="en-US" sz="1400" dirty="0">
                <a:solidFill>
                  <a:srgbClr val="545D7E"/>
                </a:solidFill>
                <a:latin typeface="Google Sans"/>
              </a:rPr>
              <a:t>Se </a:t>
            </a:r>
            <a:r>
              <a:rPr lang="en-US" sz="1400" dirty="0" err="1">
                <a:solidFill>
                  <a:srgbClr val="545D7E"/>
                </a:solidFill>
                <a:latin typeface="Google Sans"/>
              </a:rPr>
              <a:t>utilizan</a:t>
            </a:r>
            <a:r>
              <a:rPr lang="en-US" sz="1400" dirty="0">
                <a:solidFill>
                  <a:srgbClr val="545D7E"/>
                </a:solidFill>
                <a:latin typeface="Google Sans"/>
              </a:rPr>
              <a:t> </a:t>
            </a:r>
            <a:r>
              <a:rPr lang="en-US" sz="1400" dirty="0" err="1">
                <a:solidFill>
                  <a:srgbClr val="545D7E"/>
                </a:solidFill>
                <a:latin typeface="Google Sans"/>
              </a:rPr>
              <a:t>como</a:t>
            </a:r>
            <a:r>
              <a:rPr lang="en-US" sz="1400" dirty="0">
                <a:solidFill>
                  <a:srgbClr val="545D7E"/>
                </a:solidFill>
                <a:latin typeface="Google Sans"/>
              </a:rPr>
              <a:t> </a:t>
            </a:r>
            <a:r>
              <a:rPr lang="en-US" sz="1400" dirty="0" err="1">
                <a:solidFill>
                  <a:srgbClr val="545D7E"/>
                </a:solidFill>
                <a:latin typeface="Google Sans"/>
              </a:rPr>
              <a:t>matriz</a:t>
            </a:r>
            <a:r>
              <a:rPr lang="en-US" sz="1400" dirty="0">
                <a:solidFill>
                  <a:srgbClr val="545D7E"/>
                </a:solidFill>
                <a:latin typeface="Google Sans"/>
              </a:rPr>
              <a:t> </a:t>
            </a:r>
            <a:r>
              <a:rPr lang="en-US" sz="1400" dirty="0" err="1">
                <a:solidFill>
                  <a:srgbClr val="545D7E"/>
                </a:solidFill>
                <a:latin typeface="Google Sans"/>
              </a:rPr>
              <a:t>en</a:t>
            </a:r>
            <a:r>
              <a:rPr lang="en-US" sz="1400" dirty="0">
                <a:solidFill>
                  <a:srgbClr val="545D7E"/>
                </a:solidFill>
                <a:latin typeface="Google Sans"/>
              </a:rPr>
              <a:t> </a:t>
            </a:r>
            <a:r>
              <a:rPr lang="en-US" sz="1400" dirty="0" err="1">
                <a:solidFill>
                  <a:srgbClr val="545D7E"/>
                </a:solidFill>
                <a:latin typeface="Google Sans"/>
              </a:rPr>
              <a:t>materiales</a:t>
            </a:r>
            <a:r>
              <a:rPr lang="en-US" sz="1400" dirty="0">
                <a:solidFill>
                  <a:srgbClr val="545D7E"/>
                </a:solidFill>
                <a:latin typeface="Google Sans"/>
              </a:rPr>
              <a:t> </a:t>
            </a:r>
            <a:r>
              <a:rPr lang="en-US" sz="1400" dirty="0" err="1">
                <a:solidFill>
                  <a:srgbClr val="545D7E"/>
                </a:solidFill>
                <a:latin typeface="Google Sans"/>
              </a:rPr>
              <a:t>ablativos</a:t>
            </a:r>
            <a:r>
              <a:rPr lang="en-US" sz="1400" dirty="0">
                <a:solidFill>
                  <a:srgbClr val="545D7E"/>
                </a:solidFill>
                <a:latin typeface="Google Sans"/>
              </a:rPr>
              <a:t>, </a:t>
            </a:r>
            <a:r>
              <a:rPr lang="en-US" sz="1400" dirty="0" err="1">
                <a:solidFill>
                  <a:srgbClr val="545D7E"/>
                </a:solidFill>
                <a:latin typeface="Google Sans"/>
              </a:rPr>
              <a:t>como</a:t>
            </a:r>
            <a:r>
              <a:rPr lang="en-US" sz="1400" dirty="0">
                <a:solidFill>
                  <a:srgbClr val="545D7E"/>
                </a:solidFill>
                <a:latin typeface="Google Sans"/>
              </a:rPr>
              <a:t> la resina </a:t>
            </a:r>
            <a:r>
              <a:rPr lang="en-US" sz="1400" dirty="0" err="1">
                <a:solidFill>
                  <a:srgbClr val="545D7E"/>
                </a:solidFill>
                <a:latin typeface="Google Sans"/>
              </a:rPr>
              <a:t>poliéster</a:t>
            </a:r>
            <a:r>
              <a:rPr lang="en-US" sz="1400" dirty="0">
                <a:solidFill>
                  <a:srgbClr val="545D7E"/>
                </a:solidFill>
                <a:latin typeface="Google Sans"/>
              </a:rPr>
              <a:t> o </a:t>
            </a:r>
            <a:r>
              <a:rPr lang="en-US" sz="1400" dirty="0" err="1">
                <a:solidFill>
                  <a:srgbClr val="545D7E"/>
                </a:solidFill>
                <a:latin typeface="Google Sans"/>
              </a:rPr>
              <a:t>epoxi</a:t>
            </a:r>
            <a:r>
              <a:rPr lang="en-US" sz="1400" dirty="0">
                <a:solidFill>
                  <a:srgbClr val="545D7E"/>
                </a:solidFill>
                <a:latin typeface="Google Sans"/>
              </a:rPr>
              <a:t>. </a:t>
            </a:r>
          </a:p>
          <a:p>
            <a:pPr marL="228600" indent="-228600">
              <a:buFont typeface=""/>
              <a:buChar char="•"/>
            </a:pPr>
            <a:endParaRPr lang="en-US" sz="1400" dirty="0">
              <a:solidFill>
                <a:srgbClr val="0B57D0"/>
              </a:solidFill>
              <a:latin typeface="Google Sans"/>
            </a:endParaRPr>
          </a:p>
          <a:p>
            <a:r>
              <a:rPr lang="en-US" sz="1400" dirty="0" err="1">
                <a:solidFill>
                  <a:srgbClr val="001D35"/>
                </a:solidFill>
                <a:latin typeface="Google Sans"/>
              </a:rPr>
              <a:t>Ejemplos</a:t>
            </a:r>
            <a:r>
              <a:rPr lang="en-US" sz="1400" dirty="0">
                <a:solidFill>
                  <a:srgbClr val="001D35"/>
                </a:solidFill>
                <a:latin typeface="Google Sans"/>
              </a:rPr>
              <a:t> de </a:t>
            </a:r>
            <a:r>
              <a:rPr lang="en-US" sz="1400" dirty="0" err="1">
                <a:solidFill>
                  <a:srgbClr val="001D35"/>
                </a:solidFill>
                <a:latin typeface="Google Sans"/>
              </a:rPr>
              <a:t>aplicaciones</a:t>
            </a:r>
            <a:r>
              <a:rPr lang="en-US" sz="1400" dirty="0">
                <a:solidFill>
                  <a:srgbClr val="001D35"/>
                </a:solidFill>
                <a:latin typeface="Google Sans"/>
              </a:rPr>
              <a:t>:</a:t>
            </a:r>
          </a:p>
          <a:p>
            <a:pPr marL="228600" indent="-228600">
              <a:buFont typeface=""/>
              <a:buChar char="•"/>
            </a:pPr>
            <a:r>
              <a:rPr lang="en-US" sz="1400" b="1" dirty="0">
                <a:solidFill>
                  <a:srgbClr val="001D35"/>
                </a:solidFill>
                <a:latin typeface="Google Sans"/>
              </a:rPr>
              <a:t>Escudos </a:t>
            </a:r>
            <a:r>
              <a:rPr lang="en-US" sz="1400" b="1" dirty="0" err="1">
                <a:solidFill>
                  <a:srgbClr val="001D35"/>
                </a:solidFill>
                <a:latin typeface="Google Sans"/>
              </a:rPr>
              <a:t>térmicos</a:t>
            </a:r>
            <a:r>
              <a:rPr lang="en-US" sz="1400" b="1" dirty="0">
                <a:solidFill>
                  <a:srgbClr val="001D35"/>
                </a:solidFill>
                <a:latin typeface="Google Sans"/>
              </a:rPr>
              <a:t>:</a:t>
            </a:r>
          </a:p>
          <a:p>
            <a:r>
              <a:rPr lang="en-US" sz="1400" dirty="0">
                <a:solidFill>
                  <a:srgbClr val="545D7E"/>
                </a:solidFill>
                <a:latin typeface="Google Sans"/>
              </a:rPr>
              <a:t>El escudo </a:t>
            </a:r>
            <a:r>
              <a:rPr lang="en-US" sz="1400" dirty="0" err="1">
                <a:solidFill>
                  <a:srgbClr val="545D7E"/>
                </a:solidFill>
                <a:latin typeface="Google Sans"/>
              </a:rPr>
              <a:t>térmico</a:t>
            </a:r>
            <a:r>
              <a:rPr lang="en-US" sz="1400" dirty="0">
                <a:solidFill>
                  <a:srgbClr val="545D7E"/>
                </a:solidFill>
                <a:latin typeface="Google Sans"/>
              </a:rPr>
              <a:t> del </a:t>
            </a:r>
            <a:r>
              <a:rPr lang="en-US" sz="1400" dirty="0" err="1">
                <a:solidFill>
                  <a:srgbClr val="545D7E"/>
                </a:solidFill>
                <a:latin typeface="Google Sans"/>
              </a:rPr>
              <a:t>módulo</a:t>
            </a:r>
            <a:r>
              <a:rPr lang="en-US" sz="1400" dirty="0">
                <a:solidFill>
                  <a:srgbClr val="545D7E"/>
                </a:solidFill>
                <a:latin typeface="Google Sans"/>
              </a:rPr>
              <a:t> de </a:t>
            </a:r>
            <a:r>
              <a:rPr lang="en-US" sz="1400" dirty="0" err="1">
                <a:solidFill>
                  <a:srgbClr val="545D7E"/>
                </a:solidFill>
                <a:latin typeface="Google Sans"/>
              </a:rPr>
              <a:t>mando</a:t>
            </a:r>
            <a:r>
              <a:rPr lang="en-US" sz="1400" dirty="0">
                <a:solidFill>
                  <a:srgbClr val="545D7E"/>
                </a:solidFill>
                <a:latin typeface="Google Sans"/>
              </a:rPr>
              <a:t> de la </a:t>
            </a:r>
            <a:r>
              <a:rPr lang="en-US" sz="1400" dirty="0" err="1">
                <a:solidFill>
                  <a:srgbClr val="545D7E"/>
                </a:solidFill>
                <a:latin typeface="Google Sans"/>
              </a:rPr>
              <a:t>cápsula</a:t>
            </a:r>
            <a:r>
              <a:rPr lang="en-US" sz="1400" dirty="0">
                <a:solidFill>
                  <a:srgbClr val="545D7E"/>
                </a:solidFill>
                <a:latin typeface="Google Sans"/>
              </a:rPr>
              <a:t> Apolo 11 </a:t>
            </a:r>
            <a:r>
              <a:rPr lang="en-US" sz="1400" dirty="0" err="1">
                <a:solidFill>
                  <a:srgbClr val="545D7E"/>
                </a:solidFill>
                <a:latin typeface="Google Sans"/>
              </a:rPr>
              <a:t>estaba</a:t>
            </a:r>
            <a:r>
              <a:rPr lang="en-US" sz="1400" dirty="0">
                <a:solidFill>
                  <a:srgbClr val="545D7E"/>
                </a:solidFill>
                <a:latin typeface="Google Sans"/>
              </a:rPr>
              <a:t> </a:t>
            </a:r>
            <a:r>
              <a:rPr lang="en-US" sz="1400" dirty="0" err="1">
                <a:solidFill>
                  <a:srgbClr val="545D7E"/>
                </a:solidFill>
                <a:latin typeface="Google Sans"/>
              </a:rPr>
              <a:t>hecho</a:t>
            </a:r>
            <a:r>
              <a:rPr lang="en-US" sz="1400" dirty="0">
                <a:solidFill>
                  <a:srgbClr val="545D7E"/>
                </a:solidFill>
                <a:latin typeface="Google Sans"/>
              </a:rPr>
              <a:t> de un material </a:t>
            </a:r>
            <a:r>
              <a:rPr lang="en-US" sz="1400" dirty="0" err="1">
                <a:solidFill>
                  <a:srgbClr val="545D7E"/>
                </a:solidFill>
                <a:latin typeface="Google Sans"/>
              </a:rPr>
              <a:t>ablativo</a:t>
            </a:r>
            <a:r>
              <a:rPr lang="en-US" sz="1400" dirty="0">
                <a:solidFill>
                  <a:srgbClr val="545D7E"/>
                </a:solidFill>
                <a:latin typeface="Google Sans"/>
              </a:rPr>
              <a:t> que </a:t>
            </a:r>
            <a:r>
              <a:rPr lang="en-US" sz="1400" dirty="0" err="1">
                <a:solidFill>
                  <a:srgbClr val="545D7E"/>
                </a:solidFill>
                <a:latin typeface="Google Sans"/>
              </a:rPr>
              <a:t>soportó</a:t>
            </a:r>
            <a:r>
              <a:rPr lang="en-US" sz="1400" dirty="0">
                <a:solidFill>
                  <a:srgbClr val="545D7E"/>
                </a:solidFill>
                <a:latin typeface="Google Sans"/>
              </a:rPr>
              <a:t> la </a:t>
            </a:r>
            <a:r>
              <a:rPr lang="en-US" sz="1400" dirty="0" err="1">
                <a:solidFill>
                  <a:srgbClr val="545D7E"/>
                </a:solidFill>
                <a:latin typeface="Google Sans"/>
              </a:rPr>
              <a:t>reentrada</a:t>
            </a:r>
            <a:r>
              <a:rPr lang="en-US" sz="1400" dirty="0">
                <a:solidFill>
                  <a:srgbClr val="545D7E"/>
                </a:solidFill>
                <a:latin typeface="Google Sans"/>
              </a:rPr>
              <a:t> </a:t>
            </a:r>
            <a:r>
              <a:rPr lang="en-US" sz="1400" dirty="0" err="1">
                <a:solidFill>
                  <a:srgbClr val="545D7E"/>
                </a:solidFill>
                <a:latin typeface="Google Sans"/>
              </a:rPr>
              <a:t>en</a:t>
            </a:r>
            <a:r>
              <a:rPr lang="en-US" sz="1400" dirty="0">
                <a:solidFill>
                  <a:srgbClr val="545D7E"/>
                </a:solidFill>
                <a:latin typeface="Google Sans"/>
              </a:rPr>
              <a:t> la </a:t>
            </a:r>
            <a:r>
              <a:rPr lang="en-US" sz="1400" dirty="0" err="1">
                <a:solidFill>
                  <a:srgbClr val="545D7E"/>
                </a:solidFill>
                <a:latin typeface="Google Sans"/>
              </a:rPr>
              <a:t>atmósfera</a:t>
            </a:r>
            <a:r>
              <a:rPr lang="en-US" sz="1400" dirty="0">
                <a:solidFill>
                  <a:srgbClr val="545D7E"/>
                </a:solidFill>
                <a:latin typeface="Google Sans"/>
              </a:rPr>
              <a:t> </a:t>
            </a:r>
            <a:r>
              <a:rPr lang="en-US" sz="1400" dirty="0" err="1">
                <a:solidFill>
                  <a:srgbClr val="545D7E"/>
                </a:solidFill>
                <a:latin typeface="Google Sans"/>
              </a:rPr>
              <a:t>terrestre</a:t>
            </a:r>
            <a:r>
              <a:rPr lang="en-US" sz="1400" dirty="0">
                <a:solidFill>
                  <a:srgbClr val="545D7E"/>
                </a:solidFill>
                <a:latin typeface="Google Sans"/>
              </a:rPr>
              <a:t>. </a:t>
            </a:r>
          </a:p>
          <a:p>
            <a:pPr marL="228600" indent="-228600">
              <a:buFont typeface=""/>
              <a:buChar char="•"/>
            </a:pPr>
            <a:endParaRPr lang="en-US" sz="1400" dirty="0">
              <a:solidFill>
                <a:srgbClr val="0B57D0"/>
              </a:solidFill>
              <a:latin typeface="Google Sans"/>
            </a:endParaRPr>
          </a:p>
          <a:p>
            <a:pPr marL="228600" indent="-228600">
              <a:buFont typeface=""/>
              <a:buChar char="•"/>
            </a:pPr>
            <a:r>
              <a:rPr lang="en-US" sz="1400" b="1" dirty="0">
                <a:solidFill>
                  <a:srgbClr val="001D35"/>
                </a:solidFill>
                <a:latin typeface="Google Sans"/>
              </a:rPr>
              <a:t>Naves </a:t>
            </a:r>
            <a:r>
              <a:rPr lang="en-US" sz="1400" b="1" dirty="0" err="1">
                <a:solidFill>
                  <a:srgbClr val="001D35"/>
                </a:solidFill>
                <a:latin typeface="Google Sans"/>
              </a:rPr>
              <a:t>espaciales</a:t>
            </a:r>
            <a:r>
              <a:rPr lang="en-US" sz="1400" b="1" dirty="0">
                <a:solidFill>
                  <a:srgbClr val="001D35"/>
                </a:solidFill>
                <a:latin typeface="Google Sans"/>
              </a:rPr>
              <a:t>:</a:t>
            </a:r>
          </a:p>
          <a:p>
            <a:r>
              <a:rPr lang="en-US" sz="1400" dirty="0">
                <a:solidFill>
                  <a:srgbClr val="545D7E"/>
                </a:solidFill>
                <a:latin typeface="Google Sans"/>
              </a:rPr>
              <a:t>Los </a:t>
            </a:r>
            <a:r>
              <a:rPr lang="en-US" sz="1400" dirty="0" err="1">
                <a:solidFill>
                  <a:srgbClr val="545D7E"/>
                </a:solidFill>
                <a:latin typeface="Google Sans"/>
              </a:rPr>
              <a:t>materiales</a:t>
            </a:r>
            <a:r>
              <a:rPr lang="en-US" sz="1400" dirty="0">
                <a:solidFill>
                  <a:srgbClr val="545D7E"/>
                </a:solidFill>
                <a:latin typeface="Google Sans"/>
              </a:rPr>
              <a:t> </a:t>
            </a:r>
            <a:r>
              <a:rPr lang="en-US" sz="1400" dirty="0" err="1">
                <a:solidFill>
                  <a:srgbClr val="545D7E"/>
                </a:solidFill>
                <a:latin typeface="Google Sans"/>
              </a:rPr>
              <a:t>ablativos</a:t>
            </a:r>
            <a:r>
              <a:rPr lang="en-US" sz="1400" dirty="0">
                <a:solidFill>
                  <a:srgbClr val="545D7E"/>
                </a:solidFill>
                <a:latin typeface="Google Sans"/>
              </a:rPr>
              <a:t> se </a:t>
            </a:r>
            <a:r>
              <a:rPr lang="en-US" sz="1400" dirty="0" err="1">
                <a:solidFill>
                  <a:srgbClr val="545D7E"/>
                </a:solidFill>
                <a:latin typeface="Google Sans"/>
              </a:rPr>
              <a:t>utilizan</a:t>
            </a:r>
            <a:r>
              <a:rPr lang="en-US" sz="1400" dirty="0">
                <a:solidFill>
                  <a:srgbClr val="545D7E"/>
                </a:solidFill>
                <a:latin typeface="Google Sans"/>
              </a:rPr>
              <a:t> </a:t>
            </a:r>
            <a:r>
              <a:rPr lang="en-US" sz="1400" dirty="0" err="1">
                <a:solidFill>
                  <a:srgbClr val="545D7E"/>
                </a:solidFill>
                <a:latin typeface="Google Sans"/>
              </a:rPr>
              <a:t>en</a:t>
            </a:r>
            <a:r>
              <a:rPr lang="en-US" sz="1400" dirty="0">
                <a:solidFill>
                  <a:srgbClr val="545D7E"/>
                </a:solidFill>
                <a:latin typeface="Google Sans"/>
              </a:rPr>
              <a:t> </a:t>
            </a:r>
            <a:r>
              <a:rPr lang="en-US" sz="1400" dirty="0" err="1">
                <a:solidFill>
                  <a:srgbClr val="545D7E"/>
                </a:solidFill>
                <a:latin typeface="Google Sans"/>
              </a:rPr>
              <a:t>una</a:t>
            </a:r>
            <a:r>
              <a:rPr lang="en-US" sz="1400" dirty="0">
                <a:solidFill>
                  <a:srgbClr val="545D7E"/>
                </a:solidFill>
                <a:latin typeface="Google Sans"/>
              </a:rPr>
              <a:t> </a:t>
            </a:r>
            <a:r>
              <a:rPr lang="en-US" sz="1400" dirty="0" err="1">
                <a:solidFill>
                  <a:srgbClr val="545D7E"/>
                </a:solidFill>
                <a:latin typeface="Google Sans"/>
              </a:rPr>
              <a:t>variedad</a:t>
            </a:r>
            <a:r>
              <a:rPr lang="en-US" sz="1400" dirty="0">
                <a:solidFill>
                  <a:srgbClr val="545D7E"/>
                </a:solidFill>
                <a:latin typeface="Google Sans"/>
              </a:rPr>
              <a:t> de naves </a:t>
            </a:r>
            <a:r>
              <a:rPr lang="en-US" sz="1400" dirty="0" err="1">
                <a:solidFill>
                  <a:srgbClr val="545D7E"/>
                </a:solidFill>
                <a:latin typeface="Google Sans"/>
              </a:rPr>
              <a:t>espaciales</a:t>
            </a:r>
            <a:r>
              <a:rPr lang="en-US" sz="1400" dirty="0">
                <a:solidFill>
                  <a:srgbClr val="545D7E"/>
                </a:solidFill>
                <a:latin typeface="Google Sans"/>
              </a:rPr>
              <a:t>, </a:t>
            </a:r>
            <a:r>
              <a:rPr lang="en-US" sz="1400" dirty="0" err="1">
                <a:solidFill>
                  <a:srgbClr val="545D7E"/>
                </a:solidFill>
                <a:latin typeface="Google Sans"/>
              </a:rPr>
              <a:t>incluyendo</a:t>
            </a:r>
            <a:r>
              <a:rPr lang="en-US" sz="1400" dirty="0">
                <a:solidFill>
                  <a:srgbClr val="545D7E"/>
                </a:solidFill>
                <a:latin typeface="Google Sans"/>
              </a:rPr>
              <a:t> </a:t>
            </a:r>
            <a:r>
              <a:rPr lang="en-US" sz="1400" dirty="0" err="1">
                <a:solidFill>
                  <a:srgbClr val="545D7E"/>
                </a:solidFill>
                <a:latin typeface="Google Sans"/>
              </a:rPr>
              <a:t>los</a:t>
            </a:r>
            <a:r>
              <a:rPr lang="en-US" sz="1400" dirty="0">
                <a:solidFill>
                  <a:srgbClr val="545D7E"/>
                </a:solidFill>
                <a:latin typeface="Google Sans"/>
              </a:rPr>
              <a:t> </a:t>
            </a:r>
            <a:r>
              <a:rPr lang="en-US" sz="1400" dirty="0" err="1">
                <a:solidFill>
                  <a:srgbClr val="545D7E"/>
                </a:solidFill>
                <a:latin typeface="Google Sans"/>
              </a:rPr>
              <a:t>vehículos</a:t>
            </a:r>
            <a:r>
              <a:rPr lang="en-US" sz="1400" dirty="0">
                <a:solidFill>
                  <a:srgbClr val="545D7E"/>
                </a:solidFill>
                <a:latin typeface="Google Sans"/>
              </a:rPr>
              <a:t> de </a:t>
            </a:r>
            <a:r>
              <a:rPr lang="en-US" sz="1400" dirty="0" err="1">
                <a:solidFill>
                  <a:srgbClr val="545D7E"/>
                </a:solidFill>
                <a:latin typeface="Google Sans"/>
              </a:rPr>
              <a:t>lanzamiento</a:t>
            </a:r>
            <a:r>
              <a:rPr lang="en-US" sz="1400" dirty="0">
                <a:solidFill>
                  <a:srgbClr val="545D7E"/>
                </a:solidFill>
                <a:latin typeface="Google Sans"/>
              </a:rPr>
              <a:t> </a:t>
            </a:r>
            <a:r>
              <a:rPr lang="en-US" sz="1400" dirty="0" err="1">
                <a:solidFill>
                  <a:srgbClr val="545D7E"/>
                </a:solidFill>
                <a:latin typeface="Google Sans"/>
              </a:rPr>
              <a:t>reutilizables</a:t>
            </a:r>
            <a:r>
              <a:rPr lang="en-US" sz="1400" dirty="0">
                <a:solidFill>
                  <a:srgbClr val="545D7E"/>
                </a:solidFill>
                <a:latin typeface="Google Sans"/>
              </a:rPr>
              <a:t> y las </a:t>
            </a:r>
            <a:r>
              <a:rPr lang="en-US" sz="1400" dirty="0" err="1">
                <a:solidFill>
                  <a:srgbClr val="545D7E"/>
                </a:solidFill>
                <a:latin typeface="Google Sans"/>
              </a:rPr>
              <a:t>sondas</a:t>
            </a:r>
            <a:r>
              <a:rPr lang="en-US" sz="1400" dirty="0">
                <a:solidFill>
                  <a:srgbClr val="545D7E"/>
                </a:solidFill>
                <a:latin typeface="Google Sans"/>
              </a:rPr>
              <a:t> </a:t>
            </a:r>
            <a:r>
              <a:rPr lang="en-US" sz="1400" dirty="0" err="1">
                <a:solidFill>
                  <a:srgbClr val="545D7E"/>
                </a:solidFill>
                <a:latin typeface="Google Sans"/>
              </a:rPr>
              <a:t>espaciales</a:t>
            </a:r>
            <a:r>
              <a:rPr lang="en-US" sz="1400" dirty="0">
                <a:solidFill>
                  <a:srgbClr val="545D7E"/>
                </a:solidFill>
                <a:latin typeface="Google Sans"/>
              </a:rPr>
              <a:t>. </a:t>
            </a:r>
          </a:p>
          <a:p>
            <a:pPr marL="228600" indent="-228600">
              <a:buFont typeface=""/>
              <a:buChar char="•"/>
            </a:pPr>
            <a:endParaRPr lang="en-US" sz="1400" dirty="0">
              <a:solidFill>
                <a:srgbClr val="001D35"/>
              </a:solidFill>
              <a:latin typeface="Google Sans"/>
            </a:endParaRPr>
          </a:p>
          <a:p>
            <a:pPr marL="228600" indent="-228600">
              <a:buFont typeface=""/>
              <a:buChar char="•"/>
            </a:pPr>
            <a:r>
              <a:rPr lang="en-US" sz="1400" b="1" dirty="0">
                <a:solidFill>
                  <a:srgbClr val="001D35"/>
                </a:solidFill>
                <a:latin typeface="Google Sans"/>
              </a:rPr>
              <a:t>Motor de </a:t>
            </a:r>
            <a:r>
              <a:rPr lang="en-US" sz="1400" b="1" dirty="0" err="1">
                <a:solidFill>
                  <a:srgbClr val="001D35"/>
                </a:solidFill>
                <a:latin typeface="Google Sans"/>
              </a:rPr>
              <a:t>cohetes</a:t>
            </a:r>
            <a:r>
              <a:rPr lang="en-US" sz="1400" b="1" dirty="0">
                <a:solidFill>
                  <a:srgbClr val="001D35"/>
                </a:solidFill>
                <a:latin typeface="Google Sans"/>
              </a:rPr>
              <a:t>:</a:t>
            </a:r>
          </a:p>
          <a:p>
            <a:r>
              <a:rPr lang="en-US" sz="1400" dirty="0">
                <a:solidFill>
                  <a:srgbClr val="545D7E"/>
                </a:solidFill>
                <a:latin typeface="Google Sans"/>
              </a:rPr>
              <a:t>Los </a:t>
            </a:r>
            <a:r>
              <a:rPr lang="en-US" sz="1400" dirty="0" err="1">
                <a:solidFill>
                  <a:srgbClr val="545D7E"/>
                </a:solidFill>
                <a:latin typeface="Google Sans"/>
              </a:rPr>
              <a:t>materiales</a:t>
            </a:r>
            <a:r>
              <a:rPr lang="en-US" sz="1400" dirty="0">
                <a:solidFill>
                  <a:srgbClr val="545D7E"/>
                </a:solidFill>
                <a:latin typeface="Google Sans"/>
              </a:rPr>
              <a:t> </a:t>
            </a:r>
            <a:r>
              <a:rPr lang="en-US" sz="1400" dirty="0" err="1">
                <a:solidFill>
                  <a:srgbClr val="545D7E"/>
                </a:solidFill>
                <a:latin typeface="Google Sans"/>
              </a:rPr>
              <a:t>ablativos</a:t>
            </a:r>
            <a:r>
              <a:rPr lang="en-US" sz="1400" dirty="0">
                <a:solidFill>
                  <a:srgbClr val="545D7E"/>
                </a:solidFill>
                <a:latin typeface="Google Sans"/>
              </a:rPr>
              <a:t> se </a:t>
            </a:r>
            <a:r>
              <a:rPr lang="en-US" sz="1400" dirty="0" err="1">
                <a:solidFill>
                  <a:srgbClr val="545D7E"/>
                </a:solidFill>
                <a:latin typeface="Google Sans"/>
              </a:rPr>
              <a:t>utilizan</a:t>
            </a:r>
            <a:r>
              <a:rPr lang="en-US" sz="1400" dirty="0">
                <a:solidFill>
                  <a:srgbClr val="545D7E"/>
                </a:solidFill>
                <a:latin typeface="Google Sans"/>
              </a:rPr>
              <a:t> </a:t>
            </a:r>
            <a:r>
              <a:rPr lang="en-US" sz="1400" dirty="0" err="1">
                <a:solidFill>
                  <a:srgbClr val="545D7E"/>
                </a:solidFill>
                <a:latin typeface="Google Sans"/>
              </a:rPr>
              <a:t>en</a:t>
            </a:r>
            <a:r>
              <a:rPr lang="en-US" sz="1400" dirty="0">
                <a:solidFill>
                  <a:srgbClr val="545D7E"/>
                </a:solidFill>
                <a:latin typeface="Google Sans"/>
              </a:rPr>
              <a:t> la </a:t>
            </a:r>
            <a:r>
              <a:rPr lang="en-US" sz="1400" dirty="0" err="1">
                <a:solidFill>
                  <a:srgbClr val="545D7E"/>
                </a:solidFill>
                <a:latin typeface="Google Sans"/>
              </a:rPr>
              <a:t>fabricación</a:t>
            </a:r>
            <a:r>
              <a:rPr lang="en-US" sz="1400" dirty="0">
                <a:solidFill>
                  <a:srgbClr val="545D7E"/>
                </a:solidFill>
                <a:latin typeface="Google Sans"/>
              </a:rPr>
              <a:t> de </a:t>
            </a:r>
            <a:r>
              <a:rPr lang="en-US" sz="1400" dirty="0" err="1">
                <a:solidFill>
                  <a:srgbClr val="545D7E"/>
                </a:solidFill>
                <a:latin typeface="Google Sans"/>
              </a:rPr>
              <a:t>motores</a:t>
            </a:r>
            <a:r>
              <a:rPr lang="en-US" sz="1400" dirty="0">
                <a:solidFill>
                  <a:srgbClr val="545D7E"/>
                </a:solidFill>
                <a:latin typeface="Google Sans"/>
              </a:rPr>
              <a:t> de </a:t>
            </a:r>
            <a:r>
              <a:rPr lang="en-US" sz="1400" dirty="0" err="1">
                <a:solidFill>
                  <a:srgbClr val="545D7E"/>
                </a:solidFill>
                <a:latin typeface="Google Sans"/>
              </a:rPr>
              <a:t>cohetes</a:t>
            </a:r>
            <a:r>
              <a:rPr lang="en-US" sz="1400" dirty="0">
                <a:solidFill>
                  <a:srgbClr val="545D7E"/>
                </a:solidFill>
                <a:latin typeface="Google Sans"/>
              </a:rPr>
              <a:t> para </a:t>
            </a:r>
            <a:r>
              <a:rPr lang="en-US" sz="1400" dirty="0" err="1">
                <a:solidFill>
                  <a:srgbClr val="545D7E"/>
                </a:solidFill>
                <a:latin typeface="Google Sans"/>
              </a:rPr>
              <a:t>proteger</a:t>
            </a:r>
            <a:r>
              <a:rPr lang="en-US" sz="1400" dirty="0">
                <a:solidFill>
                  <a:srgbClr val="545D7E"/>
                </a:solidFill>
                <a:latin typeface="Google Sans"/>
              </a:rPr>
              <a:t> las </a:t>
            </a:r>
            <a:r>
              <a:rPr lang="en-US" sz="1400" dirty="0" err="1">
                <a:solidFill>
                  <a:srgbClr val="545D7E"/>
                </a:solidFill>
                <a:latin typeface="Google Sans"/>
              </a:rPr>
              <a:t>cámaras</a:t>
            </a:r>
            <a:r>
              <a:rPr lang="en-US" sz="1400" dirty="0">
                <a:solidFill>
                  <a:srgbClr val="545D7E"/>
                </a:solidFill>
                <a:latin typeface="Google Sans"/>
              </a:rPr>
              <a:t> de </a:t>
            </a:r>
            <a:r>
              <a:rPr lang="en-US" sz="1400" dirty="0" err="1">
                <a:solidFill>
                  <a:srgbClr val="545D7E"/>
                </a:solidFill>
                <a:latin typeface="Google Sans"/>
              </a:rPr>
              <a:t>combustión</a:t>
            </a:r>
            <a:r>
              <a:rPr lang="en-US" sz="1400" dirty="0">
                <a:solidFill>
                  <a:srgbClr val="545D7E"/>
                </a:solidFill>
                <a:latin typeface="Google Sans"/>
              </a:rPr>
              <a:t> y las </a:t>
            </a:r>
            <a:r>
              <a:rPr lang="en-US" sz="1400" dirty="0" err="1">
                <a:solidFill>
                  <a:srgbClr val="545D7E"/>
                </a:solidFill>
                <a:latin typeface="Google Sans"/>
              </a:rPr>
              <a:t>boquillas</a:t>
            </a:r>
            <a:r>
              <a:rPr lang="en-US" sz="1400" dirty="0">
                <a:solidFill>
                  <a:srgbClr val="545D7E"/>
                </a:solidFill>
                <a:latin typeface="Google Sans"/>
              </a:rPr>
              <a:t>. </a:t>
            </a:r>
          </a:p>
          <a:p>
            <a:pPr marL="228600" indent="-228600">
              <a:buFont typeface=""/>
              <a:buChar char="•"/>
            </a:pPr>
            <a:endParaRPr lang="en-US" dirty="0">
              <a:solidFill>
                <a:srgbClr val="001D35"/>
              </a:solidFill>
              <a:latin typeface="Google Sans"/>
            </a:endParaRPr>
          </a:p>
          <a:p>
            <a:pPr marL="228600" indent="-228600">
              <a:buFont typeface=""/>
              <a:buChar char="•"/>
            </a:pPr>
            <a:endParaRPr lang="en-US" dirty="0">
              <a:solidFill>
                <a:srgbClr val="001D35"/>
              </a:solidFill>
              <a:latin typeface="Google Sans"/>
            </a:endParaRPr>
          </a:p>
          <a:p>
            <a:pPr marL="228600" indent="-228600">
              <a:buFont typeface=""/>
              <a:buChar char="•"/>
            </a:pPr>
            <a:endParaRPr lang="en-US" dirty="0">
              <a:solidFill>
                <a:srgbClr val="545D7E"/>
              </a:solidFill>
              <a:latin typeface="Google Sans"/>
            </a:endParaRPr>
          </a:p>
          <a:p>
            <a:pPr marL="228600" indent="-228600">
              <a:buFont typeface=""/>
              <a:buChar char="•"/>
            </a:pPr>
            <a:endParaRPr lang="en-US" dirty="0">
              <a:solidFill>
                <a:srgbClr val="001D35"/>
              </a:solidFill>
              <a:latin typeface="Google Sans"/>
            </a:endParaRPr>
          </a:p>
          <a:p>
            <a:pPr marL="228600" indent="-228600">
              <a:buFont typeface=""/>
              <a:buChar char="•"/>
            </a:pPr>
            <a:endParaRPr lang="en-US" dirty="0">
              <a:solidFill>
                <a:srgbClr val="001D35"/>
              </a:solidFill>
              <a:latin typeface="Google Sans"/>
            </a:endParaRPr>
          </a:p>
          <a:p>
            <a:pPr marL="228600" indent="-228600">
              <a:buFont typeface=""/>
              <a:buChar char="•"/>
            </a:pPr>
            <a:endParaRPr lang="en-US" dirty="0">
              <a:solidFill>
                <a:srgbClr val="001D35"/>
              </a:solidFill>
              <a:latin typeface="Google Sans"/>
            </a:endParaRPr>
          </a:p>
          <a:p>
            <a:endParaRPr lang="en-US" dirty="0">
              <a:solidFill>
                <a:srgbClr val="001D35"/>
              </a:solidFill>
              <a:latin typeface="Google Sans"/>
            </a:endParaRPr>
          </a:p>
          <a:p>
            <a:endParaRPr lang="en-US" dirty="0">
              <a:solidFill>
                <a:srgbClr val="001D35"/>
              </a:solidFill>
              <a:latin typeface="Google Sans"/>
            </a:endParaRPr>
          </a:p>
          <a:p>
            <a:endParaRPr lang="en-US" dirty="0">
              <a:solidFill>
                <a:srgbClr val="001D35"/>
              </a:solidFill>
              <a:latin typeface="Google Sans"/>
            </a:endParaRPr>
          </a:p>
          <a:p>
            <a:endParaRPr lang="en-US" dirty="0">
              <a:solidFill>
                <a:srgbClr val="001D35"/>
              </a:solidFill>
              <a:latin typeface="Google Sans"/>
            </a:endParaRPr>
          </a:p>
          <a:p>
            <a:endParaRPr lang="en-US" dirty="0">
              <a:solidFill>
                <a:srgbClr val="001D35"/>
              </a:solidFill>
              <a:latin typeface="Google Sans"/>
            </a:endParaRPr>
          </a:p>
        </p:txBody>
      </p:sp>
      <p:sp>
        <p:nvSpPr>
          <p:cNvPr id="2" name="1 Título">
            <a:extLst>
              <a:ext uri="{FF2B5EF4-FFF2-40B4-BE49-F238E27FC236}">
                <a16:creationId xmlns:a16="http://schemas.microsoft.com/office/drawing/2014/main" id="{517F4236-05A1-F562-C51D-147502420530}"/>
              </a:ext>
            </a:extLst>
          </p:cNvPr>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Tree>
    <p:extLst>
      <p:ext uri="{BB962C8B-B14F-4D97-AF65-F5344CB8AC3E}">
        <p14:creationId xmlns:p14="http://schemas.microsoft.com/office/powerpoint/2010/main" val="742239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5EE0E26-DE26-D18C-388D-EC39830185D6}"/>
              </a:ext>
            </a:extLst>
          </p:cNvPr>
          <p:cNvSpPr>
            <a:spLocks noGrp="1"/>
          </p:cNvSpPr>
          <p:nvPr>
            <p:ph type="ftr" sz="quarter" idx="11"/>
          </p:nvPr>
        </p:nvSpPr>
        <p:spPr/>
        <p:txBody>
          <a:bodyPr/>
          <a:lstStyle/>
          <a:p>
            <a:r>
              <a:rPr lang="es-ES"/>
              <a:t>Ing. Movilla Lanzadores y Vehículos Espaciales</a:t>
            </a:r>
            <a:endParaRPr lang="es-AR"/>
          </a:p>
        </p:txBody>
      </p:sp>
      <p:sp>
        <p:nvSpPr>
          <p:cNvPr id="5" name="Slide Number Placeholder 4">
            <a:extLst>
              <a:ext uri="{FF2B5EF4-FFF2-40B4-BE49-F238E27FC236}">
                <a16:creationId xmlns:a16="http://schemas.microsoft.com/office/drawing/2014/main" id="{AF174CE1-941A-7E80-D76F-4B298458F977}"/>
              </a:ext>
            </a:extLst>
          </p:cNvPr>
          <p:cNvSpPr>
            <a:spLocks noGrp="1"/>
          </p:cNvSpPr>
          <p:nvPr>
            <p:ph type="sldNum" sz="quarter" idx="12"/>
          </p:nvPr>
        </p:nvSpPr>
        <p:spPr/>
        <p:txBody>
          <a:bodyPr/>
          <a:lstStyle/>
          <a:p>
            <a:fld id="{FD77ADFA-3932-47E0-864B-AD0A1E86723E}" type="slidenum">
              <a:rPr lang="es-AR" smtClean="0"/>
              <a:pPr/>
              <a:t>17</a:t>
            </a:fld>
            <a:endParaRPr lang="es-AR"/>
          </a:p>
        </p:txBody>
      </p:sp>
      <p:sp>
        <p:nvSpPr>
          <p:cNvPr id="6" name="CuadroTexto 5">
            <a:extLst>
              <a:ext uri="{FF2B5EF4-FFF2-40B4-BE49-F238E27FC236}">
                <a16:creationId xmlns:a16="http://schemas.microsoft.com/office/drawing/2014/main" id="{2BAAC276-42A0-976E-977C-EF5AD1E5FE10}"/>
              </a:ext>
            </a:extLst>
          </p:cNvPr>
          <p:cNvSpPr txBox="1"/>
          <p:nvPr/>
        </p:nvSpPr>
        <p:spPr>
          <a:xfrm>
            <a:off x="179512" y="404664"/>
            <a:ext cx="804588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b="1" dirty="0" err="1">
                <a:solidFill>
                  <a:srgbClr val="001D35"/>
                </a:solidFill>
                <a:latin typeface="Google Sans"/>
              </a:rPr>
              <a:t>Materiles</a:t>
            </a:r>
            <a:r>
              <a:rPr lang="en-US" b="1" dirty="0">
                <a:solidFill>
                  <a:srgbClr val="001D35"/>
                </a:solidFill>
                <a:latin typeface="Google Sans"/>
              </a:rPr>
              <a:t> </a:t>
            </a:r>
            <a:r>
              <a:rPr lang="en-US" b="1" dirty="0" err="1">
                <a:solidFill>
                  <a:srgbClr val="001D35"/>
                </a:solidFill>
                <a:latin typeface="Google Sans"/>
              </a:rPr>
              <a:t>Ablativos</a:t>
            </a:r>
            <a:endParaRPr lang="en-US" b="1" dirty="0">
              <a:solidFill>
                <a:srgbClr val="001D35"/>
              </a:solidFill>
              <a:latin typeface="Google Sans"/>
            </a:endParaRPr>
          </a:p>
          <a:p>
            <a:endParaRPr lang="en-US" b="1" dirty="0">
              <a:solidFill>
                <a:srgbClr val="001D35"/>
              </a:solidFill>
              <a:latin typeface="Google Sans"/>
            </a:endParaRPr>
          </a:p>
          <a:p>
            <a:pPr marL="228600" indent="-228600">
              <a:buFont typeface=""/>
              <a:buChar char="•"/>
            </a:pPr>
            <a:r>
              <a:rPr lang="en-US" b="1" dirty="0" err="1">
                <a:solidFill>
                  <a:srgbClr val="001D35"/>
                </a:solidFill>
                <a:latin typeface="Google Sans"/>
              </a:rPr>
              <a:t>Sílice</a:t>
            </a:r>
            <a:r>
              <a:rPr lang="en-US" b="1" dirty="0">
                <a:solidFill>
                  <a:srgbClr val="001D35"/>
                </a:solidFill>
                <a:latin typeface="Google Sans"/>
              </a:rPr>
              <a:t> o </a:t>
            </a:r>
            <a:r>
              <a:rPr lang="en-US" b="1" dirty="0" err="1">
                <a:solidFill>
                  <a:srgbClr val="001D35"/>
                </a:solidFill>
                <a:latin typeface="Google Sans"/>
              </a:rPr>
              <a:t>fenólicos</a:t>
            </a:r>
            <a:r>
              <a:rPr lang="en-US" b="1" dirty="0">
                <a:solidFill>
                  <a:srgbClr val="001D35"/>
                </a:solidFill>
                <a:latin typeface="Google Sans"/>
              </a:rPr>
              <a:t> </a:t>
            </a:r>
            <a:r>
              <a:rPr lang="en-US" b="1" dirty="0" err="1">
                <a:solidFill>
                  <a:srgbClr val="001D35"/>
                </a:solidFill>
                <a:latin typeface="Google Sans"/>
              </a:rPr>
              <a:t>reforzados</a:t>
            </a:r>
            <a:r>
              <a:rPr lang="en-US" b="1" dirty="0">
                <a:solidFill>
                  <a:srgbClr val="001D35"/>
                </a:solidFill>
                <a:latin typeface="Google Sans"/>
              </a:rPr>
              <a:t> con </a:t>
            </a:r>
            <a:r>
              <a:rPr lang="en-US" b="1" dirty="0" err="1">
                <a:solidFill>
                  <a:srgbClr val="001D35"/>
                </a:solidFill>
                <a:latin typeface="Google Sans"/>
              </a:rPr>
              <a:t>fibra</a:t>
            </a:r>
            <a:r>
              <a:rPr lang="en-US" b="1" dirty="0">
                <a:solidFill>
                  <a:srgbClr val="001D35"/>
                </a:solidFill>
                <a:latin typeface="Google Sans"/>
              </a:rPr>
              <a:t> de </a:t>
            </a:r>
            <a:r>
              <a:rPr lang="en-US" b="1" dirty="0" err="1">
                <a:solidFill>
                  <a:srgbClr val="001D35"/>
                </a:solidFill>
                <a:latin typeface="Google Sans"/>
              </a:rPr>
              <a:t>carbono</a:t>
            </a:r>
            <a:r>
              <a:rPr lang="en-US" b="1" dirty="0">
                <a:solidFill>
                  <a:srgbClr val="001D35"/>
                </a:solidFill>
                <a:latin typeface="Google Sans"/>
              </a:rPr>
              <a:t>:</a:t>
            </a:r>
            <a:endParaRPr lang="en-US" dirty="0"/>
          </a:p>
          <a:p>
            <a:pPr marL="228600" indent="-228600">
              <a:buFont typeface=""/>
              <a:buChar char="•"/>
            </a:pPr>
            <a:r>
              <a:rPr lang="en-US" dirty="0" err="1">
                <a:solidFill>
                  <a:srgbClr val="545D7E"/>
                </a:solidFill>
                <a:latin typeface="Google Sans"/>
              </a:rPr>
              <a:t>Estos</a:t>
            </a:r>
            <a:r>
              <a:rPr lang="en-US" dirty="0">
                <a:solidFill>
                  <a:srgbClr val="545D7E"/>
                </a:solidFill>
                <a:latin typeface="Google Sans"/>
              </a:rPr>
              <a:t> </a:t>
            </a:r>
            <a:r>
              <a:rPr lang="en-US" dirty="0" err="1">
                <a:solidFill>
                  <a:srgbClr val="545D7E"/>
                </a:solidFill>
                <a:latin typeface="Google Sans"/>
              </a:rPr>
              <a:t>materiales</a:t>
            </a:r>
            <a:r>
              <a:rPr lang="en-US" dirty="0">
                <a:solidFill>
                  <a:srgbClr val="545D7E"/>
                </a:solidFill>
                <a:latin typeface="Google Sans"/>
              </a:rPr>
              <a:t> se </a:t>
            </a:r>
            <a:r>
              <a:rPr lang="en-US" dirty="0" err="1">
                <a:solidFill>
                  <a:srgbClr val="545D7E"/>
                </a:solidFill>
                <a:latin typeface="Google Sans"/>
              </a:rPr>
              <a:t>utilizan</a:t>
            </a:r>
            <a:r>
              <a:rPr lang="en-US" dirty="0">
                <a:solidFill>
                  <a:srgbClr val="545D7E"/>
                </a:solidFill>
                <a:latin typeface="Google Sans"/>
              </a:rPr>
              <a:t> para </a:t>
            </a:r>
            <a:r>
              <a:rPr lang="en-US" dirty="0" err="1">
                <a:solidFill>
                  <a:srgbClr val="545D7E"/>
                </a:solidFill>
                <a:latin typeface="Google Sans"/>
              </a:rPr>
              <a:t>fabricar</a:t>
            </a:r>
            <a:r>
              <a:rPr lang="en-US" dirty="0">
                <a:solidFill>
                  <a:srgbClr val="545D7E"/>
                </a:solidFill>
                <a:latin typeface="Google Sans"/>
              </a:rPr>
              <a:t> escudos </a:t>
            </a:r>
            <a:r>
              <a:rPr lang="en-US" dirty="0" err="1">
                <a:solidFill>
                  <a:srgbClr val="545D7E"/>
                </a:solidFill>
                <a:latin typeface="Google Sans"/>
              </a:rPr>
              <a:t>térmicos</a:t>
            </a:r>
            <a:r>
              <a:rPr lang="en-US" dirty="0">
                <a:solidFill>
                  <a:srgbClr val="545D7E"/>
                </a:solidFill>
                <a:latin typeface="Google Sans"/>
              </a:rPr>
              <a:t> que </a:t>
            </a:r>
            <a:r>
              <a:rPr lang="en-US" dirty="0" err="1">
                <a:solidFill>
                  <a:srgbClr val="545D7E"/>
                </a:solidFill>
                <a:latin typeface="Google Sans"/>
              </a:rPr>
              <a:t>protegen</a:t>
            </a:r>
            <a:r>
              <a:rPr lang="en-US" dirty="0">
                <a:solidFill>
                  <a:srgbClr val="545D7E"/>
                </a:solidFill>
                <a:latin typeface="Google Sans"/>
              </a:rPr>
              <a:t> las naves </a:t>
            </a:r>
            <a:r>
              <a:rPr lang="en-US" dirty="0" err="1">
                <a:solidFill>
                  <a:srgbClr val="545D7E"/>
                </a:solidFill>
                <a:latin typeface="Google Sans"/>
              </a:rPr>
              <a:t>espaciales</a:t>
            </a:r>
            <a:r>
              <a:rPr lang="en-US" dirty="0">
                <a:solidFill>
                  <a:srgbClr val="545D7E"/>
                </a:solidFill>
                <a:latin typeface="Google Sans"/>
              </a:rPr>
              <a:t> </a:t>
            </a:r>
            <a:r>
              <a:rPr lang="en-US" dirty="0" err="1">
                <a:solidFill>
                  <a:srgbClr val="545D7E"/>
                </a:solidFill>
                <a:latin typeface="Google Sans"/>
              </a:rPr>
              <a:t>durante</a:t>
            </a:r>
            <a:r>
              <a:rPr lang="en-US" dirty="0">
                <a:solidFill>
                  <a:srgbClr val="545D7E"/>
                </a:solidFill>
                <a:latin typeface="Google Sans"/>
              </a:rPr>
              <a:t> </a:t>
            </a:r>
            <a:r>
              <a:rPr lang="en-US" dirty="0" err="1">
                <a:solidFill>
                  <a:srgbClr val="545D7E"/>
                </a:solidFill>
                <a:latin typeface="Google Sans"/>
              </a:rPr>
              <a:t>el</a:t>
            </a:r>
            <a:r>
              <a:rPr lang="en-US" dirty="0">
                <a:solidFill>
                  <a:srgbClr val="545D7E"/>
                </a:solidFill>
                <a:latin typeface="Google Sans"/>
              </a:rPr>
              <a:t> </a:t>
            </a:r>
            <a:r>
              <a:rPr lang="en-US" dirty="0" err="1">
                <a:solidFill>
                  <a:srgbClr val="545D7E"/>
                </a:solidFill>
                <a:latin typeface="Google Sans"/>
              </a:rPr>
              <a:t>reingreso</a:t>
            </a:r>
            <a:r>
              <a:rPr lang="en-US" dirty="0">
                <a:solidFill>
                  <a:srgbClr val="545D7E"/>
                </a:solidFill>
                <a:latin typeface="Google Sans"/>
              </a:rPr>
              <a:t>. </a:t>
            </a:r>
          </a:p>
          <a:p>
            <a:pPr marL="228600" indent="-228600">
              <a:buFont typeface=""/>
              <a:buChar char="•"/>
            </a:pPr>
            <a:endParaRPr lang="en-US" dirty="0">
              <a:solidFill>
                <a:srgbClr val="001D35"/>
              </a:solidFill>
              <a:latin typeface="Google Sans"/>
            </a:endParaRPr>
          </a:p>
          <a:p>
            <a:pPr marL="228600" indent="-228600">
              <a:buFont typeface=""/>
              <a:buChar char="•"/>
            </a:pPr>
            <a:r>
              <a:rPr lang="en-US" b="1" dirty="0">
                <a:solidFill>
                  <a:srgbClr val="001D35"/>
                </a:solidFill>
                <a:latin typeface="Google Sans"/>
              </a:rPr>
              <a:t>Materiales </a:t>
            </a:r>
            <a:r>
              <a:rPr lang="en-US" b="1" dirty="0" err="1">
                <a:solidFill>
                  <a:srgbClr val="001D35"/>
                </a:solidFill>
                <a:latin typeface="Google Sans"/>
              </a:rPr>
              <a:t>basados</a:t>
            </a:r>
            <a:r>
              <a:rPr lang="en-US" b="1" dirty="0">
                <a:solidFill>
                  <a:srgbClr val="001D35"/>
                </a:solidFill>
                <a:latin typeface="Google Sans"/>
              </a:rPr>
              <a:t> </a:t>
            </a:r>
            <a:r>
              <a:rPr lang="en-US" b="1" dirty="0" err="1">
                <a:solidFill>
                  <a:srgbClr val="001D35"/>
                </a:solidFill>
                <a:latin typeface="Google Sans"/>
              </a:rPr>
              <a:t>en</a:t>
            </a:r>
            <a:r>
              <a:rPr lang="en-US" b="1" dirty="0">
                <a:solidFill>
                  <a:srgbClr val="001D35"/>
                </a:solidFill>
                <a:latin typeface="Google Sans"/>
              </a:rPr>
              <a:t> </a:t>
            </a:r>
            <a:r>
              <a:rPr lang="en-US" b="1" dirty="0" err="1">
                <a:solidFill>
                  <a:srgbClr val="001D35"/>
                </a:solidFill>
                <a:latin typeface="Google Sans"/>
              </a:rPr>
              <a:t>carbono</a:t>
            </a:r>
            <a:r>
              <a:rPr lang="en-US" b="1" dirty="0">
                <a:solidFill>
                  <a:srgbClr val="001D35"/>
                </a:solidFill>
                <a:latin typeface="Google Sans"/>
              </a:rPr>
              <a:t>:</a:t>
            </a:r>
          </a:p>
          <a:p>
            <a:pPr marL="228600" indent="-228600">
              <a:buFont typeface=""/>
              <a:buChar char="•"/>
            </a:pPr>
            <a:r>
              <a:rPr lang="en-US" dirty="0">
                <a:solidFill>
                  <a:srgbClr val="545D7E"/>
                </a:solidFill>
                <a:latin typeface="Google Sans"/>
              </a:rPr>
              <a:t>La </a:t>
            </a:r>
            <a:r>
              <a:rPr lang="en-US" dirty="0" err="1">
                <a:solidFill>
                  <a:srgbClr val="545D7E"/>
                </a:solidFill>
                <a:latin typeface="Google Sans"/>
              </a:rPr>
              <a:t>fibra</a:t>
            </a:r>
            <a:r>
              <a:rPr lang="en-US" dirty="0">
                <a:solidFill>
                  <a:srgbClr val="545D7E"/>
                </a:solidFill>
                <a:latin typeface="Google Sans"/>
              </a:rPr>
              <a:t> de </a:t>
            </a:r>
            <a:r>
              <a:rPr lang="en-US" dirty="0" err="1">
                <a:solidFill>
                  <a:srgbClr val="545D7E"/>
                </a:solidFill>
                <a:latin typeface="Google Sans"/>
              </a:rPr>
              <a:t>carbono</a:t>
            </a:r>
            <a:r>
              <a:rPr lang="en-US" dirty="0">
                <a:solidFill>
                  <a:srgbClr val="545D7E"/>
                </a:solidFill>
                <a:latin typeface="Google Sans"/>
              </a:rPr>
              <a:t> y </a:t>
            </a:r>
            <a:r>
              <a:rPr lang="en-US" dirty="0" err="1">
                <a:solidFill>
                  <a:srgbClr val="545D7E"/>
                </a:solidFill>
                <a:latin typeface="Google Sans"/>
              </a:rPr>
              <a:t>el</a:t>
            </a:r>
            <a:r>
              <a:rPr lang="en-US" dirty="0">
                <a:solidFill>
                  <a:srgbClr val="545D7E"/>
                </a:solidFill>
                <a:latin typeface="Google Sans"/>
              </a:rPr>
              <a:t> </a:t>
            </a:r>
            <a:r>
              <a:rPr lang="en-US" dirty="0" err="1">
                <a:solidFill>
                  <a:srgbClr val="545D7E"/>
                </a:solidFill>
                <a:latin typeface="Google Sans"/>
              </a:rPr>
              <a:t>grafeno</a:t>
            </a:r>
            <a:r>
              <a:rPr lang="en-US" dirty="0">
                <a:solidFill>
                  <a:srgbClr val="545D7E"/>
                </a:solidFill>
                <a:latin typeface="Google Sans"/>
              </a:rPr>
              <a:t> se </a:t>
            </a:r>
            <a:r>
              <a:rPr lang="en-US" dirty="0" err="1">
                <a:solidFill>
                  <a:srgbClr val="545D7E"/>
                </a:solidFill>
                <a:latin typeface="Google Sans"/>
              </a:rPr>
              <a:t>utilizan</a:t>
            </a:r>
            <a:r>
              <a:rPr lang="en-US" dirty="0">
                <a:solidFill>
                  <a:srgbClr val="545D7E"/>
                </a:solidFill>
                <a:latin typeface="Google Sans"/>
              </a:rPr>
              <a:t> para la </a:t>
            </a:r>
            <a:r>
              <a:rPr lang="en-US" dirty="0" err="1">
                <a:solidFill>
                  <a:srgbClr val="545D7E"/>
                </a:solidFill>
                <a:latin typeface="Google Sans"/>
              </a:rPr>
              <a:t>construcción</a:t>
            </a:r>
            <a:r>
              <a:rPr lang="en-US" dirty="0">
                <a:solidFill>
                  <a:srgbClr val="545D7E"/>
                </a:solidFill>
                <a:latin typeface="Google Sans"/>
              </a:rPr>
              <a:t> de </a:t>
            </a:r>
            <a:r>
              <a:rPr lang="en-US" dirty="0" err="1">
                <a:solidFill>
                  <a:srgbClr val="545D7E"/>
                </a:solidFill>
                <a:latin typeface="Google Sans"/>
              </a:rPr>
              <a:t>estructuras</a:t>
            </a:r>
            <a:r>
              <a:rPr lang="en-US" dirty="0">
                <a:solidFill>
                  <a:srgbClr val="545D7E"/>
                </a:solidFill>
                <a:latin typeface="Google Sans"/>
              </a:rPr>
              <a:t> </a:t>
            </a:r>
            <a:r>
              <a:rPr lang="en-US" dirty="0" err="1">
                <a:solidFill>
                  <a:srgbClr val="545D7E"/>
                </a:solidFill>
                <a:latin typeface="Google Sans"/>
              </a:rPr>
              <a:t>ligeras</a:t>
            </a:r>
            <a:r>
              <a:rPr lang="en-US" dirty="0">
                <a:solidFill>
                  <a:srgbClr val="545D7E"/>
                </a:solidFill>
                <a:latin typeface="Google Sans"/>
              </a:rPr>
              <a:t> y </a:t>
            </a:r>
            <a:r>
              <a:rPr lang="en-US" dirty="0" err="1">
                <a:solidFill>
                  <a:srgbClr val="545D7E"/>
                </a:solidFill>
                <a:latin typeface="Google Sans"/>
              </a:rPr>
              <a:t>resistentes</a:t>
            </a:r>
            <a:r>
              <a:rPr lang="en-US" dirty="0">
                <a:solidFill>
                  <a:srgbClr val="545D7E"/>
                </a:solidFill>
                <a:latin typeface="Google Sans"/>
              </a:rPr>
              <a:t> al </a:t>
            </a:r>
            <a:r>
              <a:rPr lang="en-US" dirty="0" err="1">
                <a:solidFill>
                  <a:srgbClr val="545D7E"/>
                </a:solidFill>
                <a:latin typeface="Google Sans"/>
              </a:rPr>
              <a:t>calor</a:t>
            </a:r>
            <a:r>
              <a:rPr lang="en-US" dirty="0">
                <a:solidFill>
                  <a:srgbClr val="545D7E"/>
                </a:solidFill>
                <a:latin typeface="Google Sans"/>
              </a:rPr>
              <a:t>. </a:t>
            </a:r>
          </a:p>
          <a:p>
            <a:pPr marL="228600" indent="-228600">
              <a:buFont typeface=""/>
              <a:buChar char="•"/>
            </a:pPr>
            <a:endParaRPr lang="en-US" dirty="0">
              <a:solidFill>
                <a:srgbClr val="0B57D0"/>
              </a:solidFill>
              <a:latin typeface="Google Sans"/>
            </a:endParaRPr>
          </a:p>
          <a:p>
            <a:pPr marL="228600" indent="-228600">
              <a:buFont typeface=""/>
              <a:buChar char="•"/>
            </a:pPr>
            <a:r>
              <a:rPr lang="en-US" b="1" dirty="0">
                <a:solidFill>
                  <a:srgbClr val="001D35"/>
                </a:solidFill>
                <a:latin typeface="Google Sans"/>
              </a:rPr>
              <a:t>Metales de alto punto de </a:t>
            </a:r>
            <a:r>
              <a:rPr lang="en-US" b="1" dirty="0" err="1">
                <a:solidFill>
                  <a:srgbClr val="001D35"/>
                </a:solidFill>
                <a:latin typeface="Google Sans"/>
              </a:rPr>
              <a:t>fusión</a:t>
            </a:r>
            <a:r>
              <a:rPr lang="en-US" b="1" dirty="0">
                <a:solidFill>
                  <a:srgbClr val="001D35"/>
                </a:solidFill>
                <a:latin typeface="Google Sans"/>
              </a:rPr>
              <a:t>:</a:t>
            </a:r>
          </a:p>
          <a:p>
            <a:pPr marL="228600" indent="-228600">
              <a:buFont typeface=""/>
              <a:buChar char="•"/>
            </a:pPr>
            <a:r>
              <a:rPr lang="en-US" dirty="0">
                <a:solidFill>
                  <a:srgbClr val="545D7E"/>
                </a:solidFill>
                <a:latin typeface="Google Sans"/>
              </a:rPr>
              <a:t>El </a:t>
            </a:r>
            <a:r>
              <a:rPr lang="en-US" dirty="0" err="1">
                <a:solidFill>
                  <a:srgbClr val="545D7E"/>
                </a:solidFill>
                <a:latin typeface="Google Sans"/>
              </a:rPr>
              <a:t>tungsteno</a:t>
            </a:r>
            <a:r>
              <a:rPr lang="en-US" dirty="0">
                <a:solidFill>
                  <a:srgbClr val="545D7E"/>
                </a:solidFill>
                <a:latin typeface="Google Sans"/>
              </a:rPr>
              <a:t>, </a:t>
            </a:r>
            <a:r>
              <a:rPr lang="en-US" dirty="0" err="1">
                <a:solidFill>
                  <a:srgbClr val="545D7E"/>
                </a:solidFill>
                <a:latin typeface="Google Sans"/>
              </a:rPr>
              <a:t>el</a:t>
            </a:r>
            <a:r>
              <a:rPr lang="en-US" dirty="0">
                <a:solidFill>
                  <a:srgbClr val="545D7E"/>
                </a:solidFill>
                <a:latin typeface="Google Sans"/>
              </a:rPr>
              <a:t> </a:t>
            </a:r>
            <a:r>
              <a:rPr lang="en-US" dirty="0" err="1">
                <a:solidFill>
                  <a:srgbClr val="545D7E"/>
                </a:solidFill>
                <a:latin typeface="Google Sans"/>
              </a:rPr>
              <a:t>renio</a:t>
            </a:r>
            <a:r>
              <a:rPr lang="en-US" dirty="0">
                <a:solidFill>
                  <a:srgbClr val="545D7E"/>
                </a:solidFill>
                <a:latin typeface="Google Sans"/>
              </a:rPr>
              <a:t> y </a:t>
            </a:r>
            <a:r>
              <a:rPr lang="en-US" dirty="0" err="1">
                <a:solidFill>
                  <a:srgbClr val="545D7E"/>
                </a:solidFill>
                <a:latin typeface="Google Sans"/>
              </a:rPr>
              <a:t>el</a:t>
            </a:r>
            <a:r>
              <a:rPr lang="en-US" dirty="0">
                <a:solidFill>
                  <a:srgbClr val="545D7E"/>
                </a:solidFill>
                <a:latin typeface="Google Sans"/>
              </a:rPr>
              <a:t> </a:t>
            </a:r>
            <a:r>
              <a:rPr lang="en-US" dirty="0" err="1">
                <a:solidFill>
                  <a:srgbClr val="545D7E"/>
                </a:solidFill>
                <a:latin typeface="Google Sans"/>
              </a:rPr>
              <a:t>molibdeno</a:t>
            </a:r>
            <a:r>
              <a:rPr lang="en-US" dirty="0">
                <a:solidFill>
                  <a:srgbClr val="545D7E"/>
                </a:solidFill>
                <a:latin typeface="Google Sans"/>
              </a:rPr>
              <a:t> se </a:t>
            </a:r>
            <a:r>
              <a:rPr lang="en-US" dirty="0" err="1">
                <a:solidFill>
                  <a:srgbClr val="545D7E"/>
                </a:solidFill>
                <a:latin typeface="Google Sans"/>
              </a:rPr>
              <a:t>utilizan</a:t>
            </a:r>
            <a:r>
              <a:rPr lang="en-US" dirty="0">
                <a:solidFill>
                  <a:srgbClr val="545D7E"/>
                </a:solidFill>
                <a:latin typeface="Google Sans"/>
              </a:rPr>
              <a:t> </a:t>
            </a:r>
            <a:r>
              <a:rPr lang="en-US" dirty="0" err="1">
                <a:solidFill>
                  <a:srgbClr val="545D7E"/>
                </a:solidFill>
                <a:latin typeface="Google Sans"/>
              </a:rPr>
              <a:t>en</a:t>
            </a:r>
            <a:r>
              <a:rPr lang="en-US" dirty="0">
                <a:solidFill>
                  <a:srgbClr val="545D7E"/>
                </a:solidFill>
                <a:latin typeface="Google Sans"/>
              </a:rPr>
              <a:t> </a:t>
            </a:r>
            <a:r>
              <a:rPr lang="en-US" dirty="0" err="1">
                <a:solidFill>
                  <a:srgbClr val="545D7E"/>
                </a:solidFill>
                <a:latin typeface="Google Sans"/>
              </a:rPr>
              <a:t>aplicaciones</a:t>
            </a:r>
            <a:r>
              <a:rPr lang="en-US" dirty="0">
                <a:solidFill>
                  <a:srgbClr val="545D7E"/>
                </a:solidFill>
                <a:latin typeface="Google Sans"/>
              </a:rPr>
              <a:t> que </a:t>
            </a:r>
            <a:r>
              <a:rPr lang="en-US" dirty="0" err="1">
                <a:solidFill>
                  <a:srgbClr val="545D7E"/>
                </a:solidFill>
                <a:latin typeface="Google Sans"/>
              </a:rPr>
              <a:t>requieren</a:t>
            </a:r>
            <a:r>
              <a:rPr lang="en-US" dirty="0">
                <a:solidFill>
                  <a:srgbClr val="545D7E"/>
                </a:solidFill>
                <a:latin typeface="Google Sans"/>
              </a:rPr>
              <a:t> </a:t>
            </a:r>
            <a:r>
              <a:rPr lang="en-US" dirty="0" err="1">
                <a:solidFill>
                  <a:srgbClr val="545D7E"/>
                </a:solidFill>
                <a:latin typeface="Google Sans"/>
              </a:rPr>
              <a:t>alta</a:t>
            </a:r>
            <a:r>
              <a:rPr lang="en-US" dirty="0">
                <a:solidFill>
                  <a:srgbClr val="545D7E"/>
                </a:solidFill>
                <a:latin typeface="Google Sans"/>
              </a:rPr>
              <a:t> </a:t>
            </a:r>
            <a:r>
              <a:rPr lang="en-US" dirty="0" err="1">
                <a:solidFill>
                  <a:srgbClr val="545D7E"/>
                </a:solidFill>
                <a:latin typeface="Google Sans"/>
              </a:rPr>
              <a:t>resistencia</a:t>
            </a:r>
            <a:r>
              <a:rPr lang="en-US" dirty="0">
                <a:solidFill>
                  <a:srgbClr val="545D7E"/>
                </a:solidFill>
                <a:latin typeface="Google Sans"/>
              </a:rPr>
              <a:t> al </a:t>
            </a:r>
            <a:r>
              <a:rPr lang="en-US" dirty="0" err="1">
                <a:solidFill>
                  <a:srgbClr val="545D7E"/>
                </a:solidFill>
                <a:latin typeface="Google Sans"/>
              </a:rPr>
              <a:t>calor</a:t>
            </a:r>
            <a:r>
              <a:rPr lang="en-US" dirty="0">
                <a:solidFill>
                  <a:srgbClr val="545D7E"/>
                </a:solidFill>
                <a:latin typeface="Google Sans"/>
              </a:rPr>
              <a:t>. </a:t>
            </a:r>
          </a:p>
        </p:txBody>
      </p:sp>
      <p:sp>
        <p:nvSpPr>
          <p:cNvPr id="2" name="1 Título">
            <a:extLst>
              <a:ext uri="{FF2B5EF4-FFF2-40B4-BE49-F238E27FC236}">
                <a16:creationId xmlns:a16="http://schemas.microsoft.com/office/drawing/2014/main" id="{00E8938B-CDD1-FE2A-3D71-A62C855972FE}"/>
              </a:ext>
            </a:extLst>
          </p:cNvPr>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Tree>
    <p:extLst>
      <p:ext uri="{BB962C8B-B14F-4D97-AF65-F5344CB8AC3E}">
        <p14:creationId xmlns:p14="http://schemas.microsoft.com/office/powerpoint/2010/main" val="1406754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Arquitectura de los vehículos espaciales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9" name="18 Rectángulo"/>
          <p:cNvSpPr/>
          <p:nvPr/>
        </p:nvSpPr>
        <p:spPr>
          <a:xfrm>
            <a:off x="395536" y="3645024"/>
            <a:ext cx="3600400" cy="1384995"/>
          </a:xfrm>
          <a:prstGeom prst="rect">
            <a:avLst/>
          </a:prstGeom>
        </p:spPr>
        <p:txBody>
          <a:bodyPr wrap="square">
            <a:spAutoFit/>
          </a:bodyPr>
          <a:lstStyle/>
          <a:p>
            <a:pPr algn="just"/>
            <a:r>
              <a:rPr lang="es-ES" sz="1400" b="1" dirty="0">
                <a:latin typeface="Arial" pitchFamily="34" charset="0"/>
                <a:cs typeface="Arial" pitchFamily="34" charset="0"/>
              </a:rPr>
              <a:t>Carga Útil:</a:t>
            </a:r>
            <a:r>
              <a:rPr lang="es-ES" sz="1400" dirty="0">
                <a:latin typeface="Arial" pitchFamily="34" charset="0"/>
                <a:cs typeface="Arial" pitchFamily="34" charset="0"/>
              </a:rPr>
              <a:t> En las misiones espaciales, la carga útil puede consistir en instrumentos científicos, satélites, vehículos de exploración o equipos específicos para la misión. La disposición de la carga útil depende de los objetivos de la misión.</a:t>
            </a:r>
          </a:p>
        </p:txBody>
      </p:sp>
      <p:sp>
        <p:nvSpPr>
          <p:cNvPr id="27650" name="AutoShape 2"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2" name="AutoShape 4"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7654" name="Picture 6" descr="Spaceflight History Blog] What If an Apollo..."/>
          <p:cNvPicPr>
            <a:picLocks noChangeAspect="1" noChangeArrowheads="1"/>
          </p:cNvPicPr>
          <p:nvPr/>
        </p:nvPicPr>
        <p:blipFill>
          <a:blip r:embed="rId3" cstate="print"/>
          <a:srcRect/>
          <a:stretch>
            <a:fillRect/>
          </a:stretch>
        </p:blipFill>
        <p:spPr bwMode="auto">
          <a:xfrm>
            <a:off x="4211959" y="2989752"/>
            <a:ext cx="4770379" cy="3607600"/>
          </a:xfrm>
          <a:prstGeom prst="rect">
            <a:avLst/>
          </a:prstGeom>
          <a:noFill/>
        </p:spPr>
      </p:pic>
      <p:pic>
        <p:nvPicPr>
          <p:cNvPr id="16" name="15 Imagen" descr="New Solar Arrays to Power NASA's International Space Station Research - NAS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52736"/>
            <a:ext cx="3744416" cy="2232248"/>
          </a:xfrm>
          <a:prstGeom prst="rect">
            <a:avLst/>
          </a:prstGeom>
          <a:noFill/>
          <a:ln>
            <a:noFill/>
          </a:ln>
        </p:spPr>
      </p:pic>
      <p:sp>
        <p:nvSpPr>
          <p:cNvPr id="17" name="Rectangle 1"/>
          <p:cNvSpPr>
            <a:spLocks noChangeArrowheads="1"/>
          </p:cNvSpPr>
          <p:nvPr/>
        </p:nvSpPr>
        <p:spPr bwMode="auto">
          <a:xfrm>
            <a:off x="4644008" y="1017022"/>
            <a:ext cx="374441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a:ln>
                  <a:noFill/>
                </a:ln>
                <a:solidFill>
                  <a:schemeClr val="tx1"/>
                </a:solidFill>
                <a:effectLst/>
                <a:latin typeface="Arial" pitchFamily="34" charset="0"/>
                <a:ea typeface="Arial MT"/>
                <a:cs typeface="Arial MT"/>
              </a:rPr>
              <a:t>Fuentes de Energía:</a:t>
            </a:r>
            <a:r>
              <a:rPr kumimoji="0" lang="es-ES" sz="1400" b="0" i="0" u="none" strike="noStrike" cap="none" normalizeH="0" baseline="0" dirty="0">
                <a:ln>
                  <a:noFill/>
                </a:ln>
                <a:solidFill>
                  <a:schemeClr val="tx1"/>
                </a:solidFill>
                <a:effectLst/>
                <a:latin typeface="Arial" pitchFamily="34" charset="0"/>
                <a:ea typeface="Arial MT"/>
                <a:cs typeface="Arial MT"/>
              </a:rPr>
              <a:t> </a:t>
            </a:r>
            <a:r>
              <a:rPr kumimoji="0" lang="es-ES" sz="1400" b="0" i="0" u="none" strike="noStrike" cap="none" normalizeH="0" baseline="0" dirty="0">
                <a:ln>
                  <a:noFill/>
                </a:ln>
                <a:solidFill>
                  <a:srgbClr val="222222"/>
                </a:solidFill>
                <a:effectLst/>
                <a:latin typeface="Arial" pitchFamily="34" charset="0"/>
                <a:ea typeface="Arial MT"/>
                <a:cs typeface="Arial" pitchFamily="34" charset="0"/>
              </a:rPr>
              <a:t>Para alimentar todos los sistemas de la nave, se requiere un sistema de energía. Esto puede incluir paneles solares, baterías, generadores o una combinación de estos para proporcionar energía eléctrica a bordo.</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13" name="12 Marcador de número de diapositiva"/>
          <p:cNvSpPr>
            <a:spLocks noGrp="1"/>
          </p:cNvSpPr>
          <p:nvPr>
            <p:ph type="sldNum" sz="quarter" idx="12"/>
          </p:nvPr>
        </p:nvSpPr>
        <p:spPr>
          <a:xfrm>
            <a:off x="6553200" y="6492277"/>
            <a:ext cx="2133600" cy="365125"/>
          </a:xfrm>
        </p:spPr>
        <p:txBody>
          <a:bodyPr/>
          <a:lstStyle/>
          <a:p>
            <a:fld id="{FD77ADFA-3932-47E0-864B-AD0A1E86723E}" type="slidenum">
              <a:rPr lang="es-AR" smtClean="0"/>
              <a:pPr/>
              <a:t>18</a:t>
            </a:fld>
            <a:endParaRPr lang="es-AR"/>
          </a:p>
        </p:txBody>
      </p:sp>
      <p:sp>
        <p:nvSpPr>
          <p:cNvPr id="14" name="13 Marcador de pie de página"/>
          <p:cNvSpPr>
            <a:spLocks noGrp="1"/>
          </p:cNvSpPr>
          <p:nvPr>
            <p:ph type="ftr" sz="quarter" idx="11"/>
          </p:nvPr>
        </p:nvSpPr>
        <p:spPr>
          <a:xfrm>
            <a:off x="3124200" y="6492277"/>
            <a:ext cx="3320008" cy="365125"/>
          </a:xfrm>
        </p:spPr>
        <p:txBody>
          <a:bodyPr/>
          <a:lstStyle/>
          <a:p>
            <a:r>
              <a:rPr lang="es-ES" dirty="0"/>
              <a:t>Ing. </a:t>
            </a:r>
            <a:r>
              <a:rPr lang="es-ES" dirty="0" err="1"/>
              <a:t>Movilla</a:t>
            </a:r>
            <a:r>
              <a:rPr lang="es-ES" dirty="0"/>
              <a:t> Lanzadores y Vehículos Espaciales</a:t>
            </a:r>
            <a:endParaRPr lang="es-AR" dirty="0"/>
          </a:p>
        </p:txBody>
      </p:sp>
    </p:spTree>
    <p:custDataLst>
      <p:tags r:id="rId1"/>
    </p:custDataLst>
    <p:extLst>
      <p:ext uri="{BB962C8B-B14F-4D97-AF65-F5344CB8AC3E}">
        <p14:creationId xmlns:p14="http://schemas.microsoft.com/office/powerpoint/2010/main" val="2953594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0" name="AutoShape 2"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2" name="AutoShape 4"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25" name="Rectangle 1"/>
          <p:cNvSpPr>
            <a:spLocks noChangeArrowheads="1"/>
          </p:cNvSpPr>
          <p:nvPr/>
        </p:nvSpPr>
        <p:spPr bwMode="auto">
          <a:xfrm>
            <a:off x="251520" y="695454"/>
            <a:ext cx="8712968"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s-ES" sz="1400" dirty="0">
                <a:solidFill>
                  <a:srgbClr val="222222"/>
                </a:solidFill>
                <a:latin typeface="Arial" pitchFamily="34" charset="0"/>
                <a:ea typeface="Arial MT"/>
                <a:cs typeface="Arial" pitchFamily="34" charset="0"/>
              </a:rPr>
              <a:t>L</a:t>
            </a:r>
            <a:r>
              <a:rPr kumimoji="0" lang="es-ES" sz="1400" b="0" i="0" u="none" strike="noStrike" cap="none" normalizeH="0" baseline="0" dirty="0">
                <a:ln>
                  <a:noFill/>
                </a:ln>
                <a:solidFill>
                  <a:srgbClr val="222222"/>
                </a:solidFill>
                <a:effectLst/>
                <a:latin typeface="Arial" pitchFamily="34" charset="0"/>
                <a:ea typeface="Arial MT"/>
                <a:cs typeface="Arial" pitchFamily="34" charset="0"/>
              </a:rPr>
              <a:t>anzador, lanzadera</a:t>
            </a:r>
            <a:r>
              <a:rPr lang="es-ES" sz="1400" dirty="0">
                <a:solidFill>
                  <a:srgbClr val="222222"/>
                </a:solidFill>
                <a:latin typeface="Arial" pitchFamily="34" charset="0"/>
                <a:ea typeface="Arial MT"/>
                <a:cs typeface="Arial" pitchFamily="34" charset="0"/>
              </a:rPr>
              <a:t> vector, </a:t>
            </a:r>
            <a:r>
              <a:rPr kumimoji="0" lang="es-ES" sz="1400" b="0" i="0" u="none" strike="noStrike" cap="none" normalizeH="0" baseline="0" dirty="0">
                <a:ln>
                  <a:noFill/>
                </a:ln>
                <a:solidFill>
                  <a:srgbClr val="222222"/>
                </a:solidFill>
                <a:effectLst/>
                <a:latin typeface="Arial" pitchFamily="34" charset="0"/>
                <a:ea typeface="Arial MT"/>
                <a:cs typeface="Arial" pitchFamily="34" charset="0"/>
              </a:rPr>
              <a:t>​ o​ vehículo de lanzamiento espacial, es un artefacto diseñado y empleado específicamente para el transporte de carga útil desde la superficie terrestre al espacio exterior. Cuyo objetivo es situar una carga útil en una cierta órbita. </a:t>
            </a:r>
            <a:endParaRPr kumimoji="0" lang="es-ES" sz="1400" b="0" i="0" u="none" strike="noStrike" cap="none" normalizeH="0" baseline="0" dirty="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165455" y="1631503"/>
            <a:ext cx="325441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a:ln>
                  <a:noFill/>
                </a:ln>
                <a:effectLst/>
                <a:latin typeface="Arial" pitchFamily="34" charset="0"/>
                <a:ea typeface="Arial MT"/>
                <a:cs typeface="Arial" pitchFamily="34" charset="0"/>
              </a:rPr>
              <a:t>Configuraciones de los Lanzadores </a:t>
            </a:r>
            <a:endParaRPr kumimoji="0" lang="es-ES" sz="1400" b="1" i="0" u="none" strike="noStrike" cap="none" normalizeH="0" baseline="0" dirty="0">
              <a:ln>
                <a:noFill/>
              </a:ln>
              <a:effectLst/>
              <a:latin typeface="Arial" pitchFamily="34" charset="0"/>
              <a:cs typeface="Arial" pitchFamily="34" charset="0"/>
            </a:endParaRPr>
          </a:p>
        </p:txBody>
      </p:sp>
      <p:sp>
        <p:nvSpPr>
          <p:cNvPr id="18" name="17 CuadroTexto"/>
          <p:cNvSpPr txBox="1"/>
          <p:nvPr/>
        </p:nvSpPr>
        <p:spPr>
          <a:xfrm>
            <a:off x="179512" y="1988840"/>
            <a:ext cx="8964488" cy="4185761"/>
          </a:xfrm>
          <a:prstGeom prst="rect">
            <a:avLst/>
          </a:prstGeom>
          <a:noFill/>
        </p:spPr>
        <p:txBody>
          <a:bodyPr wrap="square" rtlCol="0">
            <a:spAutoFit/>
          </a:bodyPr>
          <a:lstStyle/>
          <a:p>
            <a:r>
              <a:rPr lang="es-ES" sz="1400" b="1" dirty="0">
                <a:latin typeface="Arial" pitchFamily="34" charset="0"/>
                <a:cs typeface="Arial" pitchFamily="34" charset="0"/>
              </a:rPr>
              <a:t>Configuración monolítica: </a:t>
            </a:r>
            <a:r>
              <a:rPr lang="es-ES" sz="1400" dirty="0">
                <a:latin typeface="Arial" pitchFamily="34" charset="0"/>
                <a:cs typeface="Arial" pitchFamily="34" charset="0"/>
              </a:rPr>
              <a:t>consta de una única estructura o bloque que integra todos los componentes necesarios para llevar a cabo una misión espacial.</a:t>
            </a:r>
          </a:p>
          <a:p>
            <a:endParaRPr lang="es-ES" sz="1400" dirty="0">
              <a:latin typeface="Arial" pitchFamily="34" charset="0"/>
              <a:cs typeface="Arial" pitchFamily="34" charset="0"/>
            </a:endParaRPr>
          </a:p>
          <a:p>
            <a:r>
              <a:rPr lang="es-ES" sz="1400" b="1" dirty="0">
                <a:latin typeface="Arial" pitchFamily="34" charset="0"/>
                <a:cs typeface="Arial" pitchFamily="34" charset="0"/>
              </a:rPr>
              <a:t>Configuración de Etapas Múltiples: </a:t>
            </a:r>
            <a:r>
              <a:rPr lang="es-ES" sz="1400" dirty="0">
                <a:latin typeface="Arial" pitchFamily="34" charset="0"/>
                <a:cs typeface="Arial" pitchFamily="34" charset="0"/>
              </a:rPr>
              <a:t>consta de dos o más etapas apiladas verticalmente. La primera etapa se enciende al despegue y proporciona el impulso inicial, mientras que las etapas subsiguientes se encienden y se desechan a medida que se agota su combustible.</a:t>
            </a:r>
          </a:p>
          <a:p>
            <a:endParaRPr lang="es-ES" sz="1400" dirty="0">
              <a:latin typeface="Arial" pitchFamily="34" charset="0"/>
              <a:cs typeface="Arial" pitchFamily="34" charset="0"/>
            </a:endParaRPr>
          </a:p>
          <a:p>
            <a:r>
              <a:rPr lang="es-ES" sz="1400" b="1" dirty="0">
                <a:latin typeface="Arial" pitchFamily="34" charset="0"/>
                <a:cs typeface="Arial" pitchFamily="34" charset="0"/>
              </a:rPr>
              <a:t>Configuración desechable (ELV):</a:t>
            </a:r>
            <a:r>
              <a:rPr lang="es-ES" sz="1400" dirty="0">
                <a:latin typeface="Arial" pitchFamily="34" charset="0"/>
                <a:cs typeface="Arial" pitchFamily="34" charset="0"/>
              </a:rPr>
              <a:t> son de un solo uso. Después de entregar su carga útil en órbita, las etapas y el lanzador en su conjunto se convierten en basura espacial y se queman en la atmósfera o quedan en órbitas de desecho.</a:t>
            </a:r>
          </a:p>
          <a:p>
            <a:endParaRPr lang="es-ES" sz="1400" dirty="0">
              <a:latin typeface="Arial" pitchFamily="34" charset="0"/>
              <a:cs typeface="Arial" pitchFamily="34" charset="0"/>
            </a:endParaRPr>
          </a:p>
          <a:p>
            <a:r>
              <a:rPr lang="es-ES" sz="1400" b="1" dirty="0">
                <a:latin typeface="Arial" pitchFamily="34" charset="0"/>
                <a:cs typeface="Arial" pitchFamily="34" charset="0"/>
              </a:rPr>
              <a:t>Configuración Reutilizable (RLV):</a:t>
            </a:r>
            <a:r>
              <a:rPr lang="es-ES" sz="1400" dirty="0">
                <a:latin typeface="Arial" pitchFamily="34" charset="0"/>
                <a:cs typeface="Arial" pitchFamily="34" charset="0"/>
              </a:rPr>
              <a:t> la primera etapa del lanzador puede aterrizar y ser recuperada después del lanzamiento para ser reutilizada en futuras misiones, lo que reduce significativamente los costos.</a:t>
            </a:r>
          </a:p>
          <a:p>
            <a:endParaRPr lang="es-ES" sz="1400" dirty="0">
              <a:latin typeface="Arial" pitchFamily="34" charset="0"/>
              <a:cs typeface="Arial" pitchFamily="34" charset="0"/>
            </a:endParaRPr>
          </a:p>
          <a:p>
            <a:r>
              <a:rPr lang="es-ES" sz="1400" b="1" dirty="0">
                <a:latin typeface="Arial" pitchFamily="34" charset="0"/>
                <a:cs typeface="Arial" pitchFamily="34" charset="0"/>
              </a:rPr>
              <a:t>Configuración de Carga Útil:</a:t>
            </a:r>
            <a:r>
              <a:rPr lang="es-ES" sz="1400" dirty="0">
                <a:latin typeface="Arial" pitchFamily="34" charset="0"/>
                <a:cs typeface="Arial" pitchFamily="34" charset="0"/>
              </a:rPr>
              <a:t> pueden adaptarse para diferentes tipos de carga útil. (satélites, módulos espaciales tripulados, sondas espaciales, cargas científicas específicas).</a:t>
            </a:r>
          </a:p>
          <a:p>
            <a:endParaRPr lang="es-ES" sz="1400" dirty="0">
              <a:latin typeface="Arial" pitchFamily="34" charset="0"/>
              <a:cs typeface="Arial" pitchFamily="34" charset="0"/>
            </a:endParaRPr>
          </a:p>
          <a:p>
            <a:r>
              <a:rPr lang="es-ES" sz="1400" b="1" dirty="0">
                <a:latin typeface="Arial" pitchFamily="34" charset="0"/>
                <a:cs typeface="Arial" pitchFamily="34" charset="0"/>
              </a:rPr>
              <a:t>Configuración de Inserción en Órbita: </a:t>
            </a:r>
            <a:r>
              <a:rPr lang="es-ES" sz="1400" dirty="0">
                <a:latin typeface="Arial" pitchFamily="34" charset="0"/>
                <a:cs typeface="Arial" pitchFamily="34" charset="0"/>
              </a:rPr>
              <a:t>permiten la inserción precisa en órbita. Esto puede incluir múltiples etapas superiores que se encienden y apagan varias veces para colocar la carga útil en una órbita específica.</a:t>
            </a:r>
            <a:endParaRPr lang="es-ES" dirty="0"/>
          </a:p>
        </p:txBody>
      </p:sp>
      <p:sp>
        <p:nvSpPr>
          <p:cNvPr id="20" name="19 Marcador de número de diapositiva"/>
          <p:cNvSpPr>
            <a:spLocks noGrp="1"/>
          </p:cNvSpPr>
          <p:nvPr>
            <p:ph type="sldNum" sz="quarter" idx="12"/>
          </p:nvPr>
        </p:nvSpPr>
        <p:spPr>
          <a:xfrm>
            <a:off x="6553200" y="6492277"/>
            <a:ext cx="2133600" cy="365125"/>
          </a:xfrm>
        </p:spPr>
        <p:txBody>
          <a:bodyPr/>
          <a:lstStyle/>
          <a:p>
            <a:fld id="{FD77ADFA-3932-47E0-864B-AD0A1E86723E}" type="slidenum">
              <a:rPr lang="es-AR" smtClean="0"/>
              <a:pPr/>
              <a:t>19</a:t>
            </a:fld>
            <a:endParaRPr lang="es-AR"/>
          </a:p>
        </p:txBody>
      </p:sp>
      <p:sp>
        <p:nvSpPr>
          <p:cNvPr id="21" name="20 Marcador de pie de página"/>
          <p:cNvSpPr>
            <a:spLocks noGrp="1"/>
          </p:cNvSpPr>
          <p:nvPr>
            <p:ph type="ftr" sz="quarter" idx="11"/>
          </p:nvPr>
        </p:nvSpPr>
        <p:spPr>
          <a:xfrm>
            <a:off x="3124200" y="6492277"/>
            <a:ext cx="3536032" cy="365125"/>
          </a:xfrm>
        </p:spPr>
        <p:txBody>
          <a:bodyPr/>
          <a:lstStyle/>
          <a:p>
            <a:r>
              <a:rPr lang="es-ES" dirty="0"/>
              <a:t>Ing. </a:t>
            </a:r>
            <a:r>
              <a:rPr lang="es-ES" dirty="0" err="1"/>
              <a:t>Movilla</a:t>
            </a:r>
            <a:r>
              <a:rPr lang="es-ES" dirty="0"/>
              <a:t> Lanzadores y Vehículos Espaciales</a:t>
            </a:r>
            <a:endParaRPr lang="es-AR" dirty="0"/>
          </a:p>
        </p:txBody>
      </p:sp>
    </p:spTree>
    <p:custDataLst>
      <p:tags r:id="rId1"/>
    </p:custDataLst>
    <p:extLst>
      <p:ext uri="{BB962C8B-B14F-4D97-AF65-F5344CB8AC3E}">
        <p14:creationId xmlns:p14="http://schemas.microsoft.com/office/powerpoint/2010/main" val="2953594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Arquitectura de los vehículos espaciales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25" name="Rectangle 1"/>
          <p:cNvSpPr>
            <a:spLocks noChangeArrowheads="1"/>
          </p:cNvSpPr>
          <p:nvPr/>
        </p:nvSpPr>
        <p:spPr bwMode="auto">
          <a:xfrm>
            <a:off x="55107" y="2836593"/>
            <a:ext cx="2087216"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a:ln>
                  <a:noFill/>
                </a:ln>
                <a:solidFill>
                  <a:srgbClr val="222222"/>
                </a:solidFill>
                <a:effectLst/>
                <a:latin typeface="Arial" pitchFamily="34" charset="0"/>
                <a:ea typeface="Arial MT"/>
                <a:cs typeface="Arial" pitchFamily="34" charset="0"/>
              </a:rPr>
              <a:t>Estructura: </a:t>
            </a:r>
            <a:r>
              <a:rPr kumimoji="0" lang="es-ES" sz="1400" b="0" i="0" u="none" strike="noStrike" cap="none" normalizeH="0" baseline="0" dirty="0">
                <a:ln>
                  <a:noFill/>
                </a:ln>
                <a:solidFill>
                  <a:srgbClr val="222222"/>
                </a:solidFill>
                <a:effectLst/>
                <a:latin typeface="Arial" pitchFamily="34" charset="0"/>
                <a:ea typeface="Arial MT"/>
                <a:cs typeface="Arial" pitchFamily="34" charset="0"/>
              </a:rPr>
              <a:t>diseñada para proteger a la tripulación o la carga útil y mantener la integridad estructural durante el lanzamiento y el vuelo. </a:t>
            </a:r>
            <a:endParaRPr kumimoji="0" lang="es-ES" sz="1400" b="0" i="0" u="none" strike="noStrike" cap="none" normalizeH="0" baseline="0" dirty="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2260968" y="4509939"/>
            <a:ext cx="230425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sng" strike="noStrike" cap="none" normalizeH="0" baseline="0" dirty="0">
                <a:ln>
                  <a:noFill/>
                </a:ln>
                <a:solidFill>
                  <a:srgbClr val="222222"/>
                </a:solidFill>
                <a:effectLst/>
                <a:latin typeface="Arial" pitchFamily="34" charset="0"/>
                <a:ea typeface="Arial MT"/>
                <a:cs typeface="Arial" pitchFamily="34" charset="0"/>
              </a:rPr>
              <a:t>Zona no presurizada</a:t>
            </a:r>
            <a:r>
              <a:rPr kumimoji="0" lang="es-ES" sz="1400" b="0" i="0" u="none" strike="noStrike" cap="none" normalizeH="0" baseline="0" dirty="0">
                <a:ln>
                  <a:noFill/>
                </a:ln>
                <a:solidFill>
                  <a:srgbClr val="222222"/>
                </a:solidFill>
                <a:effectLst/>
                <a:latin typeface="Arial" pitchFamily="34" charset="0"/>
                <a:ea typeface="Arial MT"/>
                <a:cs typeface="Arial" pitchFamily="34" charset="0"/>
              </a:rPr>
              <a:t> puede albergar sistemas mecánicos, motores, tanques de combustible, paneles solares, antenas y otros componentes que deben estar expuestos al espacio.</a:t>
            </a:r>
            <a:endParaRPr kumimoji="0" lang="es-ES" sz="1400" b="0" i="0" u="none" strike="noStrike" cap="none" normalizeH="0" baseline="0" dirty="0">
              <a:ln>
                <a:noFill/>
              </a:ln>
              <a:solidFill>
                <a:schemeClr val="tx1"/>
              </a:solidFill>
              <a:effectLst/>
              <a:latin typeface="Arial" pitchFamily="34" charset="0"/>
              <a:cs typeface="Arial" pitchFamily="34" charset="0"/>
            </a:endParaRPr>
          </a:p>
        </p:txBody>
      </p:sp>
      <p:pic>
        <p:nvPicPr>
          <p:cNvPr id="14" name="13 Imagen" descr="Diagrama&#10;&#10;Descripción generada automáticament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0113" y="2758582"/>
            <a:ext cx="4696544" cy="3400783"/>
          </a:xfrm>
          <a:prstGeom prst="rect">
            <a:avLst/>
          </a:prstGeom>
          <a:noFill/>
          <a:ln>
            <a:noFill/>
          </a:ln>
        </p:spPr>
      </p:pic>
      <p:sp>
        <p:nvSpPr>
          <p:cNvPr id="11" name="10 Marcador de número de diapositiva"/>
          <p:cNvSpPr>
            <a:spLocks noGrp="1"/>
          </p:cNvSpPr>
          <p:nvPr>
            <p:ph type="sldNum" sz="quarter" idx="12"/>
          </p:nvPr>
        </p:nvSpPr>
        <p:spPr>
          <a:xfrm>
            <a:off x="6553200" y="6492277"/>
            <a:ext cx="2133600" cy="365125"/>
          </a:xfrm>
        </p:spPr>
        <p:txBody>
          <a:bodyPr/>
          <a:lstStyle/>
          <a:p>
            <a:fld id="{FD77ADFA-3932-47E0-864B-AD0A1E86723E}" type="slidenum">
              <a:rPr lang="es-AR" smtClean="0"/>
              <a:pPr/>
              <a:t>2</a:t>
            </a:fld>
            <a:endParaRPr lang="es-AR" dirty="0"/>
          </a:p>
        </p:txBody>
      </p:sp>
      <p:sp>
        <p:nvSpPr>
          <p:cNvPr id="12" name="11 Marcador de pie de página"/>
          <p:cNvSpPr>
            <a:spLocks noGrp="1"/>
          </p:cNvSpPr>
          <p:nvPr>
            <p:ph type="ftr" sz="quarter" idx="11"/>
          </p:nvPr>
        </p:nvSpPr>
        <p:spPr>
          <a:xfrm>
            <a:off x="2627784" y="6492277"/>
            <a:ext cx="3392016" cy="365125"/>
          </a:xfrm>
        </p:spPr>
        <p:txBody>
          <a:bodyPr/>
          <a:lstStyle/>
          <a:p>
            <a:r>
              <a:rPr lang="es-ES" dirty="0"/>
              <a:t>Ing. </a:t>
            </a:r>
            <a:r>
              <a:rPr lang="es-ES" dirty="0" err="1"/>
              <a:t>Movilla</a:t>
            </a:r>
            <a:r>
              <a:rPr lang="es-ES" dirty="0"/>
              <a:t> Lanzadores y Vehículos Espaciales</a:t>
            </a:r>
            <a:endParaRPr lang="es-AR" dirty="0"/>
          </a:p>
        </p:txBody>
      </p:sp>
      <p:pic>
        <p:nvPicPr>
          <p:cNvPr id="3" name="Imagen 9" descr="Imagen que contiene edificio, grande, comida, camioneta&#10;&#10;Descripción generada automáticamente">
            <a:extLst>
              <a:ext uri="{FF2B5EF4-FFF2-40B4-BE49-F238E27FC236}">
                <a16:creationId xmlns:a16="http://schemas.microsoft.com/office/drawing/2014/main" id="{A36C42FC-8092-3B27-2FC9-F49A6EDFC1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2018" y="420163"/>
            <a:ext cx="3091786" cy="2153783"/>
          </a:xfrm>
          <a:prstGeom prst="rect">
            <a:avLst/>
          </a:prstGeom>
        </p:spPr>
      </p:pic>
      <p:pic>
        <p:nvPicPr>
          <p:cNvPr id="4" name="Picture 18" descr="The Crew-2 astronauts are in view inside the Crew Dragon spacecraft at Launch Complex 39A at NASA's Kennedy Space Center in Florida on April 23, 2021.">
            <a:extLst>
              <a:ext uri="{FF2B5EF4-FFF2-40B4-BE49-F238E27FC236}">
                <a16:creationId xmlns:a16="http://schemas.microsoft.com/office/drawing/2014/main" id="{754BF3CE-A84A-C0D6-0DA1-FF92291A34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897" y="748680"/>
            <a:ext cx="2665903" cy="14995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descr="SpaceX's crewed Dragon launch debut likely to slip into 2020 as NASA  pursues &quot;realistic&quot; dates">
            <a:extLst>
              <a:ext uri="{FF2B5EF4-FFF2-40B4-BE49-F238E27FC236}">
                <a16:creationId xmlns:a16="http://schemas.microsoft.com/office/drawing/2014/main" id="{F65AF557-DAAB-9E78-CC4A-B2123C6A6C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9224" y="698635"/>
            <a:ext cx="2925369" cy="163142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655365B7-6E15-604F-5D21-764FD43EB218}"/>
              </a:ext>
            </a:extLst>
          </p:cNvPr>
          <p:cNvPicPr>
            <a:picLocks noChangeAspect="1"/>
          </p:cNvPicPr>
          <p:nvPr/>
        </p:nvPicPr>
        <p:blipFill rotWithShape="1">
          <a:blip r:embed="rId7"/>
          <a:srcRect l="60752" t="33854" r="7857" b="14692"/>
          <a:stretch/>
        </p:blipFill>
        <p:spPr>
          <a:xfrm>
            <a:off x="90797" y="4775250"/>
            <a:ext cx="2211618" cy="2038126"/>
          </a:xfrm>
          <a:prstGeom prst="rect">
            <a:avLst/>
          </a:prstGeom>
        </p:spPr>
      </p:pic>
      <p:sp>
        <p:nvSpPr>
          <p:cNvPr id="1026" name="Rectangle 2"/>
          <p:cNvSpPr>
            <a:spLocks noChangeArrowheads="1"/>
          </p:cNvSpPr>
          <p:nvPr/>
        </p:nvSpPr>
        <p:spPr bwMode="auto">
          <a:xfrm>
            <a:off x="2411760" y="2803177"/>
            <a:ext cx="233975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1" i="0" u="sng" strike="noStrike" cap="none" normalizeH="0" baseline="0" dirty="0">
                <a:ln>
                  <a:noFill/>
                </a:ln>
                <a:solidFill>
                  <a:srgbClr val="222222"/>
                </a:solidFill>
                <a:effectLst/>
                <a:latin typeface="Arial" pitchFamily="34" charset="0"/>
                <a:ea typeface="Arial MT"/>
                <a:cs typeface="Arial" pitchFamily="34" charset="0"/>
              </a:rPr>
              <a:t>Zona presurizada</a:t>
            </a:r>
            <a:r>
              <a:rPr lang="es-ES" sz="1400" dirty="0">
                <a:solidFill>
                  <a:srgbClr val="222222"/>
                </a:solidFill>
                <a:latin typeface="Arial" pitchFamily="34" charset="0"/>
                <a:ea typeface="Arial MT"/>
                <a:cs typeface="Arial" pitchFamily="34" charset="0"/>
              </a:rPr>
              <a:t>: </a:t>
            </a:r>
            <a:r>
              <a:rPr kumimoji="0" lang="es-ES" sz="1400" b="0" i="0" u="none" strike="noStrike" cap="none" normalizeH="0" baseline="0" dirty="0">
                <a:ln>
                  <a:noFill/>
                </a:ln>
                <a:solidFill>
                  <a:srgbClr val="222222"/>
                </a:solidFill>
                <a:effectLst/>
                <a:latin typeface="Arial" pitchFamily="34" charset="0"/>
                <a:ea typeface="Arial MT"/>
                <a:cs typeface="Arial" pitchFamily="34" charset="0"/>
              </a:rPr>
              <a:t>es un espacio sellado que se mantiene a una presión y temperatura para generar un ambiente vital para la tripulación.</a:t>
            </a:r>
            <a:endParaRPr kumimoji="0" lang="es-ES" sz="1400" b="0" i="0" u="none" strike="noStrike" cap="none" normalizeH="0" baseline="0" dirty="0">
              <a:ln>
                <a:noFill/>
              </a:ln>
              <a:solidFill>
                <a:schemeClr val="tx1"/>
              </a:solidFill>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2953594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0" name="AutoShape 2"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2" name="AutoShape 4"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2" name="11 CuadroTexto"/>
          <p:cNvSpPr txBox="1"/>
          <p:nvPr/>
        </p:nvSpPr>
        <p:spPr>
          <a:xfrm>
            <a:off x="294035" y="845681"/>
            <a:ext cx="8712968" cy="738664"/>
          </a:xfrm>
          <a:prstGeom prst="rect">
            <a:avLst/>
          </a:prstGeom>
          <a:noFill/>
        </p:spPr>
        <p:txBody>
          <a:bodyPr wrap="square" rtlCol="0">
            <a:spAutoFit/>
          </a:bodyPr>
          <a:lstStyle/>
          <a:p>
            <a:r>
              <a:rPr lang="es-ES" sz="1400" b="1" dirty="0">
                <a:latin typeface="Arial" pitchFamily="34" charset="0"/>
                <a:cs typeface="Arial" pitchFamily="34" charset="0"/>
              </a:rPr>
              <a:t>Sistema de Propulsión:</a:t>
            </a:r>
            <a:r>
              <a:rPr lang="es-ES" sz="1400" dirty="0">
                <a:latin typeface="Arial" pitchFamily="34" charset="0"/>
                <a:cs typeface="Arial" pitchFamily="34" charset="0"/>
              </a:rPr>
              <a:t> Este sistema es esencial y proporciona la energía necesaria para que el lanzador se eleve y alcance la velocidad orbital requerida. Los lanzadores utilizan motores de cohetes que pueden funcionar con diversos tipos de combustibles.</a:t>
            </a:r>
          </a:p>
        </p:txBody>
      </p:sp>
      <p:sp>
        <p:nvSpPr>
          <p:cNvPr id="13" name="12 CuadroTexto"/>
          <p:cNvSpPr txBox="1"/>
          <p:nvPr/>
        </p:nvSpPr>
        <p:spPr>
          <a:xfrm>
            <a:off x="0" y="1620664"/>
            <a:ext cx="7236296" cy="4893647"/>
          </a:xfrm>
          <a:prstGeom prst="rect">
            <a:avLst/>
          </a:prstGeom>
          <a:noFill/>
        </p:spPr>
        <p:txBody>
          <a:bodyPr wrap="square" rtlCol="0">
            <a:spAutoFit/>
          </a:bodyPr>
          <a:lstStyle/>
          <a:p>
            <a:pPr algn="just"/>
            <a:r>
              <a:rPr lang="es-ES" sz="1300" b="1" dirty="0">
                <a:latin typeface="Arial" panose="020B0604020202020204" pitchFamily="34" charset="0"/>
                <a:cs typeface="Arial" pitchFamily="34" charset="0"/>
              </a:rPr>
              <a:t>Combustibles Líquidos:</a:t>
            </a:r>
          </a:p>
          <a:p>
            <a:pPr algn="just"/>
            <a:endParaRPr lang="es-ES" sz="1300" dirty="0">
              <a:latin typeface="Arial" panose="020B0604020202020204" pitchFamily="34" charset="0"/>
              <a:cs typeface="Arial" pitchFamily="34" charset="0"/>
            </a:endParaRPr>
          </a:p>
          <a:p>
            <a:pPr algn="just"/>
            <a:r>
              <a:rPr lang="es-ES" sz="1300" b="1" dirty="0">
                <a:latin typeface="Arial" panose="020B0604020202020204" pitchFamily="34" charset="0"/>
                <a:cs typeface="Arial" pitchFamily="34" charset="0"/>
              </a:rPr>
              <a:t>Combustibles </a:t>
            </a:r>
            <a:r>
              <a:rPr lang="es-ES" sz="1300" b="1" dirty="0" err="1">
                <a:latin typeface="Arial" panose="020B0604020202020204" pitchFamily="34" charset="0"/>
                <a:cs typeface="Arial" pitchFamily="34" charset="0"/>
              </a:rPr>
              <a:t>Hipergólicos</a:t>
            </a:r>
            <a:r>
              <a:rPr lang="es-ES" sz="1300" b="1" dirty="0">
                <a:latin typeface="Arial" panose="020B0604020202020204" pitchFamily="34" charset="0"/>
                <a:cs typeface="Arial" pitchFamily="34" charset="0"/>
              </a:rPr>
              <a:t>:</a:t>
            </a:r>
            <a:r>
              <a:rPr lang="es-ES" sz="1300" dirty="0">
                <a:latin typeface="Arial" panose="020B0604020202020204" pitchFamily="34" charset="0"/>
                <a:cs typeface="Arial" pitchFamily="34" charset="0"/>
              </a:rPr>
              <a:t> son una categoría de propulsores líquidos que se inflaman al entrar en contacto unos con otros. Los pares más comunes son el N2O4 (</a:t>
            </a:r>
            <a:r>
              <a:rPr lang="es-ES" sz="1300" dirty="0" err="1">
                <a:latin typeface="Arial" panose="020B0604020202020204" pitchFamily="34" charset="0"/>
                <a:cs typeface="Arial" pitchFamily="34" charset="0"/>
              </a:rPr>
              <a:t>tetraóxido</a:t>
            </a:r>
            <a:r>
              <a:rPr lang="es-ES" sz="1300" dirty="0">
                <a:latin typeface="Arial" panose="020B0604020202020204" pitchFamily="34" charset="0"/>
                <a:cs typeface="Arial" pitchFamily="34" charset="0"/>
              </a:rPr>
              <a:t> de </a:t>
            </a:r>
            <a:r>
              <a:rPr lang="es-ES" sz="1300" dirty="0" err="1">
                <a:latin typeface="Arial" panose="020B0604020202020204" pitchFamily="34" charset="0"/>
                <a:cs typeface="Arial" pitchFamily="34" charset="0"/>
              </a:rPr>
              <a:t>dinitrógeno</a:t>
            </a:r>
            <a:r>
              <a:rPr lang="es-ES" sz="1300" dirty="0">
                <a:latin typeface="Arial" panose="020B0604020202020204" pitchFamily="34" charset="0"/>
                <a:cs typeface="Arial" pitchFamily="34" charset="0"/>
              </a:rPr>
              <a:t>) como oxidante y la UDMH (</a:t>
            </a:r>
            <a:r>
              <a:rPr lang="es-ES" sz="1300" dirty="0" err="1">
                <a:latin typeface="Arial" panose="020B0604020202020204" pitchFamily="34" charset="0"/>
                <a:cs typeface="Arial" pitchFamily="34" charset="0"/>
              </a:rPr>
              <a:t>unsymmetrical</a:t>
            </a:r>
            <a:r>
              <a:rPr lang="es-ES" sz="1300" dirty="0">
                <a:latin typeface="Arial" panose="020B0604020202020204" pitchFamily="34" charset="0"/>
                <a:cs typeface="Arial" pitchFamily="34" charset="0"/>
              </a:rPr>
              <a:t> </a:t>
            </a:r>
            <a:r>
              <a:rPr lang="es-ES" sz="1300" dirty="0" err="1">
                <a:latin typeface="Arial" panose="020B0604020202020204" pitchFamily="34" charset="0"/>
                <a:cs typeface="Arial" pitchFamily="34" charset="0"/>
              </a:rPr>
              <a:t>dimethylhydrazine</a:t>
            </a:r>
            <a:r>
              <a:rPr lang="es-ES" sz="1300" dirty="0">
                <a:latin typeface="Arial" panose="020B0604020202020204" pitchFamily="34" charset="0"/>
                <a:cs typeface="Arial" pitchFamily="34" charset="0"/>
              </a:rPr>
              <a:t>) o el MMH (</a:t>
            </a:r>
            <a:r>
              <a:rPr lang="es-ES" sz="1300" dirty="0" err="1">
                <a:latin typeface="Arial" panose="020B0604020202020204" pitchFamily="34" charset="0"/>
                <a:cs typeface="Arial" pitchFamily="34" charset="0"/>
              </a:rPr>
              <a:t>monomethylhydrazine</a:t>
            </a:r>
            <a:r>
              <a:rPr lang="es-ES" sz="1300" dirty="0">
                <a:latin typeface="Arial" pitchFamily="34" charset="0"/>
                <a:cs typeface="Arial" pitchFamily="34" charset="0"/>
              </a:rPr>
              <a:t>) como combustible. Estos combustibles son conocidos por su confiabilidad y facilidad de almacenamiento, lo que los hace adecuados para cohetes de exploración espacial y satélites.</a:t>
            </a:r>
          </a:p>
          <a:p>
            <a:pPr algn="just"/>
            <a:endParaRPr lang="es-ES" sz="1300" dirty="0">
              <a:latin typeface="Arial" pitchFamily="34" charset="0"/>
              <a:cs typeface="Arial" pitchFamily="34" charset="0"/>
            </a:endParaRPr>
          </a:p>
          <a:p>
            <a:pPr algn="just"/>
            <a:r>
              <a:rPr lang="es-ES" sz="1300" b="1" dirty="0">
                <a:latin typeface="Arial" panose="020B0604020202020204" pitchFamily="34" charset="0"/>
                <a:cs typeface="Arial" pitchFamily="34" charset="0"/>
              </a:rPr>
              <a:t>Combustibles Criogénicos</a:t>
            </a:r>
            <a:r>
              <a:rPr lang="es-ES" sz="1300" dirty="0">
                <a:latin typeface="Arial" pitchFamily="34" charset="0"/>
                <a:cs typeface="Arial" pitchFamily="34" charset="0"/>
              </a:rPr>
              <a:t>: son almacenados y utilizados a temperaturas extremadamente bajas. El hidrógeno líquido (LH2) y el oxígeno líquido (LOX) son ejemplos de propulsores criogénicos comunes. Estos combustibles son utilizados en cohetes espaciales debido a su alta eficiencia y poder de empuje, pero requieren un almacenamiento y manejo especializado debido a sus temperaturas extremadamente bajas.</a:t>
            </a:r>
          </a:p>
          <a:p>
            <a:pPr algn="just"/>
            <a:endParaRPr lang="es-ES" sz="1300" dirty="0">
              <a:latin typeface="Arial" pitchFamily="34" charset="0"/>
              <a:cs typeface="Arial" pitchFamily="34" charset="0"/>
            </a:endParaRPr>
          </a:p>
          <a:p>
            <a:pPr algn="just"/>
            <a:r>
              <a:rPr lang="es-ES" sz="1300" b="1" dirty="0">
                <a:latin typeface="Arial" panose="020B0604020202020204" pitchFamily="34" charset="0"/>
                <a:cs typeface="Arial" pitchFamily="34" charset="0"/>
              </a:rPr>
              <a:t>Combustibles Sólidos:</a:t>
            </a:r>
            <a:r>
              <a:rPr lang="es-ES" sz="1300" dirty="0">
                <a:latin typeface="Arial" panose="020B0604020202020204" pitchFamily="34" charset="0"/>
                <a:cs typeface="Arial" pitchFamily="34" charset="0"/>
              </a:rPr>
              <a:t> constan de una mezcla de combustible y oxidante en estado sólido, generalmente en forma de un grano o cilindro sólido. Este </a:t>
            </a:r>
            <a:r>
              <a:rPr lang="es-ES" sz="1300" dirty="0" err="1">
                <a:latin typeface="Arial" panose="020B0604020202020204" pitchFamily="34" charset="0"/>
                <a:cs typeface="Arial" pitchFamily="34" charset="0"/>
              </a:rPr>
              <a:t>propelente</a:t>
            </a:r>
            <a:r>
              <a:rPr lang="es-ES" sz="1300" dirty="0">
                <a:latin typeface="Arial" panose="020B0604020202020204" pitchFamily="34" charset="0"/>
                <a:cs typeface="Arial" pitchFamily="34" charset="0"/>
              </a:rPr>
              <a:t> ya está </a:t>
            </a:r>
            <a:r>
              <a:rPr lang="es-ES" sz="1300" dirty="0" err="1">
                <a:latin typeface="Arial" panose="020B0604020202020204" pitchFamily="34" charset="0"/>
                <a:cs typeface="Arial" pitchFamily="34" charset="0"/>
              </a:rPr>
              <a:t>prealmacenado</a:t>
            </a:r>
            <a:r>
              <a:rPr lang="es-ES" sz="1300" dirty="0">
                <a:latin typeface="Arial" panose="020B0604020202020204" pitchFamily="34" charset="0"/>
                <a:cs typeface="Arial" pitchFamily="34" charset="0"/>
              </a:rPr>
              <a:t>. No tienen sistemas de alimentación de combustible ni válvulas móviles, lo que hace que su diseño y operación sean más simples. Una vez encendido no se puede apagar porque contiene todos los ingredientes necesarios para la combustión dentro de la cámara en la que se queman. El empuje es constante.</a:t>
            </a:r>
            <a:r>
              <a:rPr lang="es-ES" sz="1300" b="1" dirty="0">
                <a:latin typeface="Arial" panose="020B0604020202020204" pitchFamily="34" charset="0"/>
                <a:cs typeface="Arial" panose="020B0604020202020204" pitchFamily="34" charset="0"/>
              </a:rPr>
              <a:t> </a:t>
            </a:r>
          </a:p>
          <a:p>
            <a:pPr algn="just"/>
            <a:endParaRPr lang="es-ES" sz="1300" b="1" dirty="0">
              <a:latin typeface="Arial" panose="020B0604020202020204" pitchFamily="34" charset="0"/>
              <a:cs typeface="Arial" panose="020B0604020202020204" pitchFamily="34" charset="0"/>
            </a:endParaRPr>
          </a:p>
          <a:p>
            <a:pPr algn="just"/>
            <a:r>
              <a:rPr lang="es-ES" sz="1300" b="1" dirty="0">
                <a:latin typeface="Arial" panose="020B0604020202020204" pitchFamily="34" charset="0"/>
                <a:cs typeface="Arial" panose="020B0604020202020204" pitchFamily="34" charset="0"/>
              </a:rPr>
              <a:t>Propulsión Hibrida: </a:t>
            </a:r>
            <a:r>
              <a:rPr lang="es-ES" sz="1300" dirty="0">
                <a:latin typeface="Arial" panose="020B0604020202020204" pitchFamily="34" charset="0"/>
                <a:cs typeface="Arial" pitchFamily="34" charset="0"/>
              </a:rPr>
              <a:t>combina características de motores de cohete sólido y motores de cohete líquido en un solo sistema. </a:t>
            </a:r>
          </a:p>
        </p:txBody>
      </p:sp>
      <p:sp>
        <p:nvSpPr>
          <p:cNvPr id="15" name="14 Marcador de número de diapositiva"/>
          <p:cNvSpPr>
            <a:spLocks noGrp="1"/>
          </p:cNvSpPr>
          <p:nvPr>
            <p:ph type="sldNum" sz="quarter" idx="12"/>
          </p:nvPr>
        </p:nvSpPr>
        <p:spPr>
          <a:xfrm>
            <a:off x="6516216" y="6480518"/>
            <a:ext cx="2133600" cy="365125"/>
          </a:xfrm>
        </p:spPr>
        <p:txBody>
          <a:bodyPr/>
          <a:lstStyle/>
          <a:p>
            <a:fld id="{FD77ADFA-3932-47E0-864B-AD0A1E86723E}" type="slidenum">
              <a:rPr lang="es-AR" smtClean="0"/>
              <a:pPr/>
              <a:t>20</a:t>
            </a:fld>
            <a:endParaRPr lang="es-AR" dirty="0"/>
          </a:p>
        </p:txBody>
      </p:sp>
      <p:sp>
        <p:nvSpPr>
          <p:cNvPr id="16" name="15 Marcador de pie de página"/>
          <p:cNvSpPr>
            <a:spLocks noGrp="1"/>
          </p:cNvSpPr>
          <p:nvPr>
            <p:ph type="ftr" sz="quarter" idx="11"/>
          </p:nvPr>
        </p:nvSpPr>
        <p:spPr>
          <a:xfrm>
            <a:off x="3124200" y="6490407"/>
            <a:ext cx="3175992" cy="365125"/>
          </a:xfrm>
        </p:spPr>
        <p:txBody>
          <a:bodyPr/>
          <a:lstStyle/>
          <a:p>
            <a:r>
              <a:rPr lang="es-ES" dirty="0"/>
              <a:t>Ing. </a:t>
            </a:r>
            <a:r>
              <a:rPr lang="es-ES" dirty="0" err="1"/>
              <a:t>Movilla</a:t>
            </a:r>
            <a:r>
              <a:rPr lang="es-ES" dirty="0"/>
              <a:t> Lanzadores y Vehículos Espaciales</a:t>
            </a:r>
            <a:endParaRPr lang="es-AR" dirty="0"/>
          </a:p>
        </p:txBody>
      </p:sp>
      <p:pic>
        <p:nvPicPr>
          <p:cNvPr id="3" name="Imagen 6">
            <a:extLst>
              <a:ext uri="{FF2B5EF4-FFF2-40B4-BE49-F238E27FC236}">
                <a16:creationId xmlns:a16="http://schemas.microsoft.com/office/drawing/2014/main" id="{9E0C7323-7435-9377-A212-88CCADEE9003}"/>
              </a:ext>
            </a:extLst>
          </p:cNvPr>
          <p:cNvPicPr>
            <a:picLocks noChangeAspect="1"/>
          </p:cNvPicPr>
          <p:nvPr/>
        </p:nvPicPr>
        <p:blipFill rotWithShape="1">
          <a:blip r:embed="rId3"/>
          <a:srcRect l="53152" t="10693" r="26468" b="5195"/>
          <a:stretch/>
        </p:blipFill>
        <p:spPr>
          <a:xfrm>
            <a:off x="7259948" y="2021414"/>
            <a:ext cx="1806598" cy="4191965"/>
          </a:xfrm>
          <a:prstGeom prst="rect">
            <a:avLst/>
          </a:prstGeom>
        </p:spPr>
      </p:pic>
    </p:spTree>
    <p:custDataLst>
      <p:tags r:id="rId1"/>
    </p:custDataLst>
    <p:extLst>
      <p:ext uri="{BB962C8B-B14F-4D97-AF65-F5344CB8AC3E}">
        <p14:creationId xmlns:p14="http://schemas.microsoft.com/office/powerpoint/2010/main" val="2953594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AF4D6D04-5716-7225-3074-ADC3A18DCF8F}"/>
              </a:ext>
            </a:extLst>
          </p:cNvPr>
          <p:cNvSpPr>
            <a:spLocks noGrp="1"/>
          </p:cNvSpPr>
          <p:nvPr>
            <p:ph type="ftr" sz="quarter" idx="11"/>
          </p:nvPr>
        </p:nvSpPr>
        <p:spPr/>
        <p:txBody>
          <a:bodyPr/>
          <a:lstStyle/>
          <a:p>
            <a:r>
              <a:rPr lang="es-ES"/>
              <a:t>Ing. Movilla Lanzadores y Vehículos Espaciales</a:t>
            </a:r>
            <a:endParaRPr lang="es-AR"/>
          </a:p>
        </p:txBody>
      </p:sp>
      <p:sp>
        <p:nvSpPr>
          <p:cNvPr id="5" name="Marcador de número de diapositiva 4">
            <a:extLst>
              <a:ext uri="{FF2B5EF4-FFF2-40B4-BE49-F238E27FC236}">
                <a16:creationId xmlns:a16="http://schemas.microsoft.com/office/drawing/2014/main" id="{BFA2094C-D242-629E-F1CA-2F5293840FF8}"/>
              </a:ext>
            </a:extLst>
          </p:cNvPr>
          <p:cNvSpPr>
            <a:spLocks noGrp="1"/>
          </p:cNvSpPr>
          <p:nvPr>
            <p:ph type="sldNum" sz="quarter" idx="12"/>
          </p:nvPr>
        </p:nvSpPr>
        <p:spPr/>
        <p:txBody>
          <a:bodyPr/>
          <a:lstStyle/>
          <a:p>
            <a:fld id="{FD77ADFA-3932-47E0-864B-AD0A1E86723E}" type="slidenum">
              <a:rPr lang="es-AR" smtClean="0"/>
              <a:pPr/>
              <a:t>21</a:t>
            </a:fld>
            <a:endParaRPr lang="es-AR"/>
          </a:p>
        </p:txBody>
      </p:sp>
      <p:sp>
        <p:nvSpPr>
          <p:cNvPr id="7" name="CuadroTexto 6">
            <a:extLst>
              <a:ext uri="{FF2B5EF4-FFF2-40B4-BE49-F238E27FC236}">
                <a16:creationId xmlns:a16="http://schemas.microsoft.com/office/drawing/2014/main" id="{9BE9B529-C5AD-20C7-ECB7-8BB2097D8ECA}"/>
              </a:ext>
            </a:extLst>
          </p:cNvPr>
          <p:cNvSpPr txBox="1"/>
          <p:nvPr/>
        </p:nvSpPr>
        <p:spPr>
          <a:xfrm>
            <a:off x="395536" y="260648"/>
            <a:ext cx="8352928" cy="3150158"/>
          </a:xfrm>
          <a:prstGeom prst="rect">
            <a:avLst/>
          </a:prstGeom>
          <a:noFill/>
        </p:spPr>
        <p:txBody>
          <a:bodyPr wrap="square">
            <a:spAutoFit/>
          </a:bodyPr>
          <a:lstStyle/>
          <a:p>
            <a:pPr algn="l">
              <a:lnSpc>
                <a:spcPts val="1650"/>
              </a:lnSpc>
              <a:spcBef>
                <a:spcPts val="750"/>
              </a:spcBef>
              <a:spcAft>
                <a:spcPts val="600"/>
              </a:spcAft>
              <a:buFont typeface="Arial" panose="020B0604020202020204" pitchFamily="34" charset="0"/>
              <a:buChar char="•"/>
            </a:pPr>
            <a:r>
              <a:rPr lang="es-MX" sz="1400" b="1" i="0" dirty="0">
                <a:effectLst/>
                <a:latin typeface="Google Sans"/>
              </a:rPr>
              <a:t>Tipos de combustible:</a:t>
            </a:r>
            <a:endParaRPr lang="es-MX" sz="1400" b="0" i="0" dirty="0">
              <a:effectLst/>
              <a:latin typeface="Google Sans"/>
            </a:endParaRPr>
          </a:p>
          <a:p>
            <a:pPr algn="l" fontAlgn="ctr">
              <a:lnSpc>
                <a:spcPts val="1650"/>
              </a:lnSpc>
              <a:spcBef>
                <a:spcPts val="600"/>
              </a:spcBef>
              <a:spcAft>
                <a:spcPts val="600"/>
              </a:spcAft>
              <a:buFont typeface="Arial" panose="020B0604020202020204" pitchFamily="34" charset="0"/>
              <a:buChar char="•"/>
            </a:pPr>
            <a:r>
              <a:rPr lang="es-MX" sz="1400" b="1" i="0" dirty="0">
                <a:effectLst/>
                <a:latin typeface="Google Sans"/>
              </a:rPr>
              <a:t>Combustibles líquidos:</a:t>
            </a:r>
            <a:r>
              <a:rPr lang="es-MX" sz="1400" b="0" i="0" dirty="0">
                <a:effectLst/>
                <a:latin typeface="Google Sans"/>
              </a:rPr>
              <a:t> Hidrógeno y oxígeno líquidos son muy eficientes y ofrecen un alto </a:t>
            </a:r>
            <a:r>
              <a:rPr lang="es-MX" sz="1400" b="0" i="0" dirty="0" err="1">
                <a:effectLst/>
                <a:latin typeface="Google Sans"/>
              </a:rPr>
              <a:t>Isp</a:t>
            </a:r>
            <a:r>
              <a:rPr lang="es-MX" sz="1400" dirty="0">
                <a:latin typeface="Google Sans"/>
              </a:rPr>
              <a:t>*</a:t>
            </a:r>
            <a:r>
              <a:rPr lang="es-MX" sz="1400" b="0" i="0" dirty="0">
                <a:effectLst/>
                <a:latin typeface="Google Sans"/>
              </a:rPr>
              <a:t>, pero requieren sistemas de almacenamiento y manejo complejos. </a:t>
            </a:r>
          </a:p>
          <a:p>
            <a:pPr algn="l" fontAlgn="ctr">
              <a:lnSpc>
                <a:spcPts val="1650"/>
              </a:lnSpc>
              <a:spcBef>
                <a:spcPts val="600"/>
              </a:spcBef>
              <a:spcAft>
                <a:spcPts val="600"/>
              </a:spcAft>
              <a:buFont typeface="Arial" panose="020B0604020202020204" pitchFamily="34" charset="0"/>
              <a:buChar char="•"/>
            </a:pPr>
            <a:r>
              <a:rPr lang="es-MX" sz="1400" b="1" i="0" dirty="0">
                <a:effectLst/>
                <a:latin typeface="Google Sans"/>
              </a:rPr>
              <a:t>Combustibles sólidos:</a:t>
            </a:r>
            <a:r>
              <a:rPr lang="es-MX" sz="1400" b="0" i="0" dirty="0">
                <a:effectLst/>
                <a:latin typeface="Google Sans"/>
              </a:rPr>
              <a:t> Aunque menos eficientes que los líquidos, son más fáciles de manejar y almacenar. </a:t>
            </a:r>
          </a:p>
          <a:p>
            <a:pPr algn="l" fontAlgn="ctr">
              <a:lnSpc>
                <a:spcPts val="1650"/>
              </a:lnSpc>
              <a:spcBef>
                <a:spcPts val="600"/>
              </a:spcBef>
              <a:spcAft>
                <a:spcPts val="600"/>
              </a:spcAft>
              <a:buFont typeface="Arial" panose="020B0604020202020204" pitchFamily="34" charset="0"/>
              <a:buChar char="•"/>
            </a:pPr>
            <a:r>
              <a:rPr lang="es-MX" sz="1400" b="1" i="0" dirty="0">
                <a:effectLst/>
                <a:latin typeface="Google Sans"/>
              </a:rPr>
              <a:t>Combustibles </a:t>
            </a:r>
            <a:r>
              <a:rPr lang="es-MX" sz="1400" b="1" i="0" dirty="0" err="1">
                <a:effectLst/>
                <a:latin typeface="Google Sans"/>
              </a:rPr>
              <a:t>hipergólicos</a:t>
            </a:r>
            <a:r>
              <a:rPr lang="es-MX" sz="1400" b="1" i="0" dirty="0">
                <a:effectLst/>
                <a:latin typeface="Google Sans"/>
              </a:rPr>
              <a:t>:</a:t>
            </a:r>
            <a:r>
              <a:rPr lang="es-MX" sz="1400" b="0" i="0" dirty="0">
                <a:effectLst/>
                <a:latin typeface="Google Sans"/>
              </a:rPr>
              <a:t> Son una opción razonablemente eficiente, aunque no tan potentes como los criogénicos. </a:t>
            </a:r>
          </a:p>
          <a:p>
            <a:pPr algn="l">
              <a:lnSpc>
                <a:spcPts val="1650"/>
              </a:lnSpc>
              <a:spcBef>
                <a:spcPts val="600"/>
              </a:spcBef>
              <a:spcAft>
                <a:spcPts val="1500"/>
              </a:spcAft>
              <a:buFont typeface="Arial" panose="020B0604020202020204" pitchFamily="34" charset="0"/>
              <a:buChar char="•"/>
            </a:pPr>
            <a:r>
              <a:rPr lang="es-MX" sz="1400" b="1" i="0" dirty="0">
                <a:effectLst/>
                <a:latin typeface="Google Sans"/>
              </a:rPr>
              <a:t>Combustibles híbridos:</a:t>
            </a:r>
            <a:r>
              <a:rPr lang="es-MX" sz="1400" b="0" i="0" dirty="0">
                <a:effectLst/>
                <a:latin typeface="Google Sans"/>
              </a:rPr>
              <a:t> Ofrecen una eficiencia intermedia entre los sólidos y los líquidos. </a:t>
            </a:r>
          </a:p>
          <a:p>
            <a:pPr algn="l">
              <a:lnSpc>
                <a:spcPts val="1650"/>
              </a:lnSpc>
              <a:spcBef>
                <a:spcPts val="600"/>
              </a:spcBef>
              <a:spcAft>
                <a:spcPts val="1500"/>
              </a:spcAft>
              <a:buFont typeface="Arial" panose="020B0604020202020204" pitchFamily="34" charset="0"/>
              <a:buChar char="•"/>
            </a:pPr>
            <a:r>
              <a:rPr lang="es-MX" sz="1200" dirty="0" err="1">
                <a:latin typeface="Google Sans"/>
              </a:rPr>
              <a:t>Isp</a:t>
            </a:r>
            <a:r>
              <a:rPr lang="es-MX" sz="1200" dirty="0">
                <a:latin typeface="Google Sans"/>
              </a:rPr>
              <a:t>*=</a:t>
            </a:r>
            <a:r>
              <a:rPr lang="es-MX" sz="1200" b="0" i="0" dirty="0">
                <a:effectLst/>
                <a:latin typeface="Source Sans 3"/>
              </a:rPr>
              <a:t> </a:t>
            </a:r>
            <a:r>
              <a:rPr lang="es-MX" sz="1200" dirty="0">
                <a:latin typeface="Source Sans 3"/>
              </a:rPr>
              <a:t>I</a:t>
            </a:r>
            <a:r>
              <a:rPr lang="es-MX" sz="1200" b="0" i="0" dirty="0">
                <a:effectLst/>
                <a:latin typeface="Source Sans 3"/>
              </a:rPr>
              <a:t>mpulso específico. Parámetro utilizado en cohetería, define la eficiencia con la que el propulsante de un cohete se convierte en empuje. Medido en segundos, indica cuánto tiempo puede un cohete producir una libra de empuje a partir de una libra de propulsante.</a:t>
            </a:r>
            <a:endParaRPr lang="es-MX" sz="1200" b="0" i="0" dirty="0">
              <a:effectLst/>
              <a:latin typeface="Google Sans"/>
            </a:endParaRPr>
          </a:p>
        </p:txBody>
      </p:sp>
      <p:graphicFrame>
        <p:nvGraphicFramePr>
          <p:cNvPr id="8" name="Tabla 7">
            <a:extLst>
              <a:ext uri="{FF2B5EF4-FFF2-40B4-BE49-F238E27FC236}">
                <a16:creationId xmlns:a16="http://schemas.microsoft.com/office/drawing/2014/main" id="{7C0292A5-4EAE-3B31-ECE9-0FED0C9F98D7}"/>
              </a:ext>
            </a:extLst>
          </p:cNvPr>
          <p:cNvGraphicFramePr>
            <a:graphicFrameLocks noGrp="1"/>
          </p:cNvGraphicFramePr>
          <p:nvPr>
            <p:extLst>
              <p:ext uri="{D42A27DB-BD31-4B8C-83A1-F6EECF244321}">
                <p14:modId xmlns:p14="http://schemas.microsoft.com/office/powerpoint/2010/main" val="2435042102"/>
              </p:ext>
            </p:extLst>
          </p:nvPr>
        </p:nvGraphicFramePr>
        <p:xfrm>
          <a:off x="1475656" y="3312235"/>
          <a:ext cx="6768753" cy="3043507"/>
        </p:xfrm>
        <a:graphic>
          <a:graphicData uri="http://schemas.openxmlformats.org/drawingml/2006/table">
            <a:tbl>
              <a:tblPr/>
              <a:tblGrid>
                <a:gridCol w="2256251">
                  <a:extLst>
                    <a:ext uri="{9D8B030D-6E8A-4147-A177-3AD203B41FA5}">
                      <a16:colId xmlns:a16="http://schemas.microsoft.com/office/drawing/2014/main" val="1901297889"/>
                    </a:ext>
                  </a:extLst>
                </a:gridCol>
                <a:gridCol w="2256251">
                  <a:extLst>
                    <a:ext uri="{9D8B030D-6E8A-4147-A177-3AD203B41FA5}">
                      <a16:colId xmlns:a16="http://schemas.microsoft.com/office/drawing/2014/main" val="3258716327"/>
                    </a:ext>
                  </a:extLst>
                </a:gridCol>
                <a:gridCol w="2256251">
                  <a:extLst>
                    <a:ext uri="{9D8B030D-6E8A-4147-A177-3AD203B41FA5}">
                      <a16:colId xmlns:a16="http://schemas.microsoft.com/office/drawing/2014/main" val="2939858476"/>
                    </a:ext>
                  </a:extLst>
                </a:gridCol>
              </a:tblGrid>
              <a:tr h="262629">
                <a:tc>
                  <a:txBody>
                    <a:bodyPr/>
                    <a:lstStyle/>
                    <a:p>
                      <a:pPr algn="l" fontAlgn="t">
                        <a:lnSpc>
                          <a:spcPts val="1500"/>
                        </a:lnSpc>
                        <a:buNone/>
                      </a:pPr>
                      <a:r>
                        <a:rPr lang="es-AR" sz="1300" dirty="0" err="1">
                          <a:effectLst/>
                        </a:rPr>
                        <a:t>Rocket</a:t>
                      </a:r>
                      <a:r>
                        <a:rPr lang="es-AR" sz="1300" dirty="0">
                          <a:effectLst/>
                        </a:rPr>
                        <a:t> Fuel </a:t>
                      </a:r>
                      <a:r>
                        <a:rPr lang="es-AR" sz="1300" dirty="0" err="1">
                          <a:effectLst/>
                        </a:rPr>
                        <a:t>Type</a:t>
                      </a:r>
                      <a:endParaRPr lang="es-AR" sz="1300" dirty="0">
                        <a:effectLst/>
                      </a:endParaRPr>
                    </a:p>
                  </a:txBody>
                  <a:tcPr marL="67510" marR="56258" marT="33755" marB="67510">
                    <a:lnL>
                      <a:noFill/>
                    </a:lnL>
                    <a:lnR>
                      <a:noFill/>
                    </a:lnR>
                    <a:lnT>
                      <a:noFill/>
                    </a:lnT>
                    <a:lnB w="6096" cap="flat" cmpd="sng" algn="ctr">
                      <a:solidFill>
                        <a:srgbClr val="A3C9FF"/>
                      </a:solidFill>
                      <a:prstDash val="solid"/>
                      <a:round/>
                      <a:headEnd type="none" w="med" len="med"/>
                      <a:tailEnd type="none" w="med" len="med"/>
                    </a:lnB>
                    <a:solidFill>
                      <a:srgbClr val="FFFFFF"/>
                    </a:solidFill>
                  </a:tcPr>
                </a:tc>
                <a:tc>
                  <a:txBody>
                    <a:bodyPr/>
                    <a:lstStyle/>
                    <a:p>
                      <a:pPr algn="l" fontAlgn="t">
                        <a:lnSpc>
                          <a:spcPts val="1500"/>
                        </a:lnSpc>
                        <a:buNone/>
                      </a:pPr>
                      <a:r>
                        <a:rPr lang="es-AR" sz="1300">
                          <a:effectLst/>
                        </a:rPr>
                        <a:t>Specific Impulse (Isp) (s)</a:t>
                      </a:r>
                    </a:p>
                  </a:txBody>
                  <a:tcPr marL="56258" marR="56258" marT="33755" marB="67510">
                    <a:lnL>
                      <a:noFill/>
                    </a:lnL>
                    <a:lnR>
                      <a:noFill/>
                    </a:lnR>
                    <a:lnT>
                      <a:noFill/>
                    </a:lnT>
                    <a:lnB w="6096" cap="flat" cmpd="sng" algn="ctr">
                      <a:solidFill>
                        <a:srgbClr val="A3C9FF"/>
                      </a:solidFill>
                      <a:prstDash val="solid"/>
                      <a:round/>
                      <a:headEnd type="none" w="med" len="med"/>
                      <a:tailEnd type="none" w="med" len="med"/>
                    </a:lnB>
                    <a:solidFill>
                      <a:srgbClr val="FFFFFF"/>
                    </a:solidFill>
                  </a:tcPr>
                </a:tc>
                <a:tc>
                  <a:txBody>
                    <a:bodyPr/>
                    <a:lstStyle/>
                    <a:p>
                      <a:pPr algn="l" fontAlgn="t">
                        <a:lnSpc>
                          <a:spcPts val="1500"/>
                        </a:lnSpc>
                        <a:buNone/>
                      </a:pPr>
                      <a:r>
                        <a:rPr lang="es-AR" sz="1300">
                          <a:effectLst/>
                        </a:rPr>
                        <a:t>Notes</a:t>
                      </a:r>
                    </a:p>
                  </a:txBody>
                  <a:tcPr marL="56258" marR="67510" marT="33755" marB="67510">
                    <a:lnL>
                      <a:noFill/>
                    </a:lnL>
                    <a:lnR>
                      <a:noFill/>
                    </a:lnR>
                    <a:lnT>
                      <a:noFill/>
                    </a:lnT>
                    <a:lnB w="6096" cap="flat" cmpd="sng" algn="ctr">
                      <a:solidFill>
                        <a:srgbClr val="A3C9FF"/>
                      </a:solidFill>
                      <a:prstDash val="solid"/>
                      <a:round/>
                      <a:headEnd type="none" w="med" len="med"/>
                      <a:tailEnd type="none" w="med" len="med"/>
                    </a:lnB>
                    <a:solidFill>
                      <a:srgbClr val="FFFFFF"/>
                    </a:solidFill>
                  </a:tcPr>
                </a:tc>
                <a:extLst>
                  <a:ext uri="{0D108BD9-81ED-4DB2-BD59-A6C34878D82A}">
                    <a16:rowId xmlns:a16="http://schemas.microsoft.com/office/drawing/2014/main" val="790986175"/>
                  </a:ext>
                </a:extLst>
              </a:tr>
              <a:tr h="571329">
                <a:tc>
                  <a:txBody>
                    <a:bodyPr/>
                    <a:lstStyle/>
                    <a:p>
                      <a:pPr fontAlgn="t">
                        <a:lnSpc>
                          <a:spcPts val="1500"/>
                        </a:lnSpc>
                        <a:buNone/>
                      </a:pPr>
                      <a:r>
                        <a:rPr lang="es-AR" sz="1300">
                          <a:effectLst/>
                        </a:rPr>
                        <a:t>Liquid Hydrogen/Liquid Oxygen (LH2/LO2)</a:t>
                      </a:r>
                    </a:p>
                  </a:txBody>
                  <a:tcPr marL="67510" marR="56258"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tc>
                  <a:txBody>
                    <a:bodyPr/>
                    <a:lstStyle/>
                    <a:p>
                      <a:pPr fontAlgn="t">
                        <a:lnSpc>
                          <a:spcPts val="1500"/>
                        </a:lnSpc>
                        <a:buNone/>
                      </a:pPr>
                      <a:r>
                        <a:rPr lang="es-AR" sz="1300">
                          <a:effectLst/>
                        </a:rPr>
                        <a:t>400-500+</a:t>
                      </a:r>
                    </a:p>
                  </a:txBody>
                  <a:tcPr marL="56258" marR="56258"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tc>
                  <a:txBody>
                    <a:bodyPr/>
                    <a:lstStyle/>
                    <a:p>
                      <a:pPr fontAlgn="t">
                        <a:lnSpc>
                          <a:spcPts val="1500"/>
                        </a:lnSpc>
                        <a:buNone/>
                      </a:pPr>
                      <a:r>
                        <a:rPr lang="en-US" sz="1300">
                          <a:effectLst/>
                        </a:rPr>
                        <a:t>Highest Isp, but requires cryogenic storage and handling</a:t>
                      </a:r>
                    </a:p>
                  </a:txBody>
                  <a:tcPr marL="56258" marR="67510"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extLst>
                  <a:ext uri="{0D108BD9-81ED-4DB2-BD59-A6C34878D82A}">
                    <a16:rowId xmlns:a16="http://schemas.microsoft.com/office/drawing/2014/main" val="1425196939"/>
                  </a:ext>
                </a:extLst>
              </a:tr>
              <a:tr h="571329">
                <a:tc>
                  <a:txBody>
                    <a:bodyPr/>
                    <a:lstStyle/>
                    <a:p>
                      <a:pPr fontAlgn="t">
                        <a:lnSpc>
                          <a:spcPts val="1500"/>
                        </a:lnSpc>
                        <a:buNone/>
                      </a:pPr>
                      <a:r>
                        <a:rPr lang="es-AR" sz="1300">
                          <a:effectLst/>
                        </a:rPr>
                        <a:t>Liquid Methane/Liquid Oxygen (methalox)</a:t>
                      </a:r>
                    </a:p>
                  </a:txBody>
                  <a:tcPr marL="67510" marR="56258"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tc>
                  <a:txBody>
                    <a:bodyPr/>
                    <a:lstStyle/>
                    <a:p>
                      <a:pPr fontAlgn="t">
                        <a:lnSpc>
                          <a:spcPts val="1500"/>
                        </a:lnSpc>
                        <a:buNone/>
                      </a:pPr>
                      <a:r>
                        <a:rPr lang="es-AR" sz="1300">
                          <a:effectLst/>
                        </a:rPr>
                        <a:t>350-450</a:t>
                      </a:r>
                    </a:p>
                  </a:txBody>
                  <a:tcPr marL="56258" marR="56258"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tc>
                  <a:txBody>
                    <a:bodyPr/>
                    <a:lstStyle/>
                    <a:p>
                      <a:pPr fontAlgn="t">
                        <a:lnSpc>
                          <a:spcPts val="1500"/>
                        </a:lnSpc>
                        <a:buNone/>
                      </a:pPr>
                      <a:r>
                        <a:rPr lang="en-US" sz="1300">
                          <a:effectLst/>
                        </a:rPr>
                        <a:t>Good balance of Isp and ease of storage compared to LH2</a:t>
                      </a:r>
                    </a:p>
                  </a:txBody>
                  <a:tcPr marL="56258" marR="67510"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extLst>
                  <a:ext uri="{0D108BD9-81ED-4DB2-BD59-A6C34878D82A}">
                    <a16:rowId xmlns:a16="http://schemas.microsoft.com/office/drawing/2014/main" val="2329387329"/>
                  </a:ext>
                </a:extLst>
              </a:tr>
              <a:tr h="571329">
                <a:tc>
                  <a:txBody>
                    <a:bodyPr/>
                    <a:lstStyle/>
                    <a:p>
                      <a:pPr fontAlgn="t">
                        <a:lnSpc>
                          <a:spcPts val="1500"/>
                        </a:lnSpc>
                        <a:buNone/>
                      </a:pPr>
                      <a:r>
                        <a:rPr lang="es-AR" sz="1300">
                          <a:effectLst/>
                        </a:rPr>
                        <a:t>RP-1 (Kerosene)/Liquid Oxygen (RP-1/LO2)</a:t>
                      </a:r>
                    </a:p>
                  </a:txBody>
                  <a:tcPr marL="67510" marR="56258"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tc>
                  <a:txBody>
                    <a:bodyPr/>
                    <a:lstStyle/>
                    <a:p>
                      <a:pPr fontAlgn="t">
                        <a:lnSpc>
                          <a:spcPts val="1500"/>
                        </a:lnSpc>
                        <a:buNone/>
                      </a:pPr>
                      <a:r>
                        <a:rPr lang="es-AR" sz="1300">
                          <a:effectLst/>
                        </a:rPr>
                        <a:t>300-350</a:t>
                      </a:r>
                    </a:p>
                  </a:txBody>
                  <a:tcPr marL="56258" marR="56258"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tc>
                  <a:txBody>
                    <a:bodyPr/>
                    <a:lstStyle/>
                    <a:p>
                      <a:pPr fontAlgn="t">
                        <a:lnSpc>
                          <a:spcPts val="1500"/>
                        </a:lnSpc>
                        <a:buNone/>
                      </a:pPr>
                      <a:r>
                        <a:rPr lang="en-US" sz="1300">
                          <a:effectLst/>
                        </a:rPr>
                        <a:t>Relatively low Isp, but easier to store and handle than LH2</a:t>
                      </a:r>
                    </a:p>
                  </a:txBody>
                  <a:tcPr marL="56258" marR="67510"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extLst>
                  <a:ext uri="{0D108BD9-81ED-4DB2-BD59-A6C34878D82A}">
                    <a16:rowId xmlns:a16="http://schemas.microsoft.com/office/drawing/2014/main" val="2366968492"/>
                  </a:ext>
                </a:extLst>
              </a:tr>
              <a:tr h="471425">
                <a:tc>
                  <a:txBody>
                    <a:bodyPr/>
                    <a:lstStyle/>
                    <a:p>
                      <a:pPr fontAlgn="t">
                        <a:lnSpc>
                          <a:spcPts val="1500"/>
                        </a:lnSpc>
                        <a:buNone/>
                      </a:pPr>
                      <a:r>
                        <a:rPr lang="es-AR" sz="1300">
                          <a:effectLst/>
                        </a:rPr>
                        <a:t>Solid Propellants</a:t>
                      </a:r>
                    </a:p>
                  </a:txBody>
                  <a:tcPr marL="67510" marR="56258"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tc>
                  <a:txBody>
                    <a:bodyPr/>
                    <a:lstStyle/>
                    <a:p>
                      <a:pPr fontAlgn="t">
                        <a:lnSpc>
                          <a:spcPts val="1500"/>
                        </a:lnSpc>
                        <a:buNone/>
                      </a:pPr>
                      <a:r>
                        <a:rPr lang="es-AR" sz="1300">
                          <a:effectLst/>
                        </a:rPr>
                        <a:t>200-300</a:t>
                      </a:r>
                    </a:p>
                  </a:txBody>
                  <a:tcPr marL="56258" marR="56258"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tc>
                  <a:txBody>
                    <a:bodyPr/>
                    <a:lstStyle/>
                    <a:p>
                      <a:pPr fontAlgn="t">
                        <a:lnSpc>
                          <a:spcPts val="1500"/>
                        </a:lnSpc>
                        <a:buNone/>
                      </a:pPr>
                      <a:r>
                        <a:rPr lang="en-US" sz="1300">
                          <a:effectLst/>
                        </a:rPr>
                        <a:t>Lower Isp than liquids, but simpler engine design</a:t>
                      </a:r>
                    </a:p>
                  </a:txBody>
                  <a:tcPr marL="56258" marR="67510"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extLst>
                  <a:ext uri="{0D108BD9-81ED-4DB2-BD59-A6C34878D82A}">
                    <a16:rowId xmlns:a16="http://schemas.microsoft.com/office/drawing/2014/main" val="630039989"/>
                  </a:ext>
                </a:extLst>
              </a:tr>
              <a:tr h="471425">
                <a:tc>
                  <a:txBody>
                    <a:bodyPr/>
                    <a:lstStyle/>
                    <a:p>
                      <a:pPr fontAlgn="t">
                        <a:lnSpc>
                          <a:spcPts val="1500"/>
                        </a:lnSpc>
                        <a:buNone/>
                      </a:pPr>
                      <a:r>
                        <a:rPr lang="es-AR" sz="1300">
                          <a:effectLst/>
                        </a:rPr>
                        <a:t>Hybrid Rocket Fuels</a:t>
                      </a:r>
                    </a:p>
                  </a:txBody>
                  <a:tcPr marL="67510" marR="56258"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tc>
                  <a:txBody>
                    <a:bodyPr/>
                    <a:lstStyle/>
                    <a:p>
                      <a:pPr fontAlgn="t">
                        <a:lnSpc>
                          <a:spcPts val="1500"/>
                        </a:lnSpc>
                        <a:buNone/>
                      </a:pPr>
                      <a:r>
                        <a:rPr lang="en-US" sz="1300">
                          <a:effectLst/>
                        </a:rPr>
                        <a:t>300-400 (depending on specific fuel and oxidizer)</a:t>
                      </a:r>
                    </a:p>
                  </a:txBody>
                  <a:tcPr marL="56258" marR="56258"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tc>
                  <a:txBody>
                    <a:bodyPr/>
                    <a:lstStyle/>
                    <a:p>
                      <a:pPr fontAlgn="t">
                        <a:lnSpc>
                          <a:spcPts val="1500"/>
                        </a:lnSpc>
                        <a:buNone/>
                      </a:pPr>
                      <a:r>
                        <a:rPr lang="en-US" sz="1300" dirty="0">
                          <a:effectLst/>
                        </a:rPr>
                        <a:t>Isp between solid and liquid, offering flexibility</a:t>
                      </a:r>
                    </a:p>
                  </a:txBody>
                  <a:tcPr marL="56258" marR="67510" marT="67510" marB="67510">
                    <a:lnL>
                      <a:noFill/>
                    </a:lnL>
                    <a:lnR>
                      <a:noFill/>
                    </a:lnR>
                    <a:lnT w="6096" cap="flat" cmpd="sng" algn="ctr">
                      <a:solidFill>
                        <a:srgbClr val="A3C9FF"/>
                      </a:solidFill>
                      <a:prstDash val="solid"/>
                      <a:round/>
                      <a:headEnd type="none" w="med" len="med"/>
                      <a:tailEnd type="none" w="med" len="med"/>
                    </a:lnT>
                    <a:lnB w="6096" cap="flat" cmpd="sng" algn="ctr">
                      <a:solidFill>
                        <a:srgbClr val="A3C9FF"/>
                      </a:solidFill>
                      <a:prstDash val="solid"/>
                      <a:round/>
                      <a:headEnd type="none" w="med" len="med"/>
                      <a:tailEnd type="none" w="med" len="med"/>
                    </a:lnB>
                    <a:solidFill>
                      <a:srgbClr val="FFFFFF"/>
                    </a:solidFill>
                  </a:tcPr>
                </a:tc>
                <a:extLst>
                  <a:ext uri="{0D108BD9-81ED-4DB2-BD59-A6C34878D82A}">
                    <a16:rowId xmlns:a16="http://schemas.microsoft.com/office/drawing/2014/main" val="3587279356"/>
                  </a:ext>
                </a:extLst>
              </a:tr>
            </a:tbl>
          </a:graphicData>
        </a:graphic>
      </p:graphicFrame>
      <p:sp>
        <p:nvSpPr>
          <p:cNvPr id="10" name="1 Título">
            <a:extLst>
              <a:ext uri="{FF2B5EF4-FFF2-40B4-BE49-F238E27FC236}">
                <a16:creationId xmlns:a16="http://schemas.microsoft.com/office/drawing/2014/main" id="{01300E83-4EAC-B8FD-BD49-51CD79CA81BB}"/>
              </a:ext>
            </a:extLst>
          </p:cNvPr>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Tree>
    <p:extLst>
      <p:ext uri="{BB962C8B-B14F-4D97-AF65-F5344CB8AC3E}">
        <p14:creationId xmlns:p14="http://schemas.microsoft.com/office/powerpoint/2010/main" val="3876834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BAC38D-4A81-4312-1D97-E7981A2DFD70}"/>
              </a:ext>
            </a:extLst>
          </p:cNvPr>
          <p:cNvSpPr>
            <a:spLocks noGrp="1"/>
          </p:cNvSpPr>
          <p:nvPr>
            <p:ph type="title"/>
          </p:nvPr>
        </p:nvSpPr>
        <p:spPr>
          <a:xfrm>
            <a:off x="457200" y="0"/>
            <a:ext cx="8229600" cy="1143000"/>
          </a:xfrm>
        </p:spPr>
        <p:txBody>
          <a:bodyPr>
            <a:normAutofit/>
          </a:bodyPr>
          <a:lstStyle/>
          <a:p>
            <a:r>
              <a:rPr lang="en-US" sz="1800" dirty="0"/>
              <a:t>Lo que </a:t>
            </a:r>
            <a:r>
              <a:rPr lang="en-US" sz="1800" dirty="0" err="1"/>
              <a:t>viene</a:t>
            </a:r>
            <a:r>
              <a:rPr lang="en-US" sz="1800" dirty="0"/>
              <a:t>?</a:t>
            </a:r>
            <a:endParaRPr lang="es-AR" sz="1800" dirty="0"/>
          </a:p>
        </p:txBody>
      </p:sp>
      <p:sp>
        <p:nvSpPr>
          <p:cNvPr id="4" name="Marcador de pie de página 3">
            <a:extLst>
              <a:ext uri="{FF2B5EF4-FFF2-40B4-BE49-F238E27FC236}">
                <a16:creationId xmlns:a16="http://schemas.microsoft.com/office/drawing/2014/main" id="{B6D99A6A-BB7A-80DC-18F2-24BBFD6CDD16}"/>
              </a:ext>
            </a:extLst>
          </p:cNvPr>
          <p:cNvSpPr>
            <a:spLocks noGrp="1"/>
          </p:cNvSpPr>
          <p:nvPr>
            <p:ph type="ftr" sz="quarter" idx="11"/>
          </p:nvPr>
        </p:nvSpPr>
        <p:spPr/>
        <p:txBody>
          <a:bodyPr/>
          <a:lstStyle/>
          <a:p>
            <a:r>
              <a:rPr lang="es-ES"/>
              <a:t>Ing. Movilla Lanzadores y Vehículos Espaciales</a:t>
            </a:r>
            <a:endParaRPr lang="es-AR"/>
          </a:p>
        </p:txBody>
      </p:sp>
      <p:sp>
        <p:nvSpPr>
          <p:cNvPr id="5" name="Marcador de número de diapositiva 4">
            <a:extLst>
              <a:ext uri="{FF2B5EF4-FFF2-40B4-BE49-F238E27FC236}">
                <a16:creationId xmlns:a16="http://schemas.microsoft.com/office/drawing/2014/main" id="{8542D342-86A9-0CF6-6720-80E6E2684E6F}"/>
              </a:ext>
            </a:extLst>
          </p:cNvPr>
          <p:cNvSpPr>
            <a:spLocks noGrp="1"/>
          </p:cNvSpPr>
          <p:nvPr>
            <p:ph type="sldNum" sz="quarter" idx="12"/>
          </p:nvPr>
        </p:nvSpPr>
        <p:spPr/>
        <p:txBody>
          <a:bodyPr/>
          <a:lstStyle/>
          <a:p>
            <a:fld id="{FD77ADFA-3932-47E0-864B-AD0A1E86723E}" type="slidenum">
              <a:rPr lang="es-AR" smtClean="0"/>
              <a:pPr/>
              <a:t>22</a:t>
            </a:fld>
            <a:endParaRPr lang="es-AR"/>
          </a:p>
        </p:txBody>
      </p:sp>
      <p:sp>
        <p:nvSpPr>
          <p:cNvPr id="9" name="CuadroTexto 8">
            <a:extLst>
              <a:ext uri="{FF2B5EF4-FFF2-40B4-BE49-F238E27FC236}">
                <a16:creationId xmlns:a16="http://schemas.microsoft.com/office/drawing/2014/main" id="{E7851935-DFB1-4A15-4D28-F850A0F5F081}"/>
              </a:ext>
            </a:extLst>
          </p:cNvPr>
          <p:cNvSpPr txBox="1"/>
          <p:nvPr/>
        </p:nvSpPr>
        <p:spPr>
          <a:xfrm>
            <a:off x="5320680" y="836712"/>
            <a:ext cx="3790528" cy="2031325"/>
          </a:xfrm>
          <a:prstGeom prst="rect">
            <a:avLst/>
          </a:prstGeom>
          <a:noFill/>
        </p:spPr>
        <p:txBody>
          <a:bodyPr wrap="square">
            <a:spAutoFit/>
          </a:bodyPr>
          <a:lstStyle/>
          <a:p>
            <a:r>
              <a:rPr lang="en-US" sz="1400" b="0" i="0" dirty="0">
                <a:solidFill>
                  <a:srgbClr val="001D35"/>
                </a:solidFill>
                <a:effectLst/>
                <a:latin typeface="Google Sans"/>
              </a:rPr>
              <a:t>TRISO (</a:t>
            </a:r>
            <a:r>
              <a:rPr lang="en-US" sz="1400" b="0" i="0" dirty="0" err="1">
                <a:solidFill>
                  <a:srgbClr val="001D35"/>
                </a:solidFill>
                <a:effectLst/>
                <a:latin typeface="Google Sans"/>
              </a:rPr>
              <a:t>TRi</a:t>
            </a:r>
            <a:r>
              <a:rPr lang="en-US" sz="1400" b="0" i="0" dirty="0">
                <a:solidFill>
                  <a:srgbClr val="001D35"/>
                </a:solidFill>
                <a:effectLst/>
                <a:latin typeface="Google Sans"/>
              </a:rPr>
              <a:t>-structural </a:t>
            </a:r>
            <a:r>
              <a:rPr lang="en-US" sz="1400" b="0" i="0" dirty="0" err="1">
                <a:solidFill>
                  <a:srgbClr val="001D35"/>
                </a:solidFill>
                <a:effectLst/>
                <a:latin typeface="Google Sans"/>
              </a:rPr>
              <a:t>ISOtropic</a:t>
            </a:r>
            <a:r>
              <a:rPr lang="en-US" sz="1400" b="0" i="0" dirty="0">
                <a:solidFill>
                  <a:srgbClr val="001D35"/>
                </a:solidFill>
                <a:effectLst/>
                <a:latin typeface="Google Sans"/>
              </a:rPr>
              <a:t>) particle fuel is suited for space applications due to its robustness and ability to withstand extreme conditions. Its multi-layered coating makes it highly resistant to high temperatures, neutron irradiation, corrosion, and oxidation, which are crucial factors in space environments. NASA is exploring TRISO-based fuels for both lunar surface fission power and nuclear thermal propulsion systems. </a:t>
            </a:r>
            <a:endParaRPr lang="es-AR" sz="1400" dirty="0"/>
          </a:p>
        </p:txBody>
      </p:sp>
      <p:pic>
        <p:nvPicPr>
          <p:cNvPr id="11" name="Imagen 10">
            <a:extLst>
              <a:ext uri="{FF2B5EF4-FFF2-40B4-BE49-F238E27FC236}">
                <a16:creationId xmlns:a16="http://schemas.microsoft.com/office/drawing/2014/main" id="{439D5277-0C90-D828-AF40-3133097BD699}"/>
              </a:ext>
            </a:extLst>
          </p:cNvPr>
          <p:cNvPicPr>
            <a:picLocks noChangeAspect="1"/>
          </p:cNvPicPr>
          <p:nvPr/>
        </p:nvPicPr>
        <p:blipFill>
          <a:blip r:embed="rId2"/>
          <a:stretch>
            <a:fillRect/>
          </a:stretch>
        </p:blipFill>
        <p:spPr>
          <a:xfrm>
            <a:off x="179512" y="876823"/>
            <a:ext cx="4707858" cy="2495270"/>
          </a:xfrm>
          <a:prstGeom prst="rect">
            <a:avLst/>
          </a:prstGeom>
        </p:spPr>
      </p:pic>
      <p:sp>
        <p:nvSpPr>
          <p:cNvPr id="12" name="1 Título">
            <a:extLst>
              <a:ext uri="{FF2B5EF4-FFF2-40B4-BE49-F238E27FC236}">
                <a16:creationId xmlns:a16="http://schemas.microsoft.com/office/drawing/2014/main" id="{7B998057-998D-82C9-D72F-2D7EDE9210B7}"/>
              </a:ext>
            </a:extLst>
          </p:cNvPr>
          <p:cNvSpPr txBox="1">
            <a:spLocks/>
          </p:cNvSpPr>
          <p:nvPr/>
        </p:nvSpPr>
        <p:spPr>
          <a:xfrm>
            <a:off x="457200" y="44624"/>
            <a:ext cx="8229600"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800" b="1">
                <a:solidFill>
                  <a:srgbClr val="FF0000"/>
                </a:solidFill>
              </a:rPr>
              <a:t>LANZADORES y VEHICULOS ESPACIALES </a:t>
            </a:r>
            <a:endParaRPr lang="es-AR" sz="1800" b="1" u="sng" dirty="0">
              <a:solidFill>
                <a:srgbClr val="FF0000"/>
              </a:solidFill>
            </a:endParaRPr>
          </a:p>
        </p:txBody>
      </p:sp>
      <p:sp>
        <p:nvSpPr>
          <p:cNvPr id="14" name="CuadroTexto 13">
            <a:extLst>
              <a:ext uri="{FF2B5EF4-FFF2-40B4-BE49-F238E27FC236}">
                <a16:creationId xmlns:a16="http://schemas.microsoft.com/office/drawing/2014/main" id="{1D797376-E235-088C-F0BB-E416A76B2CAB}"/>
              </a:ext>
            </a:extLst>
          </p:cNvPr>
          <p:cNvSpPr txBox="1"/>
          <p:nvPr/>
        </p:nvSpPr>
        <p:spPr>
          <a:xfrm>
            <a:off x="106152" y="3858241"/>
            <a:ext cx="4825888" cy="1846659"/>
          </a:xfrm>
          <a:prstGeom prst="rect">
            <a:avLst/>
          </a:prstGeom>
          <a:noFill/>
        </p:spPr>
        <p:txBody>
          <a:bodyPr wrap="square">
            <a:spAutoFit/>
          </a:bodyPr>
          <a:lstStyle/>
          <a:p>
            <a:pPr algn="l">
              <a:buNone/>
            </a:pPr>
            <a:r>
              <a:rPr lang="en-US" sz="1200" b="1" i="0" dirty="0">
                <a:effectLst/>
                <a:latin typeface="Avenir Next"/>
              </a:rPr>
              <a:t>How it's made</a:t>
            </a:r>
          </a:p>
          <a:p>
            <a:pPr algn="l">
              <a:buNone/>
            </a:pPr>
            <a:r>
              <a:rPr lang="en-US" sz="1200" b="0" i="0" dirty="0">
                <a:effectLst/>
                <a:latin typeface="Avenir Next"/>
              </a:rPr>
              <a:t>The fabrication process is composed of two parts – first, the fabrication of TRISO particles, and second, the fabrication of FCM fuel pellets containing those TRISO particles. The first step is to package Uranium into spherical kernels using the sol-gel process. Uranium oxide is dissolved in nitric acid to make a broth solution of uranyl nitrate. This yellow solution is combined with an organic solution to create a uranium gelation broth used in the sol-gel process.</a:t>
            </a:r>
          </a:p>
          <a:p>
            <a:pPr>
              <a:buNone/>
            </a:pPr>
            <a:endParaRPr lang="es-AR" dirty="0"/>
          </a:p>
        </p:txBody>
      </p:sp>
      <p:pic>
        <p:nvPicPr>
          <p:cNvPr id="16" name="Imagen 15">
            <a:extLst>
              <a:ext uri="{FF2B5EF4-FFF2-40B4-BE49-F238E27FC236}">
                <a16:creationId xmlns:a16="http://schemas.microsoft.com/office/drawing/2014/main" id="{DF8101A2-6C00-5C06-B14F-D2FD67B72000}"/>
              </a:ext>
            </a:extLst>
          </p:cNvPr>
          <p:cNvPicPr>
            <a:picLocks noChangeAspect="1"/>
          </p:cNvPicPr>
          <p:nvPr/>
        </p:nvPicPr>
        <p:blipFill>
          <a:blip r:embed="rId3"/>
          <a:stretch>
            <a:fillRect/>
          </a:stretch>
        </p:blipFill>
        <p:spPr>
          <a:xfrm>
            <a:off x="6004818" y="3704749"/>
            <a:ext cx="2596207" cy="2469253"/>
          </a:xfrm>
          <a:prstGeom prst="rect">
            <a:avLst/>
          </a:prstGeom>
        </p:spPr>
      </p:pic>
    </p:spTree>
    <p:extLst>
      <p:ext uri="{BB962C8B-B14F-4D97-AF65-F5344CB8AC3E}">
        <p14:creationId xmlns:p14="http://schemas.microsoft.com/office/powerpoint/2010/main" val="3497592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0" name="AutoShape 2"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2" name="AutoShape 4"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1" name="10 CuadroTexto"/>
          <p:cNvSpPr txBox="1"/>
          <p:nvPr/>
        </p:nvSpPr>
        <p:spPr>
          <a:xfrm>
            <a:off x="179512" y="692696"/>
            <a:ext cx="4176464" cy="4185761"/>
          </a:xfrm>
          <a:prstGeom prst="rect">
            <a:avLst/>
          </a:prstGeom>
          <a:noFill/>
        </p:spPr>
        <p:txBody>
          <a:bodyPr wrap="square" rtlCol="0">
            <a:spAutoFit/>
          </a:bodyPr>
          <a:lstStyle/>
          <a:p>
            <a:r>
              <a:rPr lang="es-ES" sz="1400" b="1" dirty="0">
                <a:latin typeface="Arial" pitchFamily="34" charset="0"/>
                <a:cs typeface="Arial" pitchFamily="34" charset="0"/>
              </a:rPr>
              <a:t>Sistema de Separación de Etapas:</a:t>
            </a:r>
            <a:r>
              <a:rPr lang="es-ES" sz="1400" dirty="0">
                <a:latin typeface="Arial" pitchFamily="34" charset="0"/>
                <a:cs typeface="Arial" pitchFamily="34" charset="0"/>
              </a:rPr>
              <a:t> Los lanzadores suelen estar compuestos por múltiples etapas, cada una de las cuales tiene su propio motor. Las etapas se separan en sucesión una vez que agotan su combustible y cumplen su función. Esto permite que el lanzador sea más eficiente al eliminar el peso innecesario de las etapas vacías.</a:t>
            </a:r>
          </a:p>
          <a:p>
            <a:r>
              <a:rPr lang="es-ES" sz="1400" dirty="0">
                <a:latin typeface="Arial" pitchFamily="34" charset="0"/>
                <a:cs typeface="Arial" pitchFamily="34" charset="0"/>
              </a:rPr>
              <a:t>El sistema de separación de etapas es un componente crítico. Su función principal es liberar de manera segura y precisa una etapa del cohete permitiendo que la siguiente etapa continúe con la misión.</a:t>
            </a:r>
          </a:p>
          <a:p>
            <a:r>
              <a:rPr lang="es-ES" sz="1400" dirty="0">
                <a:latin typeface="Arial" pitchFamily="34" charset="0"/>
                <a:cs typeface="Arial" pitchFamily="34" charset="0"/>
              </a:rPr>
              <a:t> Las etapas pueden estar unidas entre sí mediante conectores y pernos de separación que se mantienen asegurados durante la fase de lanzamiento. Estos pernos se diseñan para liberarse de manera controlada cuando se activa el sistema de separación.</a:t>
            </a:r>
          </a:p>
        </p:txBody>
      </p:sp>
      <p:sp>
        <p:nvSpPr>
          <p:cNvPr id="29698" name="AutoShape 2" descr="El rompecabezas del cohete gigante SLS - Eurek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9700" name="Picture 4" descr="https://danielmarin.naukas.com/files/2012/10/main2SLScomponents-580x397.jpg"/>
          <p:cNvPicPr>
            <a:picLocks noChangeAspect="1" noChangeArrowheads="1"/>
          </p:cNvPicPr>
          <p:nvPr/>
        </p:nvPicPr>
        <p:blipFill>
          <a:blip r:embed="rId3" cstate="print"/>
          <a:srcRect/>
          <a:stretch>
            <a:fillRect/>
          </a:stretch>
        </p:blipFill>
        <p:spPr bwMode="auto">
          <a:xfrm>
            <a:off x="4515172" y="1052737"/>
            <a:ext cx="4628827" cy="3168352"/>
          </a:xfrm>
          <a:prstGeom prst="rect">
            <a:avLst/>
          </a:prstGeom>
          <a:noFill/>
        </p:spPr>
      </p:pic>
      <p:sp>
        <p:nvSpPr>
          <p:cNvPr id="14" name="13 CuadroTexto"/>
          <p:cNvSpPr txBox="1"/>
          <p:nvPr/>
        </p:nvSpPr>
        <p:spPr>
          <a:xfrm>
            <a:off x="179512" y="4797152"/>
            <a:ext cx="8712968" cy="1815882"/>
          </a:xfrm>
          <a:prstGeom prst="rect">
            <a:avLst/>
          </a:prstGeom>
          <a:noFill/>
        </p:spPr>
        <p:txBody>
          <a:bodyPr wrap="square" rtlCol="0">
            <a:spAutoFit/>
          </a:bodyPr>
          <a:lstStyle/>
          <a:p>
            <a:pPr lvl="0"/>
            <a:r>
              <a:rPr lang="es-ES" sz="1400" dirty="0">
                <a:latin typeface="Arial" pitchFamily="34" charset="0"/>
                <a:cs typeface="Arial" pitchFamily="34" charset="0"/>
              </a:rPr>
              <a:t>Se utilizan pistones hidráulicos o cilindros neumáticos para generar la fuerza necesaria para la separación. Cuando se activa el sistema, estos pistones empujan una etapa lejos de la otra.</a:t>
            </a:r>
          </a:p>
          <a:p>
            <a:pPr lvl="0"/>
            <a:r>
              <a:rPr lang="es-ES" sz="1400" dirty="0">
                <a:latin typeface="Arial" pitchFamily="34" charset="0"/>
                <a:cs typeface="Arial" pitchFamily="34" charset="0"/>
              </a:rPr>
              <a:t>Se deben desconectar cables y conectores eléctricos entre etapas para evitar problemas durante la separación. </a:t>
            </a:r>
          </a:p>
          <a:p>
            <a:pPr lvl="0"/>
            <a:r>
              <a:rPr lang="es-ES" sz="1400" dirty="0">
                <a:latin typeface="Arial" pitchFamily="34" charset="0"/>
                <a:cs typeface="Arial" pitchFamily="34" charset="0"/>
              </a:rPr>
              <a:t>También se utilizan tornillos pirotécnicos que se encienden explosivamente para liberar la etapa inferior. Este método es común en cohetes más pequeños y en sistemas de separación más simples.</a:t>
            </a:r>
          </a:p>
          <a:p>
            <a:pPr lvl="0"/>
            <a:r>
              <a:rPr lang="es-ES" sz="1400" dirty="0">
                <a:latin typeface="Arial" pitchFamily="34" charset="0"/>
                <a:cs typeface="Arial" pitchFamily="34" charset="0"/>
              </a:rPr>
              <a:t>En algunos diseños, como los que implican la recuperación de cohetes reutilizables, se pueden incorporar sistemas de recuperación, como paracaídas para que la etapa regrese de manera controlada.</a:t>
            </a:r>
          </a:p>
        </p:txBody>
      </p:sp>
      <p:sp>
        <p:nvSpPr>
          <p:cNvPr id="15" name="14 Marcador de número de diapositiva"/>
          <p:cNvSpPr>
            <a:spLocks noGrp="1"/>
          </p:cNvSpPr>
          <p:nvPr>
            <p:ph type="sldNum" sz="quarter" idx="12"/>
          </p:nvPr>
        </p:nvSpPr>
        <p:spPr>
          <a:xfrm>
            <a:off x="6553200" y="6492277"/>
            <a:ext cx="2133600" cy="365125"/>
          </a:xfrm>
        </p:spPr>
        <p:txBody>
          <a:bodyPr/>
          <a:lstStyle/>
          <a:p>
            <a:fld id="{FD77ADFA-3932-47E0-864B-AD0A1E86723E}" type="slidenum">
              <a:rPr lang="es-AR" smtClean="0"/>
              <a:pPr/>
              <a:t>23</a:t>
            </a:fld>
            <a:endParaRPr lang="es-AR"/>
          </a:p>
        </p:txBody>
      </p:sp>
      <p:sp>
        <p:nvSpPr>
          <p:cNvPr id="16" name="15 Marcador de pie de página"/>
          <p:cNvSpPr>
            <a:spLocks noGrp="1"/>
          </p:cNvSpPr>
          <p:nvPr>
            <p:ph type="ftr" sz="quarter" idx="11"/>
          </p:nvPr>
        </p:nvSpPr>
        <p:spPr>
          <a:xfrm>
            <a:off x="3124200" y="6492277"/>
            <a:ext cx="3320008" cy="365125"/>
          </a:xfrm>
        </p:spPr>
        <p:txBody>
          <a:bodyPr/>
          <a:lstStyle/>
          <a:p>
            <a:r>
              <a:rPr lang="es-ES" dirty="0"/>
              <a:t>Ing. </a:t>
            </a:r>
            <a:r>
              <a:rPr lang="es-ES" dirty="0" err="1"/>
              <a:t>Movilla</a:t>
            </a:r>
            <a:r>
              <a:rPr lang="es-ES" dirty="0"/>
              <a:t> Lanzadores y Vehículos Espaciales</a:t>
            </a:r>
            <a:endParaRPr lang="es-AR" dirty="0"/>
          </a:p>
        </p:txBody>
      </p:sp>
    </p:spTree>
    <p:custDataLst>
      <p:tags r:id="rId1"/>
    </p:custDataLst>
    <p:extLst>
      <p:ext uri="{BB962C8B-B14F-4D97-AF65-F5344CB8AC3E}">
        <p14:creationId xmlns:p14="http://schemas.microsoft.com/office/powerpoint/2010/main" val="2953594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0A7CF6C-2180-1252-BC2B-916FDA928704}"/>
              </a:ext>
            </a:extLst>
          </p:cNvPr>
          <p:cNvSpPr>
            <a:spLocks noGrp="1"/>
          </p:cNvSpPr>
          <p:nvPr>
            <p:ph type="ftr" sz="quarter" idx="11"/>
          </p:nvPr>
        </p:nvSpPr>
        <p:spPr/>
        <p:txBody>
          <a:bodyPr/>
          <a:lstStyle/>
          <a:p>
            <a:r>
              <a:rPr lang="es-ES"/>
              <a:t>Ing. Movilla Lanzadores y Vehículos Espaciales</a:t>
            </a:r>
            <a:endParaRPr lang="es-AR"/>
          </a:p>
        </p:txBody>
      </p:sp>
      <p:sp>
        <p:nvSpPr>
          <p:cNvPr id="5" name="Slide Number Placeholder 4">
            <a:extLst>
              <a:ext uri="{FF2B5EF4-FFF2-40B4-BE49-F238E27FC236}">
                <a16:creationId xmlns:a16="http://schemas.microsoft.com/office/drawing/2014/main" id="{A2C52A43-F18E-8DB7-F70D-CE6469DD7F45}"/>
              </a:ext>
            </a:extLst>
          </p:cNvPr>
          <p:cNvSpPr>
            <a:spLocks noGrp="1"/>
          </p:cNvSpPr>
          <p:nvPr>
            <p:ph type="sldNum" sz="quarter" idx="12"/>
          </p:nvPr>
        </p:nvSpPr>
        <p:spPr/>
        <p:txBody>
          <a:bodyPr/>
          <a:lstStyle/>
          <a:p>
            <a:fld id="{FD77ADFA-3932-47E0-864B-AD0A1E86723E}" type="slidenum">
              <a:rPr lang="es-AR" smtClean="0"/>
              <a:pPr/>
              <a:t>24</a:t>
            </a:fld>
            <a:endParaRPr lang="es-AR"/>
          </a:p>
        </p:txBody>
      </p:sp>
      <p:pic>
        <p:nvPicPr>
          <p:cNvPr id="6" name="Picture 2" descr="Falcon 9 Main Engine Cuts Off, First Stage Separates – Surface Water and  Ocean Topography (SWOT)">
            <a:extLst>
              <a:ext uri="{FF2B5EF4-FFF2-40B4-BE49-F238E27FC236}">
                <a16:creationId xmlns:a16="http://schemas.microsoft.com/office/drawing/2014/main" id="{8C3C15D5-D562-C10C-F41F-D5616AB5C9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7670" y="1025163"/>
            <a:ext cx="4404259" cy="24773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66D4E8C-4BD8-3171-EBB3-D4DD4676FA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831" y="3590774"/>
            <a:ext cx="2398009" cy="31983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77C39645-5CC4-3461-34F1-A02E45BB2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01" y="988774"/>
            <a:ext cx="3185073" cy="25501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3" descr="Interfaz de usuario gráfica, Sitio web&#10;&#10;Descripción generada automáticamente">
            <a:extLst>
              <a:ext uri="{FF2B5EF4-FFF2-40B4-BE49-F238E27FC236}">
                <a16:creationId xmlns:a16="http://schemas.microsoft.com/office/drawing/2014/main" id="{CBE9148F-5C42-5C16-CD98-AA159FC08E5C}"/>
              </a:ext>
            </a:extLst>
          </p:cNvPr>
          <p:cNvPicPr>
            <a:picLocks noChangeAspect="1"/>
          </p:cNvPicPr>
          <p:nvPr/>
        </p:nvPicPr>
        <p:blipFill rotWithShape="1">
          <a:blip r:embed="rId5"/>
          <a:srcRect l="7402" t="16658" r="33384" b="19935"/>
          <a:stretch/>
        </p:blipFill>
        <p:spPr bwMode="auto">
          <a:xfrm>
            <a:off x="3473084" y="3731227"/>
            <a:ext cx="4753754" cy="2862009"/>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60760CEE-8A84-F803-0F6C-1BD921F34DD3}"/>
              </a:ext>
            </a:extLst>
          </p:cNvPr>
          <p:cNvSpPr txBox="1"/>
          <p:nvPr/>
        </p:nvSpPr>
        <p:spPr>
          <a:xfrm>
            <a:off x="245191" y="611829"/>
            <a:ext cx="4572000" cy="369332"/>
          </a:xfrm>
          <a:prstGeom prst="rect">
            <a:avLst/>
          </a:prstGeom>
          <a:noFill/>
        </p:spPr>
        <p:txBody>
          <a:bodyPr wrap="square">
            <a:spAutoFit/>
          </a:bodyPr>
          <a:lstStyle/>
          <a:p>
            <a:r>
              <a:rPr lang="es-ES" sz="1800" b="1" dirty="0">
                <a:latin typeface="Arial" pitchFamily="34" charset="0"/>
                <a:cs typeface="Arial" pitchFamily="34" charset="0"/>
              </a:rPr>
              <a:t>Sistema de Separación de Etapas:</a:t>
            </a:r>
            <a:r>
              <a:rPr lang="es-ES" sz="1800" dirty="0">
                <a:latin typeface="Arial" pitchFamily="34" charset="0"/>
                <a:cs typeface="Arial" pitchFamily="34" charset="0"/>
              </a:rPr>
              <a:t> </a:t>
            </a:r>
            <a:endParaRPr lang="en-US" dirty="0"/>
          </a:p>
        </p:txBody>
      </p:sp>
      <p:sp>
        <p:nvSpPr>
          <p:cNvPr id="12" name="1 Título">
            <a:extLst>
              <a:ext uri="{FF2B5EF4-FFF2-40B4-BE49-F238E27FC236}">
                <a16:creationId xmlns:a16="http://schemas.microsoft.com/office/drawing/2014/main" id="{7CC1F081-49CA-B5B3-F7FB-31BA3D4FF2A1}"/>
              </a:ext>
            </a:extLst>
          </p:cNvPr>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13" name="7 Rectángulo">
            <a:extLst>
              <a:ext uri="{FF2B5EF4-FFF2-40B4-BE49-F238E27FC236}">
                <a16:creationId xmlns:a16="http://schemas.microsoft.com/office/drawing/2014/main" id="{CE3D9834-C568-52EB-C6A6-72551E9CFF0A}"/>
              </a:ext>
            </a:extLst>
          </p:cNvPr>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Tree>
    <p:extLst>
      <p:ext uri="{BB962C8B-B14F-4D97-AF65-F5344CB8AC3E}">
        <p14:creationId xmlns:p14="http://schemas.microsoft.com/office/powerpoint/2010/main" val="3748168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0" name="AutoShape 2"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2" name="AutoShape 4"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9698" name="AutoShape 2" descr="El rompecabezas del cohete gigante SLS - Eurek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5" name="14 Marcador de número de diapositiva"/>
          <p:cNvSpPr>
            <a:spLocks noGrp="1"/>
          </p:cNvSpPr>
          <p:nvPr>
            <p:ph type="sldNum" sz="quarter" idx="12"/>
          </p:nvPr>
        </p:nvSpPr>
        <p:spPr>
          <a:xfrm>
            <a:off x="6553200" y="6492277"/>
            <a:ext cx="2133600" cy="365125"/>
          </a:xfrm>
        </p:spPr>
        <p:txBody>
          <a:bodyPr/>
          <a:lstStyle/>
          <a:p>
            <a:fld id="{FD77ADFA-3932-47E0-864B-AD0A1E86723E}" type="slidenum">
              <a:rPr lang="es-AR" smtClean="0"/>
              <a:pPr/>
              <a:t>25</a:t>
            </a:fld>
            <a:endParaRPr lang="es-AR"/>
          </a:p>
        </p:txBody>
      </p:sp>
      <p:sp>
        <p:nvSpPr>
          <p:cNvPr id="16" name="15 Marcador de pie de página"/>
          <p:cNvSpPr>
            <a:spLocks noGrp="1"/>
          </p:cNvSpPr>
          <p:nvPr>
            <p:ph type="ftr" sz="quarter" idx="11"/>
          </p:nvPr>
        </p:nvSpPr>
        <p:spPr>
          <a:xfrm>
            <a:off x="3124200" y="6492277"/>
            <a:ext cx="3320008" cy="365125"/>
          </a:xfrm>
        </p:spPr>
        <p:txBody>
          <a:bodyPr/>
          <a:lstStyle/>
          <a:p>
            <a:r>
              <a:rPr lang="es-ES" dirty="0"/>
              <a:t>Ing. </a:t>
            </a:r>
            <a:r>
              <a:rPr lang="es-ES" dirty="0" err="1"/>
              <a:t>Movilla</a:t>
            </a:r>
            <a:r>
              <a:rPr lang="es-ES" dirty="0"/>
              <a:t> Lanzadores y Vehículos Espaciales</a:t>
            </a:r>
            <a:endParaRPr lang="es-AR" dirty="0"/>
          </a:p>
        </p:txBody>
      </p:sp>
      <p:sp>
        <p:nvSpPr>
          <p:cNvPr id="13" name="12 CuadroTexto"/>
          <p:cNvSpPr txBox="1"/>
          <p:nvPr/>
        </p:nvSpPr>
        <p:spPr>
          <a:xfrm>
            <a:off x="251520" y="764704"/>
            <a:ext cx="6192688" cy="2246769"/>
          </a:xfrm>
          <a:prstGeom prst="rect">
            <a:avLst/>
          </a:prstGeom>
          <a:noFill/>
        </p:spPr>
        <p:txBody>
          <a:bodyPr wrap="square" rtlCol="0">
            <a:spAutoFit/>
          </a:bodyPr>
          <a:lstStyle/>
          <a:p>
            <a:pPr algn="just"/>
            <a:r>
              <a:rPr lang="es-ES" sz="1400" b="1" dirty="0">
                <a:latin typeface="Arial" pitchFamily="34" charset="0"/>
                <a:cs typeface="Arial" pitchFamily="34" charset="0"/>
              </a:rPr>
              <a:t>Sistema de Control de Vuelo:</a:t>
            </a:r>
            <a:r>
              <a:rPr lang="es-ES" sz="1400" dirty="0">
                <a:latin typeface="Arial" pitchFamily="34" charset="0"/>
                <a:cs typeface="Arial" pitchFamily="34" charset="0"/>
              </a:rPr>
              <a:t> Este sistema incluye la aviónica y los sistemas de navegación que permiten al lanzador mantener una trayectoria precisa hacia su destino. Se utilizan giroscopios, acelerómetros y sistemas de GPS para controlar la orientación y la dirección.</a:t>
            </a:r>
          </a:p>
          <a:p>
            <a:pPr lvl="0" algn="just"/>
            <a:r>
              <a:rPr lang="es-ES" sz="1400" dirty="0">
                <a:latin typeface="Arial" pitchFamily="34" charset="0"/>
                <a:cs typeface="Arial" pitchFamily="34" charset="0"/>
              </a:rPr>
              <a:t>En los motores con empuje orientable, la tobera puede moverse de manera controlada alrededor de uno o varios ejes, lo que permite al cohete controlar su orientación y dirección durante el vuelo. </a:t>
            </a:r>
          </a:p>
          <a:p>
            <a:pPr lvl="0" algn="just"/>
            <a:r>
              <a:rPr lang="es-ES" sz="1400" dirty="0">
                <a:latin typeface="Arial" pitchFamily="34" charset="0"/>
                <a:cs typeface="Arial" pitchFamily="34" charset="0"/>
              </a:rPr>
              <a:t>pueden utilizar un sistema de control aerodinámico para mantener su orientación y estabilidad durante las primeras etapas del vuelo, cuando aún se encuentra en la atmósfera de la Tierra.</a:t>
            </a:r>
          </a:p>
        </p:txBody>
      </p:sp>
      <p:sp>
        <p:nvSpPr>
          <p:cNvPr id="17" name="16 CuadroTexto"/>
          <p:cNvSpPr txBox="1"/>
          <p:nvPr/>
        </p:nvSpPr>
        <p:spPr>
          <a:xfrm>
            <a:off x="358199" y="3229843"/>
            <a:ext cx="4086472" cy="3539430"/>
          </a:xfrm>
          <a:prstGeom prst="rect">
            <a:avLst/>
          </a:prstGeom>
          <a:noFill/>
        </p:spPr>
        <p:txBody>
          <a:bodyPr wrap="square" rtlCol="0">
            <a:spAutoFit/>
          </a:bodyPr>
          <a:lstStyle/>
          <a:p>
            <a:pPr lvl="0" algn="just"/>
            <a:r>
              <a:rPr lang="es-ES" sz="1400" b="1" dirty="0">
                <a:latin typeface="Arial" pitchFamily="34" charset="0"/>
                <a:cs typeface="Arial" pitchFamily="34" charset="0"/>
              </a:rPr>
              <a:t>Centro de Gravedad (CG):</a:t>
            </a:r>
            <a:r>
              <a:rPr lang="es-ES" sz="1400" dirty="0">
                <a:latin typeface="Arial" pitchFamily="34" charset="0"/>
                <a:cs typeface="Arial" pitchFamily="34" charset="0"/>
              </a:rPr>
              <a:t> Para lograr la estabilidad, el CG debe estar ubicado en un punto específico en relación con el cohete. Generalmente, se coloca hacia adelante en el cohete para que, durante el vuelo, tienda a mantenerse en la dirección del movimiento.</a:t>
            </a:r>
          </a:p>
          <a:p>
            <a:pPr lvl="0" algn="just"/>
            <a:endParaRPr lang="es-ES" sz="1400" dirty="0">
              <a:latin typeface="Arial" pitchFamily="34" charset="0"/>
              <a:cs typeface="Arial" pitchFamily="34" charset="0"/>
            </a:endParaRPr>
          </a:p>
          <a:p>
            <a:pPr algn="just"/>
            <a:r>
              <a:rPr lang="es-ES" sz="1400" b="1" dirty="0">
                <a:latin typeface="Arial" pitchFamily="34" charset="0"/>
                <a:cs typeface="Arial" pitchFamily="34" charset="0"/>
              </a:rPr>
              <a:t>Centro de Presión (CP):</a:t>
            </a:r>
            <a:r>
              <a:rPr lang="es-ES" sz="1400" dirty="0">
                <a:latin typeface="Arial" pitchFamily="34" charset="0"/>
                <a:cs typeface="Arial" pitchFamily="34" charset="0"/>
              </a:rPr>
              <a:t> El CP es el punto en el cohete en el que se concentra la resistencia aerodinámica. La ubicación del CP depende de la forma y el diseño aerodinámico del cohete. Para mantener la estabilidad, el CP debe estar detrás del CG. Las aletas en la parte trasera del cohete ayudan a controlar la ubicación del CP y contribuyen a su estabilidad al mantenerlo alineado con el CG.</a:t>
            </a:r>
            <a:endParaRPr lang="es-ES" dirty="0"/>
          </a:p>
        </p:txBody>
      </p:sp>
      <p:pic>
        <p:nvPicPr>
          <p:cNvPr id="18" name="17 Imagen"/>
          <p:cNvPicPr/>
          <p:nvPr/>
        </p:nvPicPr>
        <p:blipFill rotWithShape="1">
          <a:blip r:embed="rId3" cstate="print">
            <a:extLst>
              <a:ext uri="{28A0092B-C50C-407E-A947-70E740481C1C}">
                <a14:useLocalDpi xmlns:a14="http://schemas.microsoft.com/office/drawing/2010/main" val="0"/>
              </a:ext>
            </a:extLst>
          </a:blip>
          <a:srcRect l="41275" t="24472" r="18341" b="24074"/>
          <a:stretch/>
        </p:blipFill>
        <p:spPr bwMode="auto">
          <a:xfrm>
            <a:off x="4444671" y="3108096"/>
            <a:ext cx="4445496" cy="3024336"/>
          </a:xfrm>
          <a:prstGeom prst="rect">
            <a:avLst/>
          </a:prstGeom>
          <a:ln>
            <a:noFill/>
          </a:ln>
          <a:extLst>
            <a:ext uri="{53640926-AAD7-44D8-BBD7-CCE9431645EC}">
              <a14:shadowObscured xmlns:a14="http://schemas.microsoft.com/office/drawing/2010/main"/>
            </a:ext>
          </a:extLst>
        </p:spPr>
      </p:pic>
      <p:pic>
        <p:nvPicPr>
          <p:cNvPr id="3" name="Imagen 3" descr="&lt;small&gt;&lt;strong&gt;Figure 3:&lt;/strong&gt; Rocket engine thrust vector control (TVC). The engines are gimbaled to create lateral forces and torques to control trajectory and attitude. Credit: &lt;em&gt;Alexandre Cortiella.&lt;/em&gt; &lt;/small&gt;">
            <a:extLst>
              <a:ext uri="{FF2B5EF4-FFF2-40B4-BE49-F238E27FC236}">
                <a16:creationId xmlns:a16="http://schemas.microsoft.com/office/drawing/2014/main" id="{009B73BE-0E22-7BA1-6247-67A785580D2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0628" y="821652"/>
            <a:ext cx="3298744" cy="1855465"/>
          </a:xfrm>
          <a:prstGeom prst="rect">
            <a:avLst/>
          </a:prstGeom>
          <a:noFill/>
          <a:ln>
            <a:noFill/>
          </a:ln>
        </p:spPr>
      </p:pic>
    </p:spTree>
    <p:custDataLst>
      <p:tags r:id="rId1"/>
    </p:custDataLst>
    <p:extLst>
      <p:ext uri="{BB962C8B-B14F-4D97-AF65-F5344CB8AC3E}">
        <p14:creationId xmlns:p14="http://schemas.microsoft.com/office/powerpoint/2010/main" val="2953594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0" name="AutoShape 2"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2" name="AutoShape 4"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9698" name="AutoShape 2" descr="El rompecabezas del cohete gigante SLS - Eurek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5" name="14 Marcador de número de diapositiva"/>
          <p:cNvSpPr>
            <a:spLocks noGrp="1"/>
          </p:cNvSpPr>
          <p:nvPr>
            <p:ph type="sldNum" sz="quarter" idx="12"/>
          </p:nvPr>
        </p:nvSpPr>
        <p:spPr>
          <a:xfrm>
            <a:off x="6553200" y="6492277"/>
            <a:ext cx="2133600" cy="365125"/>
          </a:xfrm>
        </p:spPr>
        <p:txBody>
          <a:bodyPr/>
          <a:lstStyle/>
          <a:p>
            <a:fld id="{FD77ADFA-3932-47E0-864B-AD0A1E86723E}" type="slidenum">
              <a:rPr lang="es-AR" smtClean="0"/>
              <a:pPr/>
              <a:t>26</a:t>
            </a:fld>
            <a:endParaRPr lang="es-AR"/>
          </a:p>
        </p:txBody>
      </p:sp>
      <p:sp>
        <p:nvSpPr>
          <p:cNvPr id="16" name="15 Marcador de pie de página"/>
          <p:cNvSpPr>
            <a:spLocks noGrp="1"/>
          </p:cNvSpPr>
          <p:nvPr>
            <p:ph type="ftr" sz="quarter" idx="11"/>
          </p:nvPr>
        </p:nvSpPr>
        <p:spPr>
          <a:xfrm>
            <a:off x="3124200" y="6492277"/>
            <a:ext cx="3320008" cy="365125"/>
          </a:xfrm>
        </p:spPr>
        <p:txBody>
          <a:bodyPr/>
          <a:lstStyle/>
          <a:p>
            <a:r>
              <a:rPr lang="es-ES" dirty="0"/>
              <a:t>Ing. </a:t>
            </a:r>
            <a:r>
              <a:rPr lang="es-ES" dirty="0" err="1"/>
              <a:t>Movilla</a:t>
            </a:r>
            <a:r>
              <a:rPr lang="es-ES" dirty="0"/>
              <a:t> Lanzadores y Vehículos Espaciales</a:t>
            </a:r>
            <a:endParaRPr lang="es-AR" dirty="0"/>
          </a:p>
        </p:txBody>
      </p:sp>
      <p:sp>
        <p:nvSpPr>
          <p:cNvPr id="19" name="18 CuadroTexto"/>
          <p:cNvSpPr txBox="1"/>
          <p:nvPr/>
        </p:nvSpPr>
        <p:spPr>
          <a:xfrm>
            <a:off x="251520" y="764704"/>
            <a:ext cx="8388424" cy="523220"/>
          </a:xfrm>
          <a:prstGeom prst="rect">
            <a:avLst/>
          </a:prstGeom>
          <a:noFill/>
        </p:spPr>
        <p:txBody>
          <a:bodyPr wrap="square" rtlCol="0">
            <a:spAutoFit/>
          </a:bodyPr>
          <a:lstStyle/>
          <a:p>
            <a:pPr algn="just"/>
            <a:r>
              <a:rPr lang="es-ES" sz="1400" b="1" dirty="0">
                <a:latin typeface="Arial" pitchFamily="34" charset="0"/>
                <a:cs typeface="Arial" pitchFamily="34" charset="0"/>
              </a:rPr>
              <a:t>Sistema de Separación de Cargas Útiles: </a:t>
            </a:r>
            <a:r>
              <a:rPr lang="es-ES" sz="1400" dirty="0">
                <a:latin typeface="Arial" pitchFamily="34" charset="0"/>
                <a:cs typeface="Arial" pitchFamily="34" charset="0"/>
              </a:rPr>
              <a:t>son fundamentales para liberar con precisión y seguridad la carga útil en el momento y lugar correctos.  </a:t>
            </a:r>
          </a:p>
        </p:txBody>
      </p:sp>
      <p:pic>
        <p:nvPicPr>
          <p:cNvPr id="20" name="19 Imagen" descr="Artist’s impression of the fairing separati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424" y="1137896"/>
            <a:ext cx="3384376" cy="2304256"/>
          </a:xfrm>
          <a:prstGeom prst="rect">
            <a:avLst/>
          </a:prstGeom>
          <a:noFill/>
          <a:ln>
            <a:noFill/>
          </a:ln>
        </p:spPr>
      </p:pic>
      <p:sp>
        <p:nvSpPr>
          <p:cNvPr id="24" name="23 CuadroTexto"/>
          <p:cNvSpPr txBox="1"/>
          <p:nvPr/>
        </p:nvSpPr>
        <p:spPr>
          <a:xfrm>
            <a:off x="250911" y="1311287"/>
            <a:ext cx="4968552" cy="1384995"/>
          </a:xfrm>
          <a:prstGeom prst="rect">
            <a:avLst/>
          </a:prstGeom>
          <a:noFill/>
        </p:spPr>
        <p:txBody>
          <a:bodyPr wrap="square" rtlCol="0">
            <a:spAutoFit/>
          </a:bodyPr>
          <a:lstStyle/>
          <a:p>
            <a:pPr algn="just"/>
            <a:r>
              <a:rPr lang="es-ES" sz="1400" b="1" u="sng" dirty="0">
                <a:latin typeface="Arial" pitchFamily="34" charset="0"/>
                <a:cs typeface="Arial" pitchFamily="34" charset="0"/>
              </a:rPr>
              <a:t>La cofia</a:t>
            </a:r>
            <a:r>
              <a:rPr lang="es-ES" sz="1400" dirty="0">
                <a:latin typeface="Arial" pitchFamily="34" charset="0"/>
                <a:cs typeface="Arial" pitchFamily="34" charset="0"/>
              </a:rPr>
              <a:t> suele estar sujeta al cohete mediante un mecanismo de separación específicamente diseñado como explosivos pirotécnicos o sistemas de liberación mecánica y la oportunidad ocurre después de que el lanzador haya salido de la atmósfera y ya no esté sujeto a fuerzas aerodinámicas significativas. </a:t>
            </a:r>
            <a:endParaRPr lang="es-ES" sz="1400" dirty="0"/>
          </a:p>
        </p:txBody>
      </p:sp>
      <p:pic>
        <p:nvPicPr>
          <p:cNvPr id="3" name="Picture 2" descr="SpaceX slashes base price of smallsat rideshare program, adds &quot;Plates&quot;">
            <a:extLst>
              <a:ext uri="{FF2B5EF4-FFF2-40B4-BE49-F238E27FC236}">
                <a16:creationId xmlns:a16="http://schemas.microsoft.com/office/drawing/2014/main" id="{62235487-D099-DA78-7A70-1810BF53B9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3714210"/>
            <a:ext cx="4791174" cy="25060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B1C018-71D9-C82B-DEAD-5DA6CE132961}"/>
              </a:ext>
            </a:extLst>
          </p:cNvPr>
          <p:cNvSpPr txBox="1"/>
          <p:nvPr/>
        </p:nvSpPr>
        <p:spPr>
          <a:xfrm>
            <a:off x="263690" y="3645024"/>
            <a:ext cx="3744416" cy="2246769"/>
          </a:xfrm>
          <a:prstGeom prst="rect">
            <a:avLst/>
          </a:prstGeom>
          <a:noFill/>
        </p:spPr>
        <p:txBody>
          <a:bodyPr wrap="square">
            <a:spAutoFit/>
          </a:bodyPr>
          <a:lstStyle/>
          <a:p>
            <a:r>
              <a:rPr lang="es-ES" sz="1400" b="1" u="sng" dirty="0">
                <a:latin typeface="Arial" panose="020B0604020202020204" pitchFamily="34" charset="0"/>
                <a:cs typeface="Arial" panose="020B0604020202020204" pitchFamily="34" charset="0"/>
              </a:rPr>
              <a:t>Dispositivo de despliegue </a:t>
            </a:r>
            <a:r>
              <a:rPr lang="es-ES" sz="1400" dirty="0">
                <a:latin typeface="Arial" panose="020B0604020202020204" pitchFamily="34" charset="0"/>
                <a:cs typeface="Arial" panose="020B0604020202020204" pitchFamily="34" charset="0"/>
              </a:rPr>
              <a:t>es un mecanismo instalado en el lanzador espacial que permite la liberación controlada de satélites en órbita. Puede operar mediante resortes, pestillos mecánicos o sistemas pirotécnicos, y su diseño varía según el tipo y cantidad de cargas útiles. Su correcta activación garantiza una separación segura, evitando interferencias o colisiones durante el despliegue.</a:t>
            </a:r>
            <a:endParaRPr lang="en-US" sz="1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53594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87F047E-92DF-B3B4-5A24-614AD9488F42}"/>
              </a:ext>
            </a:extLst>
          </p:cNvPr>
          <p:cNvSpPr>
            <a:spLocks noGrp="1"/>
          </p:cNvSpPr>
          <p:nvPr>
            <p:ph type="ftr" sz="quarter" idx="11"/>
          </p:nvPr>
        </p:nvSpPr>
        <p:spPr/>
        <p:txBody>
          <a:bodyPr/>
          <a:lstStyle/>
          <a:p>
            <a:r>
              <a:rPr lang="es-ES"/>
              <a:t>Ing. Movilla Lanzadores y Vehículos Espaciales</a:t>
            </a:r>
            <a:endParaRPr lang="es-AR"/>
          </a:p>
        </p:txBody>
      </p:sp>
      <p:sp>
        <p:nvSpPr>
          <p:cNvPr id="5" name="Slide Number Placeholder 4">
            <a:extLst>
              <a:ext uri="{FF2B5EF4-FFF2-40B4-BE49-F238E27FC236}">
                <a16:creationId xmlns:a16="http://schemas.microsoft.com/office/drawing/2014/main" id="{76F14293-53F8-CCAF-2D4B-B44CA66D82D4}"/>
              </a:ext>
            </a:extLst>
          </p:cNvPr>
          <p:cNvSpPr>
            <a:spLocks noGrp="1"/>
          </p:cNvSpPr>
          <p:nvPr>
            <p:ph type="sldNum" sz="quarter" idx="12"/>
          </p:nvPr>
        </p:nvSpPr>
        <p:spPr/>
        <p:txBody>
          <a:bodyPr/>
          <a:lstStyle/>
          <a:p>
            <a:fld id="{FD77ADFA-3932-47E0-864B-AD0A1E86723E}" type="slidenum">
              <a:rPr lang="es-AR" smtClean="0"/>
              <a:pPr/>
              <a:t>27</a:t>
            </a:fld>
            <a:endParaRPr lang="es-AR"/>
          </a:p>
        </p:txBody>
      </p:sp>
      <p:sp>
        <p:nvSpPr>
          <p:cNvPr id="6" name="1 Título">
            <a:extLst>
              <a:ext uri="{FF2B5EF4-FFF2-40B4-BE49-F238E27FC236}">
                <a16:creationId xmlns:a16="http://schemas.microsoft.com/office/drawing/2014/main" id="{C97815D3-F6FA-7E95-D2E9-F41F36F6D0A1}"/>
              </a:ext>
            </a:extLst>
          </p:cNvPr>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7" name="7 Rectángulo">
            <a:extLst>
              <a:ext uri="{FF2B5EF4-FFF2-40B4-BE49-F238E27FC236}">
                <a16:creationId xmlns:a16="http://schemas.microsoft.com/office/drawing/2014/main" id="{3F2A6306-C74F-0282-12E6-BAA34F899F60}"/>
              </a:ext>
            </a:extLst>
          </p:cNvPr>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8" name="22 CuadroTexto">
            <a:extLst>
              <a:ext uri="{FF2B5EF4-FFF2-40B4-BE49-F238E27FC236}">
                <a16:creationId xmlns:a16="http://schemas.microsoft.com/office/drawing/2014/main" id="{C77FD254-41F0-D509-EA42-B39C79B1C17E}"/>
              </a:ext>
            </a:extLst>
          </p:cNvPr>
          <p:cNvSpPr txBox="1"/>
          <p:nvPr/>
        </p:nvSpPr>
        <p:spPr>
          <a:xfrm>
            <a:off x="251520" y="768484"/>
            <a:ext cx="8435280" cy="2031325"/>
          </a:xfrm>
          <a:prstGeom prst="rect">
            <a:avLst/>
          </a:prstGeom>
          <a:noFill/>
        </p:spPr>
        <p:txBody>
          <a:bodyPr wrap="square" rtlCol="0">
            <a:spAutoFit/>
          </a:bodyPr>
          <a:lstStyle/>
          <a:p>
            <a:pPr lvl="0" algn="just"/>
            <a:r>
              <a:rPr lang="es-ES" sz="1400" b="1" u="sng" dirty="0">
                <a:latin typeface="Arial" pitchFamily="34" charset="0"/>
                <a:cs typeface="Arial" pitchFamily="34" charset="0"/>
              </a:rPr>
              <a:t>Los adaptadores </a:t>
            </a:r>
            <a:r>
              <a:rPr lang="es-ES" sz="1400" dirty="0">
                <a:latin typeface="Arial" pitchFamily="34" charset="0"/>
                <a:cs typeface="Arial" pitchFamily="34" charset="0"/>
              </a:rPr>
              <a:t>son estructuras que sujetan la carga útil a la etapa del lanzador y permiten una separación limpia y precisa. Proporcionan además energía eléctrica y comunicación a la carga útil durante el vuelo.</a:t>
            </a:r>
          </a:p>
          <a:p>
            <a:pPr algn="just"/>
            <a:r>
              <a:rPr lang="es-ES" sz="1400" dirty="0">
                <a:latin typeface="Arial" pitchFamily="34" charset="0"/>
                <a:cs typeface="Arial" pitchFamily="34" charset="0"/>
              </a:rPr>
              <a:t> </a:t>
            </a:r>
          </a:p>
          <a:p>
            <a:pPr lvl="0" algn="just"/>
            <a:r>
              <a:rPr lang="es-ES" sz="1400" b="1" u="sng" dirty="0">
                <a:latin typeface="Arial" pitchFamily="34" charset="0"/>
                <a:cs typeface="Arial" pitchFamily="34" charset="0"/>
              </a:rPr>
              <a:t>Los anillos de separación</a:t>
            </a:r>
            <a:r>
              <a:rPr lang="es-ES" sz="1400" dirty="0">
                <a:latin typeface="Arial" pitchFamily="34" charset="0"/>
                <a:cs typeface="Arial" pitchFamily="34" charset="0"/>
              </a:rPr>
              <a:t> son dispositivos pirotécnicos que se utilizan para romper la conexión mecánica entre la carga útil y la etapa del lanzador. Se activan en el momento programado para la separación mediante el uso de sistemas electrónicos y software de control para la temporización.</a:t>
            </a:r>
          </a:p>
          <a:p>
            <a:pPr lvl="0" algn="just"/>
            <a:r>
              <a:rPr lang="es-ES" sz="1400" dirty="0">
                <a:latin typeface="Arial" pitchFamily="34" charset="0"/>
                <a:cs typeface="Arial" pitchFamily="34" charset="0"/>
              </a:rPr>
              <a:t>Se pueden utilizar también </a:t>
            </a:r>
            <a:r>
              <a:rPr lang="es-ES" sz="1400" b="1" u="sng" dirty="0">
                <a:latin typeface="Arial" pitchFamily="34" charset="0"/>
                <a:cs typeface="Arial" pitchFamily="34" charset="0"/>
              </a:rPr>
              <a:t>resortes </a:t>
            </a:r>
            <a:r>
              <a:rPr lang="es-ES" sz="1400" dirty="0">
                <a:latin typeface="Arial" pitchFamily="34" charset="0"/>
                <a:cs typeface="Arial" pitchFamily="34" charset="0"/>
              </a:rPr>
              <a:t>para proporcionar una fuerza de separación entre la carga útil y la etapa del lanzador. </a:t>
            </a:r>
          </a:p>
        </p:txBody>
      </p:sp>
      <p:pic>
        <p:nvPicPr>
          <p:cNvPr id="9" name="Imagen 12">
            <a:extLst>
              <a:ext uri="{FF2B5EF4-FFF2-40B4-BE49-F238E27FC236}">
                <a16:creationId xmlns:a16="http://schemas.microsoft.com/office/drawing/2014/main" id="{B7E7BBBF-442D-40F4-4210-40ADE85D4F92}"/>
              </a:ext>
            </a:extLst>
          </p:cNvPr>
          <p:cNvPicPr>
            <a:picLocks noChangeAspect="1"/>
          </p:cNvPicPr>
          <p:nvPr/>
        </p:nvPicPr>
        <p:blipFill rotWithShape="1">
          <a:blip r:embed="rId2"/>
          <a:srcRect l="17566" t="10727" r="15132" b="18933"/>
          <a:stretch/>
        </p:blipFill>
        <p:spPr>
          <a:xfrm>
            <a:off x="2952774" y="2608041"/>
            <a:ext cx="5653262" cy="3321882"/>
          </a:xfrm>
          <a:prstGeom prst="rect">
            <a:avLst/>
          </a:prstGeom>
        </p:spPr>
      </p:pic>
      <p:pic>
        <p:nvPicPr>
          <p:cNvPr id="10" name="Imagen 3">
            <a:extLst>
              <a:ext uri="{FF2B5EF4-FFF2-40B4-BE49-F238E27FC236}">
                <a16:creationId xmlns:a16="http://schemas.microsoft.com/office/drawing/2014/main" id="{2B90E0AD-2DD2-7393-BA8E-ED8E0A1CDCA3}"/>
              </a:ext>
            </a:extLst>
          </p:cNvPr>
          <p:cNvPicPr>
            <a:picLocks noChangeAspect="1"/>
          </p:cNvPicPr>
          <p:nvPr/>
        </p:nvPicPr>
        <p:blipFill rotWithShape="1">
          <a:blip r:embed="rId3"/>
          <a:srcRect l="27236" t="14719" r="34474" b="6645"/>
          <a:stretch/>
        </p:blipFill>
        <p:spPr>
          <a:xfrm>
            <a:off x="-3613" y="2799809"/>
            <a:ext cx="2875623" cy="3320307"/>
          </a:xfrm>
          <a:prstGeom prst="rect">
            <a:avLst/>
          </a:prstGeom>
        </p:spPr>
      </p:pic>
    </p:spTree>
    <p:extLst>
      <p:ext uri="{BB962C8B-B14F-4D97-AF65-F5344CB8AC3E}">
        <p14:creationId xmlns:p14="http://schemas.microsoft.com/office/powerpoint/2010/main" val="1122002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0" name="AutoShape 2"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2" name="AutoShape 4"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9698" name="AutoShape 2" descr="El rompecabezas del cohete gigante SLS - Eurek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5" name="14 Marcador de número de diapositiva"/>
          <p:cNvSpPr>
            <a:spLocks noGrp="1"/>
          </p:cNvSpPr>
          <p:nvPr>
            <p:ph type="sldNum" sz="quarter" idx="12"/>
          </p:nvPr>
        </p:nvSpPr>
        <p:spPr>
          <a:xfrm>
            <a:off x="6553200" y="6492277"/>
            <a:ext cx="2133600" cy="365125"/>
          </a:xfrm>
        </p:spPr>
        <p:txBody>
          <a:bodyPr/>
          <a:lstStyle/>
          <a:p>
            <a:fld id="{FD77ADFA-3932-47E0-864B-AD0A1E86723E}" type="slidenum">
              <a:rPr lang="es-AR" smtClean="0"/>
              <a:pPr/>
              <a:t>28</a:t>
            </a:fld>
            <a:endParaRPr lang="es-AR"/>
          </a:p>
        </p:txBody>
      </p:sp>
      <p:sp>
        <p:nvSpPr>
          <p:cNvPr id="16" name="15 Marcador de pie de página"/>
          <p:cNvSpPr>
            <a:spLocks noGrp="1"/>
          </p:cNvSpPr>
          <p:nvPr>
            <p:ph type="ftr" sz="quarter" idx="11"/>
          </p:nvPr>
        </p:nvSpPr>
        <p:spPr>
          <a:xfrm>
            <a:off x="3124200" y="6492277"/>
            <a:ext cx="3320008" cy="365125"/>
          </a:xfrm>
        </p:spPr>
        <p:txBody>
          <a:bodyPr/>
          <a:lstStyle/>
          <a:p>
            <a:r>
              <a:rPr lang="es-ES" dirty="0"/>
              <a:t>Ing. </a:t>
            </a:r>
            <a:r>
              <a:rPr lang="es-ES" dirty="0" err="1"/>
              <a:t>Movilla</a:t>
            </a:r>
            <a:r>
              <a:rPr lang="es-ES" dirty="0"/>
              <a:t> Lanzadores y Vehículos Espaciales</a:t>
            </a:r>
            <a:endParaRPr lang="es-AR" dirty="0"/>
          </a:p>
        </p:txBody>
      </p:sp>
      <p:sp>
        <p:nvSpPr>
          <p:cNvPr id="17" name="16 CuadroTexto"/>
          <p:cNvSpPr txBox="1"/>
          <p:nvPr/>
        </p:nvSpPr>
        <p:spPr>
          <a:xfrm>
            <a:off x="226806" y="764704"/>
            <a:ext cx="4417202" cy="5109091"/>
          </a:xfrm>
          <a:prstGeom prst="rect">
            <a:avLst/>
          </a:prstGeom>
          <a:noFill/>
        </p:spPr>
        <p:txBody>
          <a:bodyPr wrap="square" rtlCol="0">
            <a:spAutoFit/>
          </a:bodyPr>
          <a:lstStyle/>
          <a:p>
            <a:pPr algn="just"/>
            <a:r>
              <a:rPr lang="es-ES" sz="1400" b="1" dirty="0">
                <a:latin typeface="Arial" pitchFamily="34" charset="0"/>
                <a:cs typeface="Arial" pitchFamily="34" charset="0"/>
              </a:rPr>
              <a:t>Sistema de Protección Térmica:</a:t>
            </a:r>
            <a:r>
              <a:rPr lang="es-ES" sz="1400" dirty="0">
                <a:latin typeface="Arial" pitchFamily="34" charset="0"/>
                <a:cs typeface="Arial" pitchFamily="34" charset="0"/>
              </a:rPr>
              <a:t> Durante el ascenso a través de la atmósfera terrestre, el lanzador está expuesto a temperaturas extremas debido a la fricción del aire. Los sistemas de protección térmica, como escudos o aislamientos, protegen el vehículo y su carga útil de las altas temperaturas. </a:t>
            </a:r>
          </a:p>
          <a:p>
            <a:pPr algn="just"/>
            <a:endParaRPr lang="es-ES" sz="1400" dirty="0">
              <a:latin typeface="Arial" pitchFamily="34" charset="0"/>
              <a:cs typeface="Arial" pitchFamily="34" charset="0"/>
            </a:endParaRPr>
          </a:p>
          <a:p>
            <a:pPr algn="just"/>
            <a:r>
              <a:rPr lang="es-ES" sz="1400" dirty="0">
                <a:latin typeface="Arial" pitchFamily="34" charset="0"/>
                <a:cs typeface="Arial" pitchFamily="34" charset="0"/>
              </a:rPr>
              <a:t>La presión aerodinámica máxima en un lanzamiento espacial ocurre cuando el cohete atraviesa las capas densas de la atmósfera terrestre; comúnmente es referida como “Max q” y su valor específico varía según el cohete, su diseño, la carga útil y la trayectoria de vuelo.</a:t>
            </a:r>
          </a:p>
          <a:p>
            <a:pPr lvl="0" algn="just"/>
            <a:endParaRPr lang="es-ES" sz="1400" dirty="0">
              <a:latin typeface="Arial" pitchFamily="34" charset="0"/>
              <a:cs typeface="Arial" pitchFamily="34" charset="0"/>
            </a:endParaRPr>
          </a:p>
          <a:p>
            <a:pPr algn="just"/>
            <a:r>
              <a:rPr lang="es-ES" sz="1400" dirty="0">
                <a:latin typeface="Arial" pitchFamily="34" charset="0"/>
                <a:cs typeface="Arial" pitchFamily="34" charset="0"/>
              </a:rPr>
              <a:t>La máxima presión aerodinámica es el momento en el que el cohete experimenta la mayor fuerza debido a la combinación de velocidad y densidad del aire. </a:t>
            </a:r>
          </a:p>
          <a:p>
            <a:pPr algn="just"/>
            <a:endParaRPr lang="es-ES" sz="1400" dirty="0">
              <a:latin typeface="Arial" pitchFamily="34" charset="0"/>
              <a:cs typeface="Arial" pitchFamily="34" charset="0"/>
            </a:endParaRPr>
          </a:p>
          <a:p>
            <a:pPr algn="just"/>
            <a:r>
              <a:rPr lang="es-ES" sz="1400" dirty="0">
                <a:latin typeface="Arial" pitchFamily="34" charset="0"/>
                <a:cs typeface="Arial" pitchFamily="34" charset="0"/>
              </a:rPr>
              <a:t>Una vez que el cohete ha superado la máxima presión aerodinámica, la densidad del aire disminuye a medida que asciende a altitudes más altas. </a:t>
            </a:r>
          </a:p>
          <a:p>
            <a:endParaRPr lang="es-ES" dirty="0"/>
          </a:p>
        </p:txBody>
      </p:sp>
      <p:pic>
        <p:nvPicPr>
          <p:cNvPr id="18" name="17 Imagen" descr="Humo saliendo de ella&#10;&#10;Descripción generada automáticamente con confianza medi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764704"/>
            <a:ext cx="3744416" cy="5544616"/>
          </a:xfrm>
          <a:prstGeom prst="rect">
            <a:avLst/>
          </a:prstGeom>
          <a:noFill/>
          <a:ln>
            <a:noFill/>
          </a:ln>
        </p:spPr>
      </p:pic>
    </p:spTree>
    <p:custDataLst>
      <p:tags r:id="rId1"/>
    </p:custDataLst>
    <p:extLst>
      <p:ext uri="{BB962C8B-B14F-4D97-AF65-F5344CB8AC3E}">
        <p14:creationId xmlns:p14="http://schemas.microsoft.com/office/powerpoint/2010/main" val="2953594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0" name="AutoShape 2"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2" name="AutoShape 4"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9698" name="AutoShape 2" descr="El rompecabezas del cohete gigante SLS - Eurek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5" name="14 Marcador de número de diapositiva"/>
          <p:cNvSpPr>
            <a:spLocks noGrp="1"/>
          </p:cNvSpPr>
          <p:nvPr>
            <p:ph type="sldNum" sz="quarter" idx="12"/>
          </p:nvPr>
        </p:nvSpPr>
        <p:spPr>
          <a:xfrm>
            <a:off x="6553200" y="6492277"/>
            <a:ext cx="2133600" cy="365125"/>
          </a:xfrm>
        </p:spPr>
        <p:txBody>
          <a:bodyPr/>
          <a:lstStyle/>
          <a:p>
            <a:fld id="{FD77ADFA-3932-47E0-864B-AD0A1E86723E}" type="slidenum">
              <a:rPr lang="es-AR" smtClean="0"/>
              <a:pPr/>
              <a:t>29</a:t>
            </a:fld>
            <a:endParaRPr lang="es-AR"/>
          </a:p>
        </p:txBody>
      </p:sp>
      <p:sp>
        <p:nvSpPr>
          <p:cNvPr id="16" name="15 Marcador de pie de página"/>
          <p:cNvSpPr>
            <a:spLocks noGrp="1"/>
          </p:cNvSpPr>
          <p:nvPr>
            <p:ph type="ftr" sz="quarter" idx="11"/>
          </p:nvPr>
        </p:nvSpPr>
        <p:spPr>
          <a:xfrm>
            <a:off x="3124200" y="6492277"/>
            <a:ext cx="3320008" cy="365125"/>
          </a:xfrm>
        </p:spPr>
        <p:txBody>
          <a:bodyPr/>
          <a:lstStyle/>
          <a:p>
            <a:r>
              <a:rPr lang="es-ES" dirty="0"/>
              <a:t>Ing. </a:t>
            </a:r>
            <a:r>
              <a:rPr lang="es-ES" dirty="0" err="1"/>
              <a:t>Movilla</a:t>
            </a:r>
            <a:r>
              <a:rPr lang="es-ES" dirty="0"/>
              <a:t> Lanzadores y Vehículos Espaciales</a:t>
            </a:r>
            <a:endParaRPr lang="es-AR" dirty="0"/>
          </a:p>
        </p:txBody>
      </p:sp>
      <p:sp>
        <p:nvSpPr>
          <p:cNvPr id="12" name="11 CuadroTexto"/>
          <p:cNvSpPr txBox="1"/>
          <p:nvPr/>
        </p:nvSpPr>
        <p:spPr>
          <a:xfrm>
            <a:off x="3707904" y="1556792"/>
            <a:ext cx="5220072" cy="3754874"/>
          </a:xfrm>
          <a:prstGeom prst="rect">
            <a:avLst/>
          </a:prstGeom>
          <a:noFill/>
        </p:spPr>
        <p:txBody>
          <a:bodyPr wrap="square" rtlCol="0">
            <a:spAutoFit/>
          </a:bodyPr>
          <a:lstStyle/>
          <a:p>
            <a:pPr algn="just"/>
            <a:r>
              <a:rPr lang="es-ES" sz="1400" b="1" dirty="0">
                <a:latin typeface="Arial" pitchFamily="34" charset="0"/>
                <a:cs typeface="Arial" pitchFamily="34" charset="0"/>
              </a:rPr>
              <a:t>Sistema de Control de Combustible:</a:t>
            </a:r>
            <a:r>
              <a:rPr lang="es-ES" sz="1400" dirty="0">
                <a:latin typeface="Arial" pitchFamily="34" charset="0"/>
                <a:cs typeface="Arial" pitchFamily="34" charset="0"/>
              </a:rPr>
              <a:t> Los lanzadores deben administrar con precisión el flujo de combustible y oxidante a los motores para mantener el equilibrio y la estabilidad durante el vuelo. Los sistemas de control de combustible garantizan una distribución adecuada de los propulsores.</a:t>
            </a:r>
          </a:p>
          <a:p>
            <a:pPr algn="just"/>
            <a:endParaRPr lang="es-ES" sz="1400" dirty="0">
              <a:latin typeface="Arial" pitchFamily="34" charset="0"/>
              <a:cs typeface="Arial" pitchFamily="34" charset="0"/>
            </a:endParaRPr>
          </a:p>
          <a:p>
            <a:pPr algn="just"/>
            <a:r>
              <a:rPr lang="es-ES" sz="1400" dirty="0">
                <a:latin typeface="Arial" pitchFamily="34" charset="0"/>
                <a:cs typeface="Arial" pitchFamily="34" charset="0"/>
              </a:rPr>
              <a:t>Los sistemas se encargan de mantener la presión adecuada en los tanques y de regular el flujo de </a:t>
            </a:r>
            <a:r>
              <a:rPr lang="es-ES" sz="1400" dirty="0" err="1">
                <a:latin typeface="Arial" pitchFamily="34" charset="0"/>
                <a:cs typeface="Arial" pitchFamily="34" charset="0"/>
              </a:rPr>
              <a:t>propulsante</a:t>
            </a:r>
            <a:r>
              <a:rPr lang="es-ES" sz="1400" dirty="0">
                <a:latin typeface="Arial" pitchFamily="34" charset="0"/>
                <a:cs typeface="Arial" pitchFamily="34" charset="0"/>
              </a:rPr>
              <a:t> hacia los motores. Esto incluye la recirculación del combustible para mantenerlo a la temperatura correcta, ya que muchos propulsores criogénicos requieren temperaturas extremadamente bajas.</a:t>
            </a:r>
          </a:p>
          <a:p>
            <a:pPr algn="just"/>
            <a:endParaRPr lang="es-ES" sz="1400" dirty="0">
              <a:latin typeface="Arial" pitchFamily="34" charset="0"/>
              <a:cs typeface="Arial" pitchFamily="34" charset="0"/>
            </a:endParaRPr>
          </a:p>
          <a:p>
            <a:pPr algn="just"/>
            <a:r>
              <a:rPr lang="es-ES" sz="1400" dirty="0">
                <a:latin typeface="Arial" pitchFamily="34" charset="0"/>
                <a:cs typeface="Arial" pitchFamily="34" charset="0"/>
              </a:rPr>
              <a:t>El helio se utiliza para la presurización de tanques debido a sus propiedades de alta presión y densidad relativamente baja. El helio es inerte y no reacciona con los propulsores, lo que lo hace adecuado para esta aplicación.</a:t>
            </a:r>
            <a:endParaRPr lang="es-ES" dirty="0"/>
          </a:p>
        </p:txBody>
      </p:sp>
      <p:pic>
        <p:nvPicPr>
          <p:cNvPr id="13" name="12 Imagen" descr="SpaceX's Raptor engine and why it's a big deal : To Mars and Beyond -  HardwareZone.com.sg">
            <a:extLst>
              <a:ext uri="{FF2B5EF4-FFF2-40B4-BE49-F238E27FC236}">
                <a16:creationId xmlns:a16="http://schemas.microsoft.com/office/drawing/2014/main" id="{139C84FB-27F7-8EC3-EB5E-39AE9D85C0EE}"/>
              </a:ext>
            </a:extLst>
          </p:cNvPr>
          <p:cNvPicPr/>
          <p:nvPr/>
        </p:nvPicPr>
        <p:blipFill rotWithShape="1">
          <a:blip r:embed="rId3" cstate="print">
            <a:extLst>
              <a:ext uri="{28A0092B-C50C-407E-A947-70E740481C1C}">
                <a14:useLocalDpi xmlns:a14="http://schemas.microsoft.com/office/drawing/2010/main" val="0"/>
              </a:ext>
            </a:extLst>
          </a:blip>
          <a:srcRect l="19435" r="19231"/>
          <a:stretch/>
        </p:blipFill>
        <p:spPr bwMode="auto">
          <a:xfrm>
            <a:off x="179512" y="1142603"/>
            <a:ext cx="3528392" cy="4446637"/>
          </a:xfrm>
          <a:prstGeom prst="rect">
            <a:avLst/>
          </a:prstGeom>
          <a:noFill/>
        </p:spPr>
      </p:pic>
    </p:spTree>
    <p:custDataLst>
      <p:tags r:id="rId1"/>
    </p:custDataLst>
    <p:extLst>
      <p:ext uri="{BB962C8B-B14F-4D97-AF65-F5344CB8AC3E}">
        <p14:creationId xmlns:p14="http://schemas.microsoft.com/office/powerpoint/2010/main" val="2953594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Arquitectura de los vehículos espaciales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1" name="10 CuadroTexto"/>
          <p:cNvSpPr txBox="1"/>
          <p:nvPr/>
        </p:nvSpPr>
        <p:spPr>
          <a:xfrm>
            <a:off x="6012160" y="1268760"/>
            <a:ext cx="2952328" cy="1384995"/>
          </a:xfrm>
          <a:prstGeom prst="rect">
            <a:avLst/>
          </a:prstGeom>
          <a:noFill/>
        </p:spPr>
        <p:txBody>
          <a:bodyPr wrap="square" rtlCol="0">
            <a:spAutoFit/>
          </a:bodyPr>
          <a:lstStyle/>
          <a:p>
            <a:r>
              <a:rPr lang="es-ES" sz="1400" b="1" dirty="0">
                <a:latin typeface="Arial" pitchFamily="34" charset="0"/>
                <a:cs typeface="Arial" pitchFamily="34" charset="0"/>
              </a:rPr>
              <a:t>Cápsula o Módulo de Comando: </a:t>
            </a:r>
            <a:r>
              <a:rPr lang="es-ES" sz="1400" dirty="0">
                <a:latin typeface="Arial" pitchFamily="34" charset="0"/>
                <a:cs typeface="Arial" pitchFamily="34" charset="0"/>
              </a:rPr>
              <a:t>En misiones tripuladas, este es el espacio de la tripulación. En misiones no tripuladas, esta área aloja instrumentos científicos, satélites, o carga específica.</a:t>
            </a:r>
          </a:p>
        </p:txBody>
      </p:sp>
      <p:sp>
        <p:nvSpPr>
          <p:cNvPr id="20481" name="Rectangle 1"/>
          <p:cNvSpPr>
            <a:spLocks noChangeArrowheads="1"/>
          </p:cNvSpPr>
          <p:nvPr/>
        </p:nvSpPr>
        <p:spPr bwMode="auto">
          <a:xfrm>
            <a:off x="6084168" y="3284403"/>
            <a:ext cx="288032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a:ln>
                  <a:noFill/>
                </a:ln>
                <a:solidFill>
                  <a:schemeClr val="tx1"/>
                </a:solidFill>
                <a:effectLst/>
                <a:latin typeface="Arial" pitchFamily="34" charset="0"/>
                <a:ea typeface="Arial MT"/>
                <a:cs typeface="Arial MT"/>
              </a:rPr>
              <a:t>Módulo de Servicio:</a:t>
            </a:r>
            <a:r>
              <a:rPr kumimoji="0" lang="es-ES" sz="1400" b="0" i="0" u="none" strike="noStrike" cap="none" normalizeH="0" baseline="0" dirty="0">
                <a:ln>
                  <a:noFill/>
                </a:ln>
                <a:solidFill>
                  <a:schemeClr val="tx1"/>
                </a:solidFill>
                <a:effectLst/>
                <a:latin typeface="Arial" pitchFamily="34" charset="0"/>
                <a:ea typeface="Arial MT"/>
                <a:cs typeface="Arial MT"/>
              </a:rPr>
              <a:t> es una sección de la nave espacial que proporciona soporte vital y energía a la cápsula o módulo de comando. Contiene sistemas de propulsión, generadores de energía, sistemas de control térmico y otros sistemas esenciales.</a:t>
            </a:r>
            <a:endParaRPr kumimoji="0" lang="es-ES"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pic>
        <p:nvPicPr>
          <p:cNvPr id="20483" name="Picture 3" descr="https://nssdc.gsfc.nasa.gov/image/spacecraft/apollo_csm_diagram.gif"/>
          <p:cNvPicPr>
            <a:picLocks noChangeAspect="1" noChangeArrowheads="1"/>
          </p:cNvPicPr>
          <p:nvPr/>
        </p:nvPicPr>
        <p:blipFill>
          <a:blip r:embed="rId3" cstate="print"/>
          <a:srcRect/>
          <a:stretch>
            <a:fillRect/>
          </a:stretch>
        </p:blipFill>
        <p:spPr bwMode="auto">
          <a:xfrm>
            <a:off x="112608" y="1111865"/>
            <a:ext cx="5899552" cy="5157192"/>
          </a:xfrm>
          <a:prstGeom prst="rect">
            <a:avLst/>
          </a:prstGeom>
          <a:noFill/>
        </p:spPr>
      </p:pic>
      <p:sp>
        <p:nvSpPr>
          <p:cNvPr id="10" name="9 Marcador de número de diapositiva"/>
          <p:cNvSpPr>
            <a:spLocks noGrp="1"/>
          </p:cNvSpPr>
          <p:nvPr>
            <p:ph type="sldNum" sz="quarter" idx="12"/>
          </p:nvPr>
        </p:nvSpPr>
        <p:spPr>
          <a:xfrm>
            <a:off x="6553200" y="6479920"/>
            <a:ext cx="2133600" cy="365125"/>
          </a:xfrm>
        </p:spPr>
        <p:txBody>
          <a:bodyPr/>
          <a:lstStyle/>
          <a:p>
            <a:fld id="{FD77ADFA-3932-47E0-864B-AD0A1E86723E}" type="slidenum">
              <a:rPr lang="es-AR" smtClean="0"/>
              <a:pPr/>
              <a:t>3</a:t>
            </a:fld>
            <a:endParaRPr lang="es-AR" dirty="0"/>
          </a:p>
        </p:txBody>
      </p:sp>
      <p:sp>
        <p:nvSpPr>
          <p:cNvPr id="12" name="11 Marcador de pie de página"/>
          <p:cNvSpPr>
            <a:spLocks noGrp="1"/>
          </p:cNvSpPr>
          <p:nvPr>
            <p:ph type="ftr" sz="quarter" idx="11"/>
          </p:nvPr>
        </p:nvSpPr>
        <p:spPr>
          <a:xfrm>
            <a:off x="3124200" y="6479920"/>
            <a:ext cx="3320008" cy="365125"/>
          </a:xfrm>
        </p:spPr>
        <p:txBody>
          <a:bodyPr/>
          <a:lstStyle/>
          <a:p>
            <a:r>
              <a:rPr lang="es-ES" dirty="0"/>
              <a:t>Ing. </a:t>
            </a:r>
            <a:r>
              <a:rPr lang="es-ES" dirty="0" err="1"/>
              <a:t>Movilla</a:t>
            </a:r>
            <a:r>
              <a:rPr lang="es-ES" dirty="0"/>
              <a:t> Lanzadores y Vehículos Espaciales</a:t>
            </a:r>
            <a:endParaRPr lang="es-AR" dirty="0"/>
          </a:p>
        </p:txBody>
      </p:sp>
    </p:spTree>
    <p:custDataLst>
      <p:tags r:id="rId1"/>
    </p:custDataLst>
    <p:extLst>
      <p:ext uri="{BB962C8B-B14F-4D97-AF65-F5344CB8AC3E}">
        <p14:creationId xmlns:p14="http://schemas.microsoft.com/office/powerpoint/2010/main" val="2953594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B9E960-629C-B64A-D810-41C80F0D5772}"/>
              </a:ext>
            </a:extLst>
          </p:cNvPr>
          <p:cNvSpPr>
            <a:spLocks noGrp="1"/>
          </p:cNvSpPr>
          <p:nvPr>
            <p:ph type="ftr" sz="quarter" idx="11"/>
          </p:nvPr>
        </p:nvSpPr>
        <p:spPr/>
        <p:txBody>
          <a:bodyPr/>
          <a:lstStyle/>
          <a:p>
            <a:r>
              <a:rPr lang="es-ES"/>
              <a:t>Ing. Movilla Lanzadores y Vehículos Espaciales</a:t>
            </a:r>
            <a:endParaRPr lang="es-AR"/>
          </a:p>
        </p:txBody>
      </p:sp>
      <p:sp>
        <p:nvSpPr>
          <p:cNvPr id="5" name="Slide Number Placeholder 4">
            <a:extLst>
              <a:ext uri="{FF2B5EF4-FFF2-40B4-BE49-F238E27FC236}">
                <a16:creationId xmlns:a16="http://schemas.microsoft.com/office/drawing/2014/main" id="{309E025F-0622-4AFE-BD29-11A8F58380E8}"/>
              </a:ext>
            </a:extLst>
          </p:cNvPr>
          <p:cNvSpPr>
            <a:spLocks noGrp="1"/>
          </p:cNvSpPr>
          <p:nvPr>
            <p:ph type="sldNum" sz="quarter" idx="12"/>
          </p:nvPr>
        </p:nvSpPr>
        <p:spPr/>
        <p:txBody>
          <a:bodyPr/>
          <a:lstStyle/>
          <a:p>
            <a:fld id="{FD77ADFA-3932-47E0-864B-AD0A1E86723E}" type="slidenum">
              <a:rPr lang="es-AR" smtClean="0"/>
              <a:pPr/>
              <a:t>30</a:t>
            </a:fld>
            <a:endParaRPr lang="es-AR"/>
          </a:p>
        </p:txBody>
      </p:sp>
      <p:sp>
        <p:nvSpPr>
          <p:cNvPr id="6" name="1 Título">
            <a:extLst>
              <a:ext uri="{FF2B5EF4-FFF2-40B4-BE49-F238E27FC236}">
                <a16:creationId xmlns:a16="http://schemas.microsoft.com/office/drawing/2014/main" id="{AFC12C63-1FCB-DE1E-4A4F-C015320214E9}"/>
              </a:ext>
            </a:extLst>
          </p:cNvPr>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7" name="7 Rectángulo">
            <a:extLst>
              <a:ext uri="{FF2B5EF4-FFF2-40B4-BE49-F238E27FC236}">
                <a16:creationId xmlns:a16="http://schemas.microsoft.com/office/drawing/2014/main" id="{018F1D4A-D659-B987-5026-810FA753010E}"/>
              </a:ext>
            </a:extLst>
          </p:cNvPr>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8" name="11 CuadroTexto">
            <a:extLst>
              <a:ext uri="{FF2B5EF4-FFF2-40B4-BE49-F238E27FC236}">
                <a16:creationId xmlns:a16="http://schemas.microsoft.com/office/drawing/2014/main" id="{93D36393-245A-D639-2CC7-59B1C33444F3}"/>
              </a:ext>
            </a:extLst>
          </p:cNvPr>
          <p:cNvSpPr txBox="1"/>
          <p:nvPr/>
        </p:nvSpPr>
        <p:spPr>
          <a:xfrm>
            <a:off x="219796" y="726431"/>
            <a:ext cx="5220072" cy="307777"/>
          </a:xfrm>
          <a:prstGeom prst="rect">
            <a:avLst/>
          </a:prstGeom>
          <a:noFill/>
        </p:spPr>
        <p:txBody>
          <a:bodyPr wrap="square" rtlCol="0">
            <a:spAutoFit/>
          </a:bodyPr>
          <a:lstStyle/>
          <a:p>
            <a:pPr algn="just"/>
            <a:r>
              <a:rPr lang="es-ES" sz="1400" b="1" dirty="0">
                <a:latin typeface="Arial" pitchFamily="34" charset="0"/>
                <a:cs typeface="Arial" pitchFamily="34" charset="0"/>
              </a:rPr>
              <a:t>Toberas de Escape:</a:t>
            </a:r>
            <a:endParaRPr lang="es-ES" dirty="0"/>
          </a:p>
        </p:txBody>
      </p:sp>
      <p:pic>
        <p:nvPicPr>
          <p:cNvPr id="9" name="Imagen 2" descr="Imagen que contiene edificio, interior, barco, grande&#10;&#10;Descripción generada automáticamente">
            <a:extLst>
              <a:ext uri="{FF2B5EF4-FFF2-40B4-BE49-F238E27FC236}">
                <a16:creationId xmlns:a16="http://schemas.microsoft.com/office/drawing/2014/main" id="{618021CD-2F36-9265-5918-1A8C142AE1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104" y="1020129"/>
            <a:ext cx="3265177" cy="2288959"/>
          </a:xfrm>
          <a:prstGeom prst="rect">
            <a:avLst/>
          </a:prstGeom>
          <a:noFill/>
          <a:ln>
            <a:noFill/>
          </a:ln>
        </p:spPr>
      </p:pic>
      <p:sp>
        <p:nvSpPr>
          <p:cNvPr id="11" name="TextBox 10">
            <a:extLst>
              <a:ext uri="{FF2B5EF4-FFF2-40B4-BE49-F238E27FC236}">
                <a16:creationId xmlns:a16="http://schemas.microsoft.com/office/drawing/2014/main" id="{9ED5B497-8876-69E5-E415-F20F5B3E4009}"/>
              </a:ext>
            </a:extLst>
          </p:cNvPr>
          <p:cNvSpPr txBox="1"/>
          <p:nvPr/>
        </p:nvSpPr>
        <p:spPr>
          <a:xfrm>
            <a:off x="3851920" y="765137"/>
            <a:ext cx="4572000" cy="2677656"/>
          </a:xfrm>
          <a:prstGeom prst="rect">
            <a:avLst/>
          </a:prstGeom>
          <a:noFill/>
        </p:spPr>
        <p:txBody>
          <a:bodyPr wrap="square">
            <a:spAutoFit/>
          </a:bodyPr>
          <a:lstStyle/>
          <a:p>
            <a:r>
              <a:rPr lang="es-ES" sz="1400" dirty="0">
                <a:latin typeface="Arial" panose="020B0604020202020204" pitchFamily="34" charset="0"/>
                <a:cs typeface="Arial" panose="020B0604020202020204" pitchFamily="34" charset="0"/>
              </a:rPr>
              <a:t>Las </a:t>
            </a:r>
            <a:r>
              <a:rPr lang="es-ES" sz="1400" b="1" dirty="0">
                <a:latin typeface="Arial" panose="020B0604020202020204" pitchFamily="34" charset="0"/>
                <a:cs typeface="Arial" panose="020B0604020202020204" pitchFamily="34" charset="0"/>
              </a:rPr>
              <a:t>toberas de campana corta </a:t>
            </a:r>
            <a:r>
              <a:rPr lang="es-ES" sz="1400" dirty="0">
                <a:latin typeface="Arial" panose="020B0604020202020204" pitchFamily="34" charset="0"/>
                <a:cs typeface="Arial" panose="020B0604020202020204" pitchFamily="34" charset="0"/>
              </a:rPr>
              <a:t>están diseñadas para operar eficientemente a </a:t>
            </a:r>
            <a:r>
              <a:rPr lang="es-ES" sz="1400" b="1" dirty="0">
                <a:latin typeface="Arial" panose="020B0604020202020204" pitchFamily="34" charset="0"/>
                <a:cs typeface="Arial" panose="020B0604020202020204" pitchFamily="34" charset="0"/>
              </a:rPr>
              <a:t>nivel del mar</a:t>
            </a:r>
            <a:r>
              <a:rPr lang="es-ES" sz="1400" dirty="0">
                <a:latin typeface="Arial" panose="020B0604020202020204" pitchFamily="34" charset="0"/>
                <a:cs typeface="Arial" panose="020B0604020202020204" pitchFamily="34" charset="0"/>
              </a:rPr>
              <a:t>, donde la presión atmosférica es elevada. Su menor grado de expansión evita la separación del flujo de gases dentro de la tobera, lo que podría generar inestabilidad. En contraste, las </a:t>
            </a:r>
            <a:r>
              <a:rPr lang="es-ES" sz="1400" b="1" dirty="0">
                <a:latin typeface="Arial" panose="020B0604020202020204" pitchFamily="34" charset="0"/>
                <a:cs typeface="Arial" panose="020B0604020202020204" pitchFamily="34" charset="0"/>
              </a:rPr>
              <a:t>toberas de campana larga </a:t>
            </a:r>
            <a:r>
              <a:rPr lang="es-ES" sz="1400" dirty="0">
                <a:latin typeface="Arial" panose="020B0604020202020204" pitchFamily="34" charset="0"/>
                <a:cs typeface="Arial" panose="020B0604020202020204" pitchFamily="34" charset="0"/>
              </a:rPr>
              <a:t>están optimizadas para el </a:t>
            </a:r>
            <a:r>
              <a:rPr lang="es-ES" sz="1400" b="1" dirty="0">
                <a:latin typeface="Arial" panose="020B0604020202020204" pitchFamily="34" charset="0"/>
                <a:cs typeface="Arial" panose="020B0604020202020204" pitchFamily="34" charset="0"/>
              </a:rPr>
              <a:t>vacío</a:t>
            </a:r>
            <a:r>
              <a:rPr lang="es-ES" sz="1400" dirty="0">
                <a:latin typeface="Arial" panose="020B0604020202020204" pitchFamily="34" charset="0"/>
                <a:cs typeface="Arial" panose="020B0604020202020204" pitchFamily="34" charset="0"/>
              </a:rPr>
              <a:t>, donde la presión externa es prácticamente nula. Esta geometría permite una mayor expansión de los gases, mejorando el rendimiento del motor al aumentar el impulso específico. La elección entre una u otra depende directamente del perfil de misión y del entorno operativo.</a:t>
            </a:r>
            <a:endParaRPr lang="en-US" sz="1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DB60730-8A82-F7F0-A78B-5DD65208C3F4}"/>
              </a:ext>
            </a:extLst>
          </p:cNvPr>
          <p:cNvSpPr txBox="1"/>
          <p:nvPr/>
        </p:nvSpPr>
        <p:spPr>
          <a:xfrm>
            <a:off x="207344" y="3354938"/>
            <a:ext cx="8312644" cy="1384995"/>
          </a:xfrm>
          <a:prstGeom prst="rect">
            <a:avLst/>
          </a:prstGeom>
          <a:noFill/>
        </p:spPr>
        <p:txBody>
          <a:bodyPr wrap="square">
            <a:spAutoFit/>
          </a:bodyPr>
          <a:lstStyle/>
          <a:p>
            <a:r>
              <a:rPr lang="es-ES" sz="1400" b="1" dirty="0">
                <a:latin typeface="Arial" panose="020B0604020202020204" pitchFamily="34" charset="0"/>
                <a:cs typeface="Arial" panose="020B0604020202020204" pitchFamily="34" charset="0"/>
              </a:rPr>
              <a:t>Enfriamiento regenerativo</a:t>
            </a:r>
            <a:r>
              <a:rPr lang="es-ES" sz="1400" dirty="0">
                <a:latin typeface="Arial" panose="020B0604020202020204" pitchFamily="34" charset="0"/>
                <a:cs typeface="Arial" panose="020B0604020202020204" pitchFamily="34" charset="0"/>
              </a:rPr>
              <a:t>, Consiste en hacer circular el propelente líquido, antes de su inyección en la cámara de combustión, a través de </a:t>
            </a:r>
            <a:r>
              <a:rPr lang="es-ES" sz="1400" b="1" dirty="0">
                <a:latin typeface="Arial" panose="020B0604020202020204" pitchFamily="34" charset="0"/>
                <a:cs typeface="Arial" panose="020B0604020202020204" pitchFamily="34" charset="0"/>
              </a:rPr>
              <a:t>canales internos</a:t>
            </a:r>
            <a:r>
              <a:rPr lang="es-ES" sz="1400" dirty="0">
                <a:latin typeface="Arial" panose="020B0604020202020204" pitchFamily="34" charset="0"/>
                <a:cs typeface="Arial" panose="020B0604020202020204" pitchFamily="34" charset="0"/>
              </a:rPr>
              <a:t> que rodean la cámara y la tobera. De esta forma, el fluido absorbe el calor generado por los gases de escape, evitando el sobrecalentamiento de las paredes. Este proceso no solo enfría las superficies expuestas a altas temperaturas, sino que también </a:t>
            </a:r>
            <a:r>
              <a:rPr lang="es-ES" sz="1400" b="1" dirty="0">
                <a:latin typeface="Arial" panose="020B0604020202020204" pitchFamily="34" charset="0"/>
                <a:cs typeface="Arial" panose="020B0604020202020204" pitchFamily="34" charset="0"/>
              </a:rPr>
              <a:t>precalienta el propelente</a:t>
            </a:r>
            <a:r>
              <a:rPr lang="es-ES" sz="1400" dirty="0">
                <a:latin typeface="Arial" panose="020B0604020202020204" pitchFamily="34" charset="0"/>
                <a:cs typeface="Arial" panose="020B0604020202020204" pitchFamily="34" charset="0"/>
              </a:rPr>
              <a:t>, mejorando la eficiencia térmica del sistema. Es un método efectivo, reutilizable y crítico en motores de alto rendimiento.</a:t>
            </a:r>
            <a:endParaRPr lang="en-US" sz="1400" dirty="0">
              <a:latin typeface="Arial" panose="020B0604020202020204" pitchFamily="34" charset="0"/>
              <a:cs typeface="Arial" panose="020B0604020202020204" pitchFamily="34" charset="0"/>
            </a:endParaRPr>
          </a:p>
        </p:txBody>
      </p:sp>
      <p:pic>
        <p:nvPicPr>
          <p:cNvPr id="14" name="Imagen 5" descr="Why Don't SpaceX Rocket Engines Melt? What's Inside to Make Engines Cool? -  YouTube">
            <a:extLst>
              <a:ext uri="{FF2B5EF4-FFF2-40B4-BE49-F238E27FC236}">
                <a16:creationId xmlns:a16="http://schemas.microsoft.com/office/drawing/2014/main" id="{FE3E214B-F6B5-F548-40FB-8589EB570C0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78" y="4688147"/>
            <a:ext cx="3152775" cy="1773555"/>
          </a:xfrm>
          <a:prstGeom prst="rect">
            <a:avLst/>
          </a:prstGeom>
          <a:noFill/>
          <a:ln>
            <a:noFill/>
          </a:ln>
        </p:spPr>
      </p:pic>
      <p:pic>
        <p:nvPicPr>
          <p:cNvPr id="15" name="Imagen 6" descr="Liner And Jacket">
            <a:extLst>
              <a:ext uri="{FF2B5EF4-FFF2-40B4-BE49-F238E27FC236}">
                <a16:creationId xmlns:a16="http://schemas.microsoft.com/office/drawing/2014/main" id="{0C2A05E3-962F-5700-5408-8970825CF8C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226330" y="4670650"/>
            <a:ext cx="3152775" cy="1739265"/>
          </a:xfrm>
          <a:prstGeom prst="rect">
            <a:avLst/>
          </a:prstGeom>
          <a:noFill/>
          <a:ln>
            <a:noFill/>
          </a:ln>
        </p:spPr>
      </p:pic>
      <p:pic>
        <p:nvPicPr>
          <p:cNvPr id="16" name="Imagen 3" descr="LUMEN – DESIGN OF THE REGENERATIVE COOLING SYSTEM FOR AN EXPANDER BLEED  CYCLE ENGINE USING METHANE">
            <a:extLst>
              <a:ext uri="{FF2B5EF4-FFF2-40B4-BE49-F238E27FC236}">
                <a16:creationId xmlns:a16="http://schemas.microsoft.com/office/drawing/2014/main" id="{35BC0B90-F161-BD5B-429F-18CC2C81929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12621" y="4654091"/>
            <a:ext cx="2557552" cy="1739265"/>
          </a:xfrm>
          <a:prstGeom prst="rect">
            <a:avLst/>
          </a:prstGeom>
          <a:noFill/>
          <a:ln>
            <a:noFill/>
          </a:ln>
        </p:spPr>
      </p:pic>
    </p:spTree>
    <p:extLst>
      <p:ext uri="{BB962C8B-B14F-4D97-AF65-F5344CB8AC3E}">
        <p14:creationId xmlns:p14="http://schemas.microsoft.com/office/powerpoint/2010/main" val="2962354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89F61B5-DCE9-093F-3AA3-17E426E58A28}"/>
              </a:ext>
            </a:extLst>
          </p:cNvPr>
          <p:cNvSpPr>
            <a:spLocks noGrp="1"/>
          </p:cNvSpPr>
          <p:nvPr>
            <p:ph type="ftr" sz="quarter" idx="11"/>
          </p:nvPr>
        </p:nvSpPr>
        <p:spPr/>
        <p:txBody>
          <a:bodyPr/>
          <a:lstStyle/>
          <a:p>
            <a:r>
              <a:rPr lang="es-ES"/>
              <a:t>Ing. Movilla Lanzadores y Vehículos Espaciales</a:t>
            </a:r>
            <a:endParaRPr lang="es-AR"/>
          </a:p>
        </p:txBody>
      </p:sp>
      <p:sp>
        <p:nvSpPr>
          <p:cNvPr id="5" name="Slide Number Placeholder 4">
            <a:extLst>
              <a:ext uri="{FF2B5EF4-FFF2-40B4-BE49-F238E27FC236}">
                <a16:creationId xmlns:a16="http://schemas.microsoft.com/office/drawing/2014/main" id="{17D4BC55-2258-9902-EE15-B005546B3C2A}"/>
              </a:ext>
            </a:extLst>
          </p:cNvPr>
          <p:cNvSpPr>
            <a:spLocks noGrp="1"/>
          </p:cNvSpPr>
          <p:nvPr>
            <p:ph type="sldNum" sz="quarter" idx="12"/>
          </p:nvPr>
        </p:nvSpPr>
        <p:spPr/>
        <p:txBody>
          <a:bodyPr/>
          <a:lstStyle/>
          <a:p>
            <a:fld id="{FD77ADFA-3932-47E0-864B-AD0A1E86723E}" type="slidenum">
              <a:rPr lang="es-AR" smtClean="0"/>
              <a:pPr/>
              <a:t>31</a:t>
            </a:fld>
            <a:endParaRPr lang="es-AR"/>
          </a:p>
        </p:txBody>
      </p:sp>
      <p:sp>
        <p:nvSpPr>
          <p:cNvPr id="7" name="TextBox 6">
            <a:extLst>
              <a:ext uri="{FF2B5EF4-FFF2-40B4-BE49-F238E27FC236}">
                <a16:creationId xmlns:a16="http://schemas.microsoft.com/office/drawing/2014/main" id="{C3D24C42-523B-6106-7B7E-318AC073E4FB}"/>
              </a:ext>
            </a:extLst>
          </p:cNvPr>
          <p:cNvSpPr txBox="1"/>
          <p:nvPr/>
        </p:nvSpPr>
        <p:spPr>
          <a:xfrm>
            <a:off x="323528" y="1124744"/>
            <a:ext cx="8208912" cy="997645"/>
          </a:xfrm>
          <a:prstGeom prst="rect">
            <a:avLst/>
          </a:prstGeom>
          <a:noFill/>
        </p:spPr>
        <p:txBody>
          <a:bodyPr wrap="square">
            <a:spAutoFit/>
          </a:bodyPr>
          <a:lstStyle/>
          <a:p>
            <a:pPr lvl="0">
              <a:lnSpc>
                <a:spcPct val="107000"/>
              </a:lnSpc>
              <a:spcAft>
                <a:spcPts val="800"/>
              </a:spcAft>
            </a:pPr>
            <a:r>
              <a:rPr lang="es-AR" sz="1400" b="1" dirty="0">
                <a:solidFill>
                  <a:srgbClr val="222222"/>
                </a:solidFill>
                <a:effectLst/>
                <a:latin typeface="Arial" panose="020B0604020202020204" pitchFamily="34" charset="0"/>
                <a:ea typeface="Arial MT"/>
                <a:cs typeface="Arial MT"/>
              </a:rPr>
              <a:t>Refrigeración por descarga: </a:t>
            </a:r>
            <a:r>
              <a:rPr lang="es-AR" sz="1400" dirty="0">
                <a:solidFill>
                  <a:srgbClr val="222222"/>
                </a:solidFill>
                <a:effectLst/>
                <a:latin typeface="Arial" panose="020B0604020202020204" pitchFamily="34" charset="0"/>
                <a:ea typeface="Arial MT"/>
                <a:cs typeface="Arial MT"/>
              </a:rPr>
              <a:t>es una forma de enfriamiento del motor similar al enfriamiento regenerativo, pero en lugar de devolver el combustible a la cámara de combustión después de circular a través de los canales en las paredes de la tobera, simplemente se libera a la cara interna de la misma.</a:t>
            </a:r>
            <a:endParaRPr lang="en-US" sz="1400" dirty="0">
              <a:effectLst/>
              <a:latin typeface="Arial MT"/>
              <a:ea typeface="Arial MT"/>
              <a:cs typeface="Arial MT"/>
            </a:endParaRPr>
          </a:p>
        </p:txBody>
      </p:sp>
      <p:pic>
        <p:nvPicPr>
          <p:cNvPr id="12" name="Imagen 7">
            <a:extLst>
              <a:ext uri="{FF2B5EF4-FFF2-40B4-BE49-F238E27FC236}">
                <a16:creationId xmlns:a16="http://schemas.microsoft.com/office/drawing/2014/main" id="{3EF05072-45E5-2444-53CC-F31D508B9F22}"/>
              </a:ext>
            </a:extLst>
          </p:cNvPr>
          <p:cNvPicPr/>
          <p:nvPr/>
        </p:nvPicPr>
        <p:blipFill rotWithShape="1">
          <a:blip r:embed="rId2">
            <a:extLst>
              <a:ext uri="{28A0092B-C50C-407E-A947-70E740481C1C}">
                <a14:useLocalDpi xmlns:a14="http://schemas.microsoft.com/office/drawing/2010/main" val="0"/>
              </a:ext>
            </a:extLst>
          </a:blip>
          <a:srcRect r="3376"/>
          <a:stretch/>
        </p:blipFill>
        <p:spPr bwMode="auto">
          <a:xfrm>
            <a:off x="2267744" y="2780928"/>
            <a:ext cx="4104456" cy="2736304"/>
          </a:xfrm>
          <a:prstGeom prst="rect">
            <a:avLst/>
          </a:prstGeom>
          <a:noFill/>
          <a:ln>
            <a:noFill/>
          </a:ln>
          <a:extLst>
            <a:ext uri="{53640926-AAD7-44D8-BBD7-CCE9431645EC}">
              <a14:shadowObscured xmlns:a14="http://schemas.microsoft.com/office/drawing/2010/main"/>
            </a:ext>
          </a:extLst>
        </p:spPr>
      </p:pic>
      <p:sp>
        <p:nvSpPr>
          <p:cNvPr id="8" name="1 Título">
            <a:extLst>
              <a:ext uri="{FF2B5EF4-FFF2-40B4-BE49-F238E27FC236}">
                <a16:creationId xmlns:a16="http://schemas.microsoft.com/office/drawing/2014/main" id="{56032973-F1DC-ECA4-DFEC-FC33FA91261E}"/>
              </a:ext>
            </a:extLst>
          </p:cNvPr>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9" name="7 Rectángulo">
            <a:extLst>
              <a:ext uri="{FF2B5EF4-FFF2-40B4-BE49-F238E27FC236}">
                <a16:creationId xmlns:a16="http://schemas.microsoft.com/office/drawing/2014/main" id="{DF932477-0882-3E89-8D71-5F83ABD55DE0}"/>
              </a:ext>
            </a:extLst>
          </p:cNvPr>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10" name="11 CuadroTexto">
            <a:extLst>
              <a:ext uri="{FF2B5EF4-FFF2-40B4-BE49-F238E27FC236}">
                <a16:creationId xmlns:a16="http://schemas.microsoft.com/office/drawing/2014/main" id="{DB81D28B-6D8E-8FC0-114D-70E3D20A0F10}"/>
              </a:ext>
            </a:extLst>
          </p:cNvPr>
          <p:cNvSpPr txBox="1"/>
          <p:nvPr/>
        </p:nvSpPr>
        <p:spPr>
          <a:xfrm>
            <a:off x="219796" y="726431"/>
            <a:ext cx="5220072" cy="307777"/>
          </a:xfrm>
          <a:prstGeom prst="rect">
            <a:avLst/>
          </a:prstGeom>
          <a:noFill/>
        </p:spPr>
        <p:txBody>
          <a:bodyPr wrap="square" rtlCol="0">
            <a:spAutoFit/>
          </a:bodyPr>
          <a:lstStyle/>
          <a:p>
            <a:pPr algn="just"/>
            <a:r>
              <a:rPr lang="es-ES" sz="1400" b="1" dirty="0">
                <a:latin typeface="Arial" pitchFamily="34" charset="0"/>
                <a:cs typeface="Arial" pitchFamily="34" charset="0"/>
              </a:rPr>
              <a:t>Toberas de Escape:</a:t>
            </a:r>
            <a:endParaRPr lang="es-ES" dirty="0"/>
          </a:p>
        </p:txBody>
      </p:sp>
    </p:spTree>
    <p:extLst>
      <p:ext uri="{BB962C8B-B14F-4D97-AF65-F5344CB8AC3E}">
        <p14:creationId xmlns:p14="http://schemas.microsoft.com/office/powerpoint/2010/main" val="822522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12BB6BE-FEA9-F517-A53E-AEB0A5BEF42E}"/>
              </a:ext>
            </a:extLst>
          </p:cNvPr>
          <p:cNvSpPr>
            <a:spLocks noGrp="1"/>
          </p:cNvSpPr>
          <p:nvPr>
            <p:ph type="ftr" sz="quarter" idx="11"/>
          </p:nvPr>
        </p:nvSpPr>
        <p:spPr/>
        <p:txBody>
          <a:bodyPr/>
          <a:lstStyle/>
          <a:p>
            <a:r>
              <a:rPr lang="es-ES"/>
              <a:t>Ing. Movilla Lanzadores y Vehículos Espaciales</a:t>
            </a:r>
            <a:endParaRPr lang="es-AR"/>
          </a:p>
        </p:txBody>
      </p:sp>
      <p:sp>
        <p:nvSpPr>
          <p:cNvPr id="5" name="Slide Number Placeholder 4">
            <a:extLst>
              <a:ext uri="{FF2B5EF4-FFF2-40B4-BE49-F238E27FC236}">
                <a16:creationId xmlns:a16="http://schemas.microsoft.com/office/drawing/2014/main" id="{47F25295-DC3E-D011-0AB3-577AAB222EBA}"/>
              </a:ext>
            </a:extLst>
          </p:cNvPr>
          <p:cNvSpPr>
            <a:spLocks noGrp="1"/>
          </p:cNvSpPr>
          <p:nvPr>
            <p:ph type="sldNum" sz="quarter" idx="12"/>
          </p:nvPr>
        </p:nvSpPr>
        <p:spPr/>
        <p:txBody>
          <a:bodyPr/>
          <a:lstStyle/>
          <a:p>
            <a:fld id="{FD77ADFA-3932-47E0-864B-AD0A1E86723E}" type="slidenum">
              <a:rPr lang="es-AR" smtClean="0"/>
              <a:pPr/>
              <a:t>32</a:t>
            </a:fld>
            <a:endParaRPr lang="es-AR"/>
          </a:p>
        </p:txBody>
      </p:sp>
      <p:sp>
        <p:nvSpPr>
          <p:cNvPr id="7" name="TextBox 6">
            <a:extLst>
              <a:ext uri="{FF2B5EF4-FFF2-40B4-BE49-F238E27FC236}">
                <a16:creationId xmlns:a16="http://schemas.microsoft.com/office/drawing/2014/main" id="{BC412556-DBAD-7B94-DF1E-E8472BFB0CA3}"/>
              </a:ext>
            </a:extLst>
          </p:cNvPr>
          <p:cNvSpPr txBox="1"/>
          <p:nvPr/>
        </p:nvSpPr>
        <p:spPr>
          <a:xfrm>
            <a:off x="179512" y="732285"/>
            <a:ext cx="8964488" cy="1600438"/>
          </a:xfrm>
          <a:prstGeom prst="rect">
            <a:avLst/>
          </a:prstGeom>
          <a:noFill/>
        </p:spPr>
        <p:txBody>
          <a:bodyPr wrap="square">
            <a:spAutoFit/>
          </a:bodyPr>
          <a:lstStyle/>
          <a:p>
            <a:r>
              <a:rPr lang="es-ES" sz="1400" dirty="0">
                <a:latin typeface="Arial" panose="020B0604020202020204" pitchFamily="34" charset="0"/>
                <a:cs typeface="Arial" panose="020B0604020202020204" pitchFamily="34" charset="0"/>
              </a:rPr>
              <a:t>El </a:t>
            </a:r>
            <a:r>
              <a:rPr lang="es-ES" sz="1400" b="1" dirty="0">
                <a:latin typeface="Arial" panose="020B0604020202020204" pitchFamily="34" charset="0"/>
                <a:cs typeface="Arial" panose="020B0604020202020204" pitchFamily="34" charset="0"/>
              </a:rPr>
              <a:t>enfriamiento por ablación</a:t>
            </a:r>
            <a:r>
              <a:rPr lang="es-ES" sz="1400" dirty="0">
                <a:latin typeface="Arial" panose="020B0604020202020204" pitchFamily="34" charset="0"/>
                <a:cs typeface="Arial" panose="020B0604020202020204" pitchFamily="34" charset="0"/>
              </a:rPr>
              <a:t> es un método pasivo de protección térmica utilizado principalmente en motores cohete de corta duración o en etapas desechables. Consiste en recubrir la cámara de combustión y/o la tobera con un </a:t>
            </a:r>
            <a:r>
              <a:rPr lang="es-ES" sz="1400" b="1" dirty="0">
                <a:latin typeface="Arial" panose="020B0604020202020204" pitchFamily="34" charset="0"/>
                <a:cs typeface="Arial" panose="020B0604020202020204" pitchFamily="34" charset="0"/>
              </a:rPr>
              <a:t>material ablativo</a:t>
            </a:r>
            <a:r>
              <a:rPr lang="es-ES" sz="1400" dirty="0">
                <a:latin typeface="Arial" panose="020B0604020202020204" pitchFamily="34" charset="0"/>
                <a:cs typeface="Arial" panose="020B0604020202020204" pitchFamily="34" charset="0"/>
              </a:rPr>
              <a:t>, que se </a:t>
            </a:r>
            <a:r>
              <a:rPr lang="es-ES" sz="1400" b="1" dirty="0">
                <a:latin typeface="Arial" panose="020B0604020202020204" pitchFamily="34" charset="0"/>
                <a:cs typeface="Arial" panose="020B0604020202020204" pitchFamily="34" charset="0"/>
              </a:rPr>
              <a:t>descompone y sublima</a:t>
            </a:r>
            <a:r>
              <a:rPr lang="es-ES" sz="1400" dirty="0">
                <a:latin typeface="Arial" panose="020B0604020202020204" pitchFamily="34" charset="0"/>
                <a:cs typeface="Arial" panose="020B0604020202020204" pitchFamily="34" charset="0"/>
              </a:rPr>
              <a:t> cuando se expone a altas temperaturas. Durante este proceso, el material absorbe una gran cantidad de energía térmica, reduciendo la transferencia de calor hacia la estructura del motor. Los gases generados por la ablación también forman una </a:t>
            </a:r>
            <a:r>
              <a:rPr lang="es-ES" sz="1400" b="1" dirty="0">
                <a:latin typeface="Arial" panose="020B0604020202020204" pitchFamily="34" charset="0"/>
                <a:cs typeface="Arial" panose="020B0604020202020204" pitchFamily="34" charset="0"/>
              </a:rPr>
              <a:t>capa protectora</a:t>
            </a:r>
            <a:r>
              <a:rPr lang="es-ES" sz="1400" dirty="0">
                <a:latin typeface="Arial" panose="020B0604020202020204" pitchFamily="34" charset="0"/>
                <a:cs typeface="Arial" panose="020B0604020202020204" pitchFamily="34" charset="0"/>
              </a:rPr>
              <a:t> que aísla parcialmente la superficie. Aunque no es reutilizable, es una solución </a:t>
            </a:r>
            <a:r>
              <a:rPr lang="es-ES" sz="1400" b="1" dirty="0">
                <a:latin typeface="Arial" panose="020B0604020202020204" pitchFamily="34" charset="0"/>
                <a:cs typeface="Arial" panose="020B0604020202020204" pitchFamily="34" charset="0"/>
              </a:rPr>
              <a:t>simple, ligera y eficaz</a:t>
            </a:r>
            <a:r>
              <a:rPr lang="es-ES" sz="1400" dirty="0">
                <a:latin typeface="Arial" panose="020B0604020202020204" pitchFamily="34" charset="0"/>
                <a:cs typeface="Arial" panose="020B0604020202020204" pitchFamily="34" charset="0"/>
              </a:rPr>
              <a:t> para misiones donde el sistema no debe ser recuperado.</a:t>
            </a:r>
            <a:endParaRPr lang="en-US" sz="1400" dirty="0">
              <a:latin typeface="Arial" panose="020B0604020202020204" pitchFamily="34" charset="0"/>
              <a:cs typeface="Arial" panose="020B0604020202020204" pitchFamily="34" charset="0"/>
            </a:endParaRPr>
          </a:p>
        </p:txBody>
      </p:sp>
      <p:sp>
        <p:nvSpPr>
          <p:cNvPr id="8" name="1 Título">
            <a:extLst>
              <a:ext uri="{FF2B5EF4-FFF2-40B4-BE49-F238E27FC236}">
                <a16:creationId xmlns:a16="http://schemas.microsoft.com/office/drawing/2014/main" id="{6F5369A2-BE00-F787-0983-38DE5423AE2B}"/>
              </a:ext>
            </a:extLst>
          </p:cNvPr>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9" name="7 Rectángulo">
            <a:extLst>
              <a:ext uri="{FF2B5EF4-FFF2-40B4-BE49-F238E27FC236}">
                <a16:creationId xmlns:a16="http://schemas.microsoft.com/office/drawing/2014/main" id="{DF546917-9E3A-3988-42EC-602FC1B21675}"/>
              </a:ext>
            </a:extLst>
          </p:cNvPr>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pic>
        <p:nvPicPr>
          <p:cNvPr id="10" name="Imagen 10" descr="Ablative Cooling">
            <a:extLst>
              <a:ext uri="{FF2B5EF4-FFF2-40B4-BE49-F238E27FC236}">
                <a16:creationId xmlns:a16="http://schemas.microsoft.com/office/drawing/2014/main" id="{0D7912B2-CBD2-C260-74BD-AE6CFD84DB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7584" y="2512638"/>
            <a:ext cx="7272808" cy="3240360"/>
          </a:xfrm>
          <a:prstGeom prst="rect">
            <a:avLst/>
          </a:prstGeom>
          <a:noFill/>
          <a:ln>
            <a:noFill/>
          </a:ln>
        </p:spPr>
      </p:pic>
    </p:spTree>
    <p:extLst>
      <p:ext uri="{BB962C8B-B14F-4D97-AF65-F5344CB8AC3E}">
        <p14:creationId xmlns:p14="http://schemas.microsoft.com/office/powerpoint/2010/main" val="1282166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ACBDE5-152D-EC62-5939-1D05084BA4D0}"/>
              </a:ext>
            </a:extLst>
          </p:cNvPr>
          <p:cNvSpPr>
            <a:spLocks noGrp="1"/>
          </p:cNvSpPr>
          <p:nvPr>
            <p:ph type="ftr" sz="quarter" idx="11"/>
          </p:nvPr>
        </p:nvSpPr>
        <p:spPr/>
        <p:txBody>
          <a:bodyPr/>
          <a:lstStyle/>
          <a:p>
            <a:r>
              <a:rPr lang="es-ES"/>
              <a:t>Ing. Movilla Lanzadores y Vehículos Espaciales</a:t>
            </a:r>
            <a:endParaRPr lang="es-AR"/>
          </a:p>
        </p:txBody>
      </p:sp>
      <p:sp>
        <p:nvSpPr>
          <p:cNvPr id="5" name="Slide Number Placeholder 4">
            <a:extLst>
              <a:ext uri="{FF2B5EF4-FFF2-40B4-BE49-F238E27FC236}">
                <a16:creationId xmlns:a16="http://schemas.microsoft.com/office/drawing/2014/main" id="{1C2A2C9C-654C-350A-744B-EABFA62326C4}"/>
              </a:ext>
            </a:extLst>
          </p:cNvPr>
          <p:cNvSpPr>
            <a:spLocks noGrp="1"/>
          </p:cNvSpPr>
          <p:nvPr>
            <p:ph type="sldNum" sz="quarter" idx="12"/>
          </p:nvPr>
        </p:nvSpPr>
        <p:spPr/>
        <p:txBody>
          <a:bodyPr/>
          <a:lstStyle/>
          <a:p>
            <a:fld id="{FD77ADFA-3932-47E0-864B-AD0A1E86723E}" type="slidenum">
              <a:rPr lang="es-AR" smtClean="0"/>
              <a:pPr/>
              <a:t>33</a:t>
            </a:fld>
            <a:endParaRPr lang="es-AR"/>
          </a:p>
        </p:txBody>
      </p:sp>
      <p:sp>
        <p:nvSpPr>
          <p:cNvPr id="6" name="1 Título">
            <a:extLst>
              <a:ext uri="{FF2B5EF4-FFF2-40B4-BE49-F238E27FC236}">
                <a16:creationId xmlns:a16="http://schemas.microsoft.com/office/drawing/2014/main" id="{71921D22-F7B4-E128-586B-D9DA3C47B75D}"/>
              </a:ext>
            </a:extLst>
          </p:cNvPr>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7" name="7 Rectángulo">
            <a:extLst>
              <a:ext uri="{FF2B5EF4-FFF2-40B4-BE49-F238E27FC236}">
                <a16:creationId xmlns:a16="http://schemas.microsoft.com/office/drawing/2014/main" id="{C0C6F412-2FA0-3C47-0F9D-970F1AC7BD84}"/>
              </a:ext>
            </a:extLst>
          </p:cNvPr>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8" name="11 CuadroTexto">
            <a:extLst>
              <a:ext uri="{FF2B5EF4-FFF2-40B4-BE49-F238E27FC236}">
                <a16:creationId xmlns:a16="http://schemas.microsoft.com/office/drawing/2014/main" id="{DA44A071-BB59-6E2A-A23A-6144BE8B1FAC}"/>
              </a:ext>
            </a:extLst>
          </p:cNvPr>
          <p:cNvSpPr txBox="1"/>
          <p:nvPr/>
        </p:nvSpPr>
        <p:spPr>
          <a:xfrm>
            <a:off x="219796" y="726431"/>
            <a:ext cx="5220072" cy="307777"/>
          </a:xfrm>
          <a:prstGeom prst="rect">
            <a:avLst/>
          </a:prstGeom>
          <a:noFill/>
        </p:spPr>
        <p:txBody>
          <a:bodyPr wrap="square" rtlCol="0">
            <a:spAutoFit/>
          </a:bodyPr>
          <a:lstStyle/>
          <a:p>
            <a:pPr algn="just"/>
            <a:r>
              <a:rPr lang="es-ES" sz="1400" b="1" dirty="0">
                <a:latin typeface="Arial" pitchFamily="34" charset="0"/>
                <a:cs typeface="Arial" pitchFamily="34" charset="0"/>
              </a:rPr>
              <a:t>Toberas de Escape:</a:t>
            </a:r>
            <a:endParaRPr lang="es-ES" dirty="0"/>
          </a:p>
        </p:txBody>
      </p:sp>
      <p:sp>
        <p:nvSpPr>
          <p:cNvPr id="10" name="TextBox 9">
            <a:extLst>
              <a:ext uri="{FF2B5EF4-FFF2-40B4-BE49-F238E27FC236}">
                <a16:creationId xmlns:a16="http://schemas.microsoft.com/office/drawing/2014/main" id="{2D27E427-3275-259E-33A7-EB0C54D06CDB}"/>
              </a:ext>
            </a:extLst>
          </p:cNvPr>
          <p:cNvSpPr txBox="1"/>
          <p:nvPr/>
        </p:nvSpPr>
        <p:spPr>
          <a:xfrm>
            <a:off x="219796" y="1348017"/>
            <a:ext cx="8672684" cy="1815882"/>
          </a:xfrm>
          <a:prstGeom prst="rect">
            <a:avLst/>
          </a:prstGeom>
          <a:noFill/>
        </p:spPr>
        <p:txBody>
          <a:bodyPr wrap="square">
            <a:spAutoFit/>
          </a:bodyPr>
          <a:lstStyle/>
          <a:p>
            <a:r>
              <a:rPr lang="es-ES" sz="1400" dirty="0">
                <a:latin typeface="Arial" panose="020B0604020202020204" pitchFamily="34" charset="0"/>
                <a:cs typeface="Arial" panose="020B0604020202020204" pitchFamily="34" charset="0"/>
              </a:rPr>
              <a:t>El </a:t>
            </a:r>
            <a:r>
              <a:rPr lang="es-ES" sz="1400" b="1" dirty="0">
                <a:latin typeface="Arial" panose="020B0604020202020204" pitchFamily="34" charset="0"/>
                <a:cs typeface="Arial" panose="020B0604020202020204" pitchFamily="34" charset="0"/>
              </a:rPr>
              <a:t>enfriamiento por película</a:t>
            </a:r>
            <a:r>
              <a:rPr lang="es-ES" sz="1400" dirty="0">
                <a:latin typeface="Arial" panose="020B0604020202020204" pitchFamily="34" charset="0"/>
                <a:cs typeface="Arial" panose="020B0604020202020204" pitchFamily="34" charset="0"/>
              </a:rPr>
              <a:t> es un método que consiste en inyectar una </a:t>
            </a:r>
            <a:r>
              <a:rPr lang="es-ES" sz="1400" b="1" dirty="0">
                <a:latin typeface="Arial" panose="020B0604020202020204" pitchFamily="34" charset="0"/>
                <a:cs typeface="Arial" panose="020B0604020202020204" pitchFamily="34" charset="0"/>
              </a:rPr>
              <a:t>delgada capa de fluido refrigerante</a:t>
            </a:r>
            <a:r>
              <a:rPr lang="es-ES" sz="1400" dirty="0">
                <a:latin typeface="Arial" panose="020B0604020202020204" pitchFamily="34" charset="0"/>
                <a:cs typeface="Arial" panose="020B0604020202020204" pitchFamily="34" charset="0"/>
              </a:rPr>
              <a:t> (generalmente el mismo propelente o un componente auxiliar) a lo largo de la </a:t>
            </a:r>
            <a:r>
              <a:rPr lang="es-ES" sz="1400" b="1" dirty="0">
                <a:latin typeface="Arial" panose="020B0604020202020204" pitchFamily="34" charset="0"/>
                <a:cs typeface="Arial" panose="020B0604020202020204" pitchFamily="34" charset="0"/>
              </a:rPr>
              <a:t>superficie interna de la cámara de combustión o la tobera</a:t>
            </a:r>
            <a:r>
              <a:rPr lang="es-ES" sz="1400" dirty="0">
                <a:latin typeface="Arial" panose="020B0604020202020204" pitchFamily="34" charset="0"/>
                <a:cs typeface="Arial" panose="020B0604020202020204" pitchFamily="34" charset="0"/>
              </a:rPr>
              <a:t>. Esta película actúa como una </a:t>
            </a:r>
            <a:r>
              <a:rPr lang="es-ES" sz="1400" b="1" dirty="0">
                <a:latin typeface="Arial" panose="020B0604020202020204" pitchFamily="34" charset="0"/>
                <a:cs typeface="Arial" panose="020B0604020202020204" pitchFamily="34" charset="0"/>
              </a:rPr>
              <a:t>barrera térmica</a:t>
            </a:r>
            <a:r>
              <a:rPr lang="es-ES" sz="1400" dirty="0">
                <a:latin typeface="Arial" panose="020B0604020202020204" pitchFamily="34" charset="0"/>
                <a:cs typeface="Arial" panose="020B0604020202020204" pitchFamily="34" charset="0"/>
              </a:rPr>
              <a:t>, aislando la estructura metálica del flujo de gases extremadamente calientes. Aunque es menos eficiente que el enfriamiento regenerativo en términos de aprovechamiento energético, es útil como </a:t>
            </a:r>
            <a:r>
              <a:rPr lang="es-ES" sz="1400" b="1" dirty="0">
                <a:latin typeface="Arial" panose="020B0604020202020204" pitchFamily="34" charset="0"/>
                <a:cs typeface="Arial" panose="020B0604020202020204" pitchFamily="34" charset="0"/>
              </a:rPr>
              <a:t>refuerzo adicional</a:t>
            </a:r>
            <a:r>
              <a:rPr lang="es-ES" sz="1400" dirty="0">
                <a:latin typeface="Arial" panose="020B0604020202020204" pitchFamily="34" charset="0"/>
                <a:cs typeface="Arial" panose="020B0604020202020204" pitchFamily="34" charset="0"/>
              </a:rPr>
              <a:t> o en regiones críticas donde se requiere protección localizada. Su implementación debe ser cuidadosamente controlada, ya que un exceso de fluido puede reducir la eficiencia del motor al disminuir la temperatura de combustión.</a:t>
            </a:r>
            <a:endParaRPr lang="en-US" sz="1400" dirty="0">
              <a:latin typeface="Arial" panose="020B0604020202020204" pitchFamily="34" charset="0"/>
              <a:cs typeface="Arial" panose="020B0604020202020204" pitchFamily="34" charset="0"/>
            </a:endParaRPr>
          </a:p>
        </p:txBody>
      </p:sp>
      <p:pic>
        <p:nvPicPr>
          <p:cNvPr id="11" name="Imagen 8" descr="Film Cooling">
            <a:extLst>
              <a:ext uri="{FF2B5EF4-FFF2-40B4-BE49-F238E27FC236}">
                <a16:creationId xmlns:a16="http://schemas.microsoft.com/office/drawing/2014/main" id="{D9DC3EC6-FE1C-C11E-89DB-60872A977AB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613666"/>
            <a:ext cx="3716020" cy="2428875"/>
          </a:xfrm>
          <a:prstGeom prst="rect">
            <a:avLst/>
          </a:prstGeom>
          <a:noFill/>
          <a:ln>
            <a:noFill/>
          </a:ln>
        </p:spPr>
      </p:pic>
    </p:spTree>
    <p:extLst>
      <p:ext uri="{BB962C8B-B14F-4D97-AF65-F5344CB8AC3E}">
        <p14:creationId xmlns:p14="http://schemas.microsoft.com/office/powerpoint/2010/main" val="2328937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2E44BFD-3AA0-1C95-C170-967C0DDC8FB0}"/>
              </a:ext>
            </a:extLst>
          </p:cNvPr>
          <p:cNvSpPr>
            <a:spLocks noGrp="1"/>
          </p:cNvSpPr>
          <p:nvPr>
            <p:ph type="ftr" sz="quarter" idx="11"/>
          </p:nvPr>
        </p:nvSpPr>
        <p:spPr/>
        <p:txBody>
          <a:bodyPr/>
          <a:lstStyle/>
          <a:p>
            <a:r>
              <a:rPr lang="es-ES"/>
              <a:t>Ing. Movilla Lanzadores y Vehículos Espaciales</a:t>
            </a:r>
            <a:endParaRPr lang="es-AR"/>
          </a:p>
        </p:txBody>
      </p:sp>
      <p:sp>
        <p:nvSpPr>
          <p:cNvPr id="5" name="Slide Number Placeholder 4">
            <a:extLst>
              <a:ext uri="{FF2B5EF4-FFF2-40B4-BE49-F238E27FC236}">
                <a16:creationId xmlns:a16="http://schemas.microsoft.com/office/drawing/2014/main" id="{61A99AE4-9D53-C560-63E3-0FD464A2C48D}"/>
              </a:ext>
            </a:extLst>
          </p:cNvPr>
          <p:cNvSpPr>
            <a:spLocks noGrp="1"/>
          </p:cNvSpPr>
          <p:nvPr>
            <p:ph type="sldNum" sz="quarter" idx="12"/>
          </p:nvPr>
        </p:nvSpPr>
        <p:spPr/>
        <p:txBody>
          <a:bodyPr/>
          <a:lstStyle/>
          <a:p>
            <a:fld id="{FD77ADFA-3932-47E0-864B-AD0A1E86723E}" type="slidenum">
              <a:rPr lang="es-AR" smtClean="0"/>
              <a:pPr/>
              <a:t>34</a:t>
            </a:fld>
            <a:endParaRPr lang="es-AR"/>
          </a:p>
        </p:txBody>
      </p:sp>
      <p:sp>
        <p:nvSpPr>
          <p:cNvPr id="6" name="1 Título">
            <a:extLst>
              <a:ext uri="{FF2B5EF4-FFF2-40B4-BE49-F238E27FC236}">
                <a16:creationId xmlns:a16="http://schemas.microsoft.com/office/drawing/2014/main" id="{746244D0-654B-96D8-03B4-E93AD00ACEA7}"/>
              </a:ext>
            </a:extLst>
          </p:cNvPr>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7" name="7 Rectángulo">
            <a:extLst>
              <a:ext uri="{FF2B5EF4-FFF2-40B4-BE49-F238E27FC236}">
                <a16:creationId xmlns:a16="http://schemas.microsoft.com/office/drawing/2014/main" id="{454BA1CB-A67C-5FCE-8197-928C3D257515}"/>
              </a:ext>
            </a:extLst>
          </p:cNvPr>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8" name="11 CuadroTexto">
            <a:extLst>
              <a:ext uri="{FF2B5EF4-FFF2-40B4-BE49-F238E27FC236}">
                <a16:creationId xmlns:a16="http://schemas.microsoft.com/office/drawing/2014/main" id="{3458C8E9-11E5-2F0B-E500-A4DB5CD9E8CC}"/>
              </a:ext>
            </a:extLst>
          </p:cNvPr>
          <p:cNvSpPr txBox="1"/>
          <p:nvPr/>
        </p:nvSpPr>
        <p:spPr>
          <a:xfrm>
            <a:off x="219796" y="726431"/>
            <a:ext cx="5220072" cy="307777"/>
          </a:xfrm>
          <a:prstGeom prst="rect">
            <a:avLst/>
          </a:prstGeom>
          <a:noFill/>
        </p:spPr>
        <p:txBody>
          <a:bodyPr wrap="square" rtlCol="0">
            <a:spAutoFit/>
          </a:bodyPr>
          <a:lstStyle/>
          <a:p>
            <a:pPr algn="just"/>
            <a:r>
              <a:rPr lang="es-ES" sz="1400" b="1" dirty="0">
                <a:latin typeface="Arial" pitchFamily="34" charset="0"/>
                <a:cs typeface="Arial" pitchFamily="34" charset="0"/>
              </a:rPr>
              <a:t>Toberas de Escape:</a:t>
            </a:r>
            <a:endParaRPr lang="es-ES" dirty="0"/>
          </a:p>
        </p:txBody>
      </p:sp>
      <p:sp>
        <p:nvSpPr>
          <p:cNvPr id="10" name="TextBox 9">
            <a:extLst>
              <a:ext uri="{FF2B5EF4-FFF2-40B4-BE49-F238E27FC236}">
                <a16:creationId xmlns:a16="http://schemas.microsoft.com/office/drawing/2014/main" id="{B24CAE41-1ED0-2522-B6FF-181DBF2A3D54}"/>
              </a:ext>
            </a:extLst>
          </p:cNvPr>
          <p:cNvSpPr txBox="1"/>
          <p:nvPr/>
        </p:nvSpPr>
        <p:spPr>
          <a:xfrm>
            <a:off x="196156" y="1171185"/>
            <a:ext cx="8728048" cy="1815882"/>
          </a:xfrm>
          <a:prstGeom prst="rect">
            <a:avLst/>
          </a:prstGeom>
          <a:noFill/>
        </p:spPr>
        <p:txBody>
          <a:bodyPr wrap="square">
            <a:spAutoFit/>
          </a:bodyPr>
          <a:lstStyle/>
          <a:p>
            <a:r>
              <a:rPr lang="es-ES" sz="1400" dirty="0">
                <a:latin typeface="Arial" panose="020B0604020202020204" pitchFamily="34" charset="0"/>
                <a:cs typeface="Arial" panose="020B0604020202020204" pitchFamily="34" charset="0"/>
              </a:rPr>
              <a:t>El </a:t>
            </a:r>
            <a:r>
              <a:rPr lang="es-ES" sz="1400" b="1" dirty="0">
                <a:latin typeface="Arial" panose="020B0604020202020204" pitchFamily="34" charset="0"/>
                <a:cs typeface="Arial" panose="020B0604020202020204" pitchFamily="34" charset="0"/>
              </a:rPr>
              <a:t>enfriamiento por radiación</a:t>
            </a:r>
            <a:r>
              <a:rPr lang="es-ES" sz="1400" dirty="0">
                <a:latin typeface="Arial" panose="020B0604020202020204" pitchFamily="34" charset="0"/>
                <a:cs typeface="Arial" panose="020B0604020202020204" pitchFamily="34" charset="0"/>
              </a:rPr>
              <a:t> es un método pasivo utilizado principalmente en </a:t>
            </a:r>
            <a:r>
              <a:rPr lang="es-ES" sz="1400" b="1" dirty="0">
                <a:latin typeface="Arial" panose="020B0604020202020204" pitchFamily="34" charset="0"/>
                <a:cs typeface="Arial" panose="020B0604020202020204" pitchFamily="34" charset="0"/>
              </a:rPr>
              <a:t>motores cohete que operan en el vacío</a:t>
            </a:r>
            <a:r>
              <a:rPr lang="es-ES" sz="1400" dirty="0">
                <a:latin typeface="Arial" panose="020B0604020202020204" pitchFamily="34" charset="0"/>
                <a:cs typeface="Arial" panose="020B0604020202020204" pitchFamily="34" charset="0"/>
              </a:rPr>
              <a:t>, como los de etapas superiores. En este sistema, el calor generado por los gases calientes se disipa hacia el espacio mediante </a:t>
            </a:r>
            <a:r>
              <a:rPr lang="es-ES" sz="1400" b="1" dirty="0">
                <a:latin typeface="Arial" panose="020B0604020202020204" pitchFamily="34" charset="0"/>
                <a:cs typeface="Arial" panose="020B0604020202020204" pitchFamily="34" charset="0"/>
              </a:rPr>
              <a:t>emisión de radiación infrarroja</a:t>
            </a:r>
            <a:r>
              <a:rPr lang="es-ES" sz="1400" dirty="0">
                <a:latin typeface="Arial" panose="020B0604020202020204" pitchFamily="34" charset="0"/>
                <a:cs typeface="Arial" panose="020B0604020202020204" pitchFamily="34" charset="0"/>
              </a:rPr>
              <a:t>, aprovechando la </a:t>
            </a:r>
            <a:r>
              <a:rPr lang="es-ES" sz="1400" b="1" dirty="0">
                <a:latin typeface="Arial" panose="020B0604020202020204" pitchFamily="34" charset="0"/>
                <a:cs typeface="Arial" panose="020B0604020202020204" pitchFamily="34" charset="0"/>
              </a:rPr>
              <a:t>diferencia de temperatura</a:t>
            </a:r>
            <a:r>
              <a:rPr lang="es-ES" sz="1400" dirty="0">
                <a:latin typeface="Arial" panose="020B0604020202020204" pitchFamily="34" charset="0"/>
                <a:cs typeface="Arial" panose="020B0604020202020204" pitchFamily="34" charset="0"/>
              </a:rPr>
              <a:t> entre la superficie de la tobera y el entorno espacial, donde prácticamente no hay convección ni conducción. Para mejorar su eficacia, se utilizan materiales con alta emisividad térmica, como recubrimientos cerámicos o superficies metálicas pulidas. Aunque su capacidad de disipación es limitada, resulta útil en configuraciones donde el enfriamiento activo es inviable o innecesario debido a las bajas cargas térmicas.</a:t>
            </a:r>
            <a:endParaRPr lang="en-US" sz="1400" dirty="0">
              <a:latin typeface="Arial" panose="020B0604020202020204" pitchFamily="34" charset="0"/>
              <a:cs typeface="Arial" panose="020B0604020202020204" pitchFamily="34" charset="0"/>
            </a:endParaRPr>
          </a:p>
        </p:txBody>
      </p:sp>
      <p:pic>
        <p:nvPicPr>
          <p:cNvPr id="11" name="Imagen 9">
            <a:extLst>
              <a:ext uri="{FF2B5EF4-FFF2-40B4-BE49-F238E27FC236}">
                <a16:creationId xmlns:a16="http://schemas.microsoft.com/office/drawing/2014/main" id="{352C1125-6E0D-2F06-D57A-4D450EBF6B4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767579"/>
            <a:ext cx="5334000" cy="2228850"/>
          </a:xfrm>
          <a:prstGeom prst="rect">
            <a:avLst/>
          </a:prstGeom>
          <a:noFill/>
        </p:spPr>
      </p:pic>
    </p:spTree>
    <p:extLst>
      <p:ext uri="{BB962C8B-B14F-4D97-AF65-F5344CB8AC3E}">
        <p14:creationId xmlns:p14="http://schemas.microsoft.com/office/powerpoint/2010/main" val="4263922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0294BBD-EA32-EB1F-5326-3EC2CDC4AEA0}"/>
              </a:ext>
            </a:extLst>
          </p:cNvPr>
          <p:cNvSpPr>
            <a:spLocks noGrp="1"/>
          </p:cNvSpPr>
          <p:nvPr>
            <p:ph type="ftr" sz="quarter" idx="11"/>
          </p:nvPr>
        </p:nvSpPr>
        <p:spPr/>
        <p:txBody>
          <a:bodyPr/>
          <a:lstStyle/>
          <a:p>
            <a:r>
              <a:rPr lang="es-ES"/>
              <a:t>Ing. Movilla Lanzadores y Vehículos Espaciales</a:t>
            </a:r>
            <a:endParaRPr lang="es-AR"/>
          </a:p>
        </p:txBody>
      </p:sp>
      <p:sp>
        <p:nvSpPr>
          <p:cNvPr id="5" name="Slide Number Placeholder 4">
            <a:extLst>
              <a:ext uri="{FF2B5EF4-FFF2-40B4-BE49-F238E27FC236}">
                <a16:creationId xmlns:a16="http://schemas.microsoft.com/office/drawing/2014/main" id="{B5A66761-CADB-F8C1-7DD5-2F2919927773}"/>
              </a:ext>
            </a:extLst>
          </p:cNvPr>
          <p:cNvSpPr>
            <a:spLocks noGrp="1"/>
          </p:cNvSpPr>
          <p:nvPr>
            <p:ph type="sldNum" sz="quarter" idx="12"/>
          </p:nvPr>
        </p:nvSpPr>
        <p:spPr/>
        <p:txBody>
          <a:bodyPr/>
          <a:lstStyle/>
          <a:p>
            <a:fld id="{FD77ADFA-3932-47E0-864B-AD0A1E86723E}" type="slidenum">
              <a:rPr lang="es-AR" smtClean="0"/>
              <a:pPr/>
              <a:t>35</a:t>
            </a:fld>
            <a:endParaRPr lang="es-AR"/>
          </a:p>
        </p:txBody>
      </p:sp>
      <p:sp>
        <p:nvSpPr>
          <p:cNvPr id="7" name="TextBox 6">
            <a:extLst>
              <a:ext uri="{FF2B5EF4-FFF2-40B4-BE49-F238E27FC236}">
                <a16:creationId xmlns:a16="http://schemas.microsoft.com/office/drawing/2014/main" id="{177F39A2-4F61-C2A7-BEE0-8EA9F72A3BCA}"/>
              </a:ext>
            </a:extLst>
          </p:cNvPr>
          <p:cNvSpPr txBox="1"/>
          <p:nvPr/>
        </p:nvSpPr>
        <p:spPr>
          <a:xfrm>
            <a:off x="395536" y="1196752"/>
            <a:ext cx="8568952" cy="1815882"/>
          </a:xfrm>
          <a:prstGeom prst="rect">
            <a:avLst/>
          </a:prstGeom>
          <a:noFill/>
        </p:spPr>
        <p:txBody>
          <a:bodyPr wrap="square">
            <a:spAutoFit/>
          </a:bodyPr>
          <a:lstStyle/>
          <a:p>
            <a:r>
              <a:rPr lang="es-ES" sz="1400" dirty="0">
                <a:latin typeface="Arial" panose="020B0604020202020204" pitchFamily="34" charset="0"/>
                <a:cs typeface="Arial" panose="020B0604020202020204" pitchFamily="34" charset="0"/>
              </a:rPr>
              <a:t>El </a:t>
            </a:r>
            <a:r>
              <a:rPr lang="es-ES" sz="1400" b="1" dirty="0">
                <a:latin typeface="Arial" panose="020B0604020202020204" pitchFamily="34" charset="0"/>
                <a:cs typeface="Arial" panose="020B0604020202020204" pitchFamily="34" charset="0"/>
              </a:rPr>
              <a:t>enfriamiento por relación de mezcla</a:t>
            </a:r>
            <a:r>
              <a:rPr lang="es-ES" sz="1400" dirty="0">
                <a:latin typeface="Arial" panose="020B0604020202020204" pitchFamily="34" charset="0"/>
                <a:cs typeface="Arial" panose="020B0604020202020204" pitchFamily="34" charset="0"/>
              </a:rPr>
              <a:t> se basa en ajustar la </a:t>
            </a:r>
            <a:r>
              <a:rPr lang="es-ES" sz="1400" b="1" dirty="0">
                <a:latin typeface="Arial" panose="020B0604020202020204" pitchFamily="34" charset="0"/>
                <a:cs typeface="Arial" panose="020B0604020202020204" pitchFamily="34" charset="0"/>
              </a:rPr>
              <a:t>proporción entre combustible y comburente</a:t>
            </a:r>
            <a:r>
              <a:rPr lang="es-ES" sz="1400" dirty="0">
                <a:latin typeface="Arial" panose="020B0604020202020204" pitchFamily="34" charset="0"/>
                <a:cs typeface="Arial" panose="020B0604020202020204" pitchFamily="34" charset="0"/>
              </a:rPr>
              <a:t> (relación de mezcla) en el motor cohete para controlar la temperatura de combustión. Al operar con una </a:t>
            </a:r>
            <a:r>
              <a:rPr lang="es-ES" sz="1400" b="1" dirty="0">
                <a:latin typeface="Arial" panose="020B0604020202020204" pitchFamily="34" charset="0"/>
                <a:cs typeface="Arial" panose="020B0604020202020204" pitchFamily="34" charset="0"/>
              </a:rPr>
              <a:t>mezcla rica en combustible</a:t>
            </a:r>
            <a:r>
              <a:rPr lang="es-ES" sz="1400" dirty="0">
                <a:latin typeface="Arial" panose="020B0604020202020204" pitchFamily="34" charset="0"/>
                <a:cs typeface="Arial" panose="020B0604020202020204" pitchFamily="34" charset="0"/>
              </a:rPr>
              <a:t> (es decir, con exceso de combustible respecto a la proporción estequiométrica), se reduce la temperatura de la llama, ya que parte del combustible actúa como refrigerante al absorber calor sin quemarse completamente. Este método es útil para </a:t>
            </a:r>
            <a:r>
              <a:rPr lang="es-ES" sz="1400" b="1" dirty="0">
                <a:latin typeface="Arial" panose="020B0604020202020204" pitchFamily="34" charset="0"/>
                <a:cs typeface="Arial" panose="020B0604020202020204" pitchFamily="34" charset="0"/>
              </a:rPr>
              <a:t>proteger las superficies internas</a:t>
            </a:r>
            <a:r>
              <a:rPr lang="es-ES" sz="1400" dirty="0">
                <a:latin typeface="Arial" panose="020B0604020202020204" pitchFamily="34" charset="0"/>
                <a:cs typeface="Arial" panose="020B0604020202020204" pitchFamily="34" charset="0"/>
              </a:rPr>
              <a:t> de la cámara de combustión y la tobera, y puede complementarse con otros sistemas de enfriamiento. Aunque implica una leve pérdida en el rendimiento teórico, mejora la </a:t>
            </a:r>
            <a:r>
              <a:rPr lang="es-ES" sz="1400" b="1" dirty="0">
                <a:latin typeface="Arial" panose="020B0604020202020204" pitchFamily="34" charset="0"/>
                <a:cs typeface="Arial" panose="020B0604020202020204" pitchFamily="34" charset="0"/>
              </a:rPr>
              <a:t>vida útil y confiabilidad del motor.</a:t>
            </a:r>
            <a:endParaRPr lang="en-US" sz="1400" dirty="0">
              <a:latin typeface="Arial" panose="020B0604020202020204" pitchFamily="34" charset="0"/>
              <a:cs typeface="Arial" panose="020B0604020202020204" pitchFamily="34" charset="0"/>
            </a:endParaRPr>
          </a:p>
        </p:txBody>
      </p:sp>
      <p:pic>
        <p:nvPicPr>
          <p:cNvPr id="8" name="Imagen 12">
            <a:extLst>
              <a:ext uri="{FF2B5EF4-FFF2-40B4-BE49-F238E27FC236}">
                <a16:creationId xmlns:a16="http://schemas.microsoft.com/office/drawing/2014/main" id="{340B15DA-574A-3302-C74D-D624D3338F2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74272" y="2925625"/>
            <a:ext cx="3752056" cy="3218568"/>
          </a:xfrm>
          <a:prstGeom prst="rect">
            <a:avLst/>
          </a:prstGeom>
          <a:noFill/>
        </p:spPr>
      </p:pic>
      <p:sp>
        <p:nvSpPr>
          <p:cNvPr id="9" name="Elipse 13">
            <a:extLst>
              <a:ext uri="{FF2B5EF4-FFF2-40B4-BE49-F238E27FC236}">
                <a16:creationId xmlns:a16="http://schemas.microsoft.com/office/drawing/2014/main" id="{B2CF7015-A29A-D176-C567-27537A66EFB0}"/>
              </a:ext>
            </a:extLst>
          </p:cNvPr>
          <p:cNvSpPr/>
          <p:nvPr/>
        </p:nvSpPr>
        <p:spPr>
          <a:xfrm>
            <a:off x="4792620" y="4045369"/>
            <a:ext cx="822988" cy="161587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a:p>
        </p:txBody>
      </p:sp>
      <p:sp>
        <p:nvSpPr>
          <p:cNvPr id="10" name="1 Título">
            <a:extLst>
              <a:ext uri="{FF2B5EF4-FFF2-40B4-BE49-F238E27FC236}">
                <a16:creationId xmlns:a16="http://schemas.microsoft.com/office/drawing/2014/main" id="{D3916D92-945A-2AF2-10AA-A9F046B4ED49}"/>
              </a:ext>
            </a:extLst>
          </p:cNvPr>
          <p:cNvSpPr>
            <a:spLocks noGrp="1"/>
          </p:cNvSpPr>
          <p:nvPr>
            <p:ph type="title"/>
          </p:nvPr>
        </p:nvSpPr>
        <p:spPr>
          <a:xfrm>
            <a:off x="632940" y="176336"/>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11" name="7 Rectángulo">
            <a:extLst>
              <a:ext uri="{FF2B5EF4-FFF2-40B4-BE49-F238E27FC236}">
                <a16:creationId xmlns:a16="http://schemas.microsoft.com/office/drawing/2014/main" id="{01DBFC2E-570C-DD53-FB75-6785521B63D0}"/>
              </a:ext>
            </a:extLst>
          </p:cNvPr>
          <p:cNvSpPr/>
          <p:nvPr/>
        </p:nvSpPr>
        <p:spPr>
          <a:xfrm>
            <a:off x="427260" y="536376"/>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12" name="11 CuadroTexto">
            <a:extLst>
              <a:ext uri="{FF2B5EF4-FFF2-40B4-BE49-F238E27FC236}">
                <a16:creationId xmlns:a16="http://schemas.microsoft.com/office/drawing/2014/main" id="{D359E508-3F3B-5CBD-A344-8CD81C646901}"/>
              </a:ext>
            </a:extLst>
          </p:cNvPr>
          <p:cNvSpPr txBox="1"/>
          <p:nvPr/>
        </p:nvSpPr>
        <p:spPr>
          <a:xfrm>
            <a:off x="395536" y="858143"/>
            <a:ext cx="5220072" cy="307777"/>
          </a:xfrm>
          <a:prstGeom prst="rect">
            <a:avLst/>
          </a:prstGeom>
          <a:noFill/>
        </p:spPr>
        <p:txBody>
          <a:bodyPr wrap="square" rtlCol="0">
            <a:spAutoFit/>
          </a:bodyPr>
          <a:lstStyle/>
          <a:p>
            <a:pPr algn="just"/>
            <a:r>
              <a:rPr lang="es-ES" sz="1400" b="1" dirty="0">
                <a:latin typeface="Arial" pitchFamily="34" charset="0"/>
                <a:cs typeface="Arial" pitchFamily="34" charset="0"/>
              </a:rPr>
              <a:t>Toberas de Escape:</a:t>
            </a:r>
            <a:endParaRPr lang="es-ES" dirty="0"/>
          </a:p>
        </p:txBody>
      </p:sp>
    </p:spTree>
    <p:extLst>
      <p:ext uri="{BB962C8B-B14F-4D97-AF65-F5344CB8AC3E}">
        <p14:creationId xmlns:p14="http://schemas.microsoft.com/office/powerpoint/2010/main" val="3215410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0" name="AutoShape 2"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2" name="AutoShape 4"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9698" name="AutoShape 2" descr="El rompecabezas del cohete gigante SLS - Eurek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5" name="14 Marcador de número de diapositiva"/>
          <p:cNvSpPr>
            <a:spLocks noGrp="1"/>
          </p:cNvSpPr>
          <p:nvPr>
            <p:ph type="sldNum" sz="quarter" idx="12"/>
          </p:nvPr>
        </p:nvSpPr>
        <p:spPr>
          <a:xfrm>
            <a:off x="6553200" y="6492277"/>
            <a:ext cx="2133600" cy="365125"/>
          </a:xfrm>
        </p:spPr>
        <p:txBody>
          <a:bodyPr/>
          <a:lstStyle/>
          <a:p>
            <a:fld id="{FD77ADFA-3932-47E0-864B-AD0A1E86723E}" type="slidenum">
              <a:rPr lang="es-AR" smtClean="0"/>
              <a:pPr/>
              <a:t>36</a:t>
            </a:fld>
            <a:endParaRPr lang="es-AR"/>
          </a:p>
        </p:txBody>
      </p:sp>
      <p:sp>
        <p:nvSpPr>
          <p:cNvPr id="16" name="15 Marcador de pie de página"/>
          <p:cNvSpPr>
            <a:spLocks noGrp="1"/>
          </p:cNvSpPr>
          <p:nvPr>
            <p:ph type="ftr" sz="quarter" idx="11"/>
          </p:nvPr>
        </p:nvSpPr>
        <p:spPr>
          <a:xfrm>
            <a:off x="3124200" y="6492277"/>
            <a:ext cx="3320008" cy="365125"/>
          </a:xfrm>
        </p:spPr>
        <p:txBody>
          <a:bodyPr/>
          <a:lstStyle/>
          <a:p>
            <a:r>
              <a:rPr lang="es-ES" dirty="0"/>
              <a:t>Ing. </a:t>
            </a:r>
            <a:r>
              <a:rPr lang="es-ES" dirty="0" err="1"/>
              <a:t>Movilla</a:t>
            </a:r>
            <a:r>
              <a:rPr lang="es-ES" dirty="0"/>
              <a:t> Lanzadores y Vehículos Espaciales</a:t>
            </a:r>
            <a:endParaRPr lang="es-AR" dirty="0"/>
          </a:p>
        </p:txBody>
      </p:sp>
      <p:sp>
        <p:nvSpPr>
          <p:cNvPr id="14" name="13 CuadroTexto"/>
          <p:cNvSpPr txBox="1"/>
          <p:nvPr/>
        </p:nvSpPr>
        <p:spPr>
          <a:xfrm>
            <a:off x="179512" y="620688"/>
            <a:ext cx="5112568" cy="6340197"/>
          </a:xfrm>
          <a:prstGeom prst="rect">
            <a:avLst/>
          </a:prstGeom>
          <a:noFill/>
        </p:spPr>
        <p:txBody>
          <a:bodyPr wrap="square" rtlCol="0">
            <a:spAutoFit/>
          </a:bodyPr>
          <a:lstStyle/>
          <a:p>
            <a:pPr algn="just"/>
            <a:r>
              <a:rPr lang="es-ES" sz="1400" b="1" dirty="0">
                <a:latin typeface="Arial" pitchFamily="34" charset="0"/>
                <a:cs typeface="Arial" pitchFamily="34" charset="0"/>
              </a:rPr>
              <a:t>Sistema de Recuperación (en lanzadores reutilizables): </a:t>
            </a:r>
            <a:r>
              <a:rPr lang="es-ES" sz="1400" dirty="0">
                <a:latin typeface="Arial" pitchFamily="34" charset="0"/>
                <a:cs typeface="Arial" pitchFamily="34" charset="0"/>
              </a:rPr>
              <a:t>incluyen sistemas de recuperación que permiten que la etapa principal regrese a la Tierra de manera controlada y sea recuperada para su uso en futuras misiones.</a:t>
            </a:r>
          </a:p>
          <a:p>
            <a:pPr algn="just"/>
            <a:endParaRPr lang="es-ES" sz="1400" dirty="0">
              <a:latin typeface="Arial" pitchFamily="34" charset="0"/>
              <a:cs typeface="Arial" pitchFamily="34" charset="0"/>
            </a:endParaRPr>
          </a:p>
          <a:p>
            <a:pPr algn="just"/>
            <a:r>
              <a:rPr lang="es-ES" sz="1400" dirty="0">
                <a:latin typeface="Arial" pitchFamily="34" charset="0"/>
                <a:cs typeface="Arial" pitchFamily="34" charset="0"/>
              </a:rPr>
              <a:t>Este enfoque ha cambiado fundamentalmente la forma en que se realizan los lanzamientos espaciales y ha tenido un impacto significativo en la industria aeroespacial.</a:t>
            </a:r>
          </a:p>
          <a:p>
            <a:pPr algn="just"/>
            <a:endParaRPr lang="es-ES" sz="1400" dirty="0">
              <a:latin typeface="Arial" pitchFamily="34" charset="0"/>
              <a:cs typeface="Arial" pitchFamily="34" charset="0"/>
            </a:endParaRPr>
          </a:p>
          <a:p>
            <a:pPr lvl="0" algn="just"/>
            <a:r>
              <a:rPr lang="es-ES" sz="1400" dirty="0">
                <a:latin typeface="Arial" pitchFamily="34" charset="0"/>
                <a:cs typeface="Arial" pitchFamily="34" charset="0"/>
              </a:rPr>
              <a:t>El </a:t>
            </a:r>
            <a:r>
              <a:rPr lang="es-ES" sz="1400" dirty="0" err="1">
                <a:latin typeface="Arial" pitchFamily="34" charset="0"/>
                <a:cs typeface="Arial" pitchFamily="34" charset="0"/>
              </a:rPr>
              <a:t>Falcon</a:t>
            </a:r>
            <a:r>
              <a:rPr lang="es-ES" sz="1400" dirty="0">
                <a:latin typeface="Arial" pitchFamily="34" charset="0"/>
                <a:cs typeface="Arial" pitchFamily="34" charset="0"/>
              </a:rPr>
              <a:t> 9 es un cohete parcialmente reutilizable, lo que significa que la primera etapa del cohete es recuperada y reacondicionada para ser utilizada en futuras misiones.</a:t>
            </a:r>
          </a:p>
          <a:p>
            <a:pPr algn="just"/>
            <a:endParaRPr lang="es-ES" sz="1400" dirty="0">
              <a:latin typeface="Arial" pitchFamily="34" charset="0"/>
              <a:cs typeface="Arial" pitchFamily="34" charset="0"/>
            </a:endParaRPr>
          </a:p>
          <a:p>
            <a:pPr algn="just"/>
            <a:r>
              <a:rPr lang="es-ES" sz="1400" dirty="0">
                <a:latin typeface="Arial" pitchFamily="34" charset="0"/>
                <a:cs typeface="Arial" pitchFamily="34" charset="0"/>
              </a:rPr>
              <a:t>La primera etapa del cohete lleva la carga útil hacia el espacio. Cumplida su función, se separa de la segunda etapa y la carga útil. Iniciando su proceso de regreso a la Tierra.</a:t>
            </a:r>
          </a:p>
          <a:p>
            <a:pPr algn="just"/>
            <a:endParaRPr lang="es-ES" sz="1400" dirty="0">
              <a:latin typeface="Arial" pitchFamily="34" charset="0"/>
              <a:cs typeface="Arial" pitchFamily="34" charset="0"/>
            </a:endParaRPr>
          </a:p>
          <a:p>
            <a:pPr algn="just"/>
            <a:r>
              <a:rPr lang="es-ES" sz="1400" dirty="0">
                <a:latin typeface="Arial" pitchFamily="34" charset="0"/>
                <a:cs typeface="Arial" pitchFamily="34" charset="0"/>
              </a:rPr>
              <a:t>La primera etapa está equipada con motores y aletas que le permiten realizar una maniobra de reentrada controlada en la atmósfera terrestre. Luego, enciende sus motores nuevamente para realizar un aterrizaje vertical en una plataforma designada. </a:t>
            </a:r>
          </a:p>
          <a:p>
            <a:pPr algn="just"/>
            <a:endParaRPr lang="es-ES" sz="1400" dirty="0">
              <a:latin typeface="Arial" pitchFamily="34" charset="0"/>
              <a:cs typeface="Arial" pitchFamily="34" charset="0"/>
            </a:endParaRPr>
          </a:p>
          <a:p>
            <a:pPr algn="just"/>
            <a:r>
              <a:rPr lang="es-ES" sz="1400" dirty="0">
                <a:latin typeface="Arial" pitchFamily="34" charset="0"/>
                <a:cs typeface="Arial" pitchFamily="34" charset="0"/>
              </a:rPr>
              <a:t>Después de ser recuperada, se somete a un proceso de inspección exhaustiva y reacondicionamiento. donde componente que haya experimentado desgaste se reemplaza o repara según sea necesario para asegurar que esté en condiciones de volar nuevamente de manera segura.</a:t>
            </a:r>
          </a:p>
          <a:p>
            <a:endParaRPr lang="es-ES" sz="1400" dirty="0">
              <a:latin typeface="Arial" pitchFamily="34" charset="0"/>
              <a:cs typeface="Arial" pitchFamily="34" charset="0"/>
            </a:endParaRPr>
          </a:p>
        </p:txBody>
      </p:sp>
      <p:pic>
        <p:nvPicPr>
          <p:cNvPr id="32770" name="Picture 2" descr="Falcon 9: 250 etapas recuperadas, 88 lanzamientos en un año y el satélite  canario ALISIO-1 - Eureka"/>
          <p:cNvPicPr>
            <a:picLocks noChangeAspect="1" noChangeArrowheads="1"/>
          </p:cNvPicPr>
          <p:nvPr/>
        </p:nvPicPr>
        <p:blipFill>
          <a:blip r:embed="rId3" cstate="print"/>
          <a:srcRect l="20345" r="20306" b="16912"/>
          <a:stretch>
            <a:fillRect/>
          </a:stretch>
        </p:blipFill>
        <p:spPr bwMode="auto">
          <a:xfrm>
            <a:off x="5292080" y="579761"/>
            <a:ext cx="1993929" cy="3987858"/>
          </a:xfrm>
          <a:prstGeom prst="rect">
            <a:avLst/>
          </a:prstGeom>
          <a:noFill/>
        </p:spPr>
      </p:pic>
      <p:pic>
        <p:nvPicPr>
          <p:cNvPr id="32772" name="Picture 4" descr="SpaceX suspendió los lanzamientos de Falcon 9 tras el fallo del cohete que  llevó la misión Crew-9 a la ISS - Actualidad Aeroespacial"/>
          <p:cNvPicPr>
            <a:picLocks noChangeAspect="1" noChangeArrowheads="1"/>
          </p:cNvPicPr>
          <p:nvPr/>
        </p:nvPicPr>
        <p:blipFill>
          <a:blip r:embed="rId4" cstate="print"/>
          <a:srcRect l="34641" r="36832"/>
          <a:stretch>
            <a:fillRect/>
          </a:stretch>
        </p:blipFill>
        <p:spPr bwMode="auto">
          <a:xfrm>
            <a:off x="7127776" y="851182"/>
            <a:ext cx="2016224" cy="3716437"/>
          </a:xfrm>
          <a:prstGeom prst="rect">
            <a:avLst/>
          </a:prstGeom>
          <a:noFill/>
        </p:spPr>
      </p:pic>
      <p:pic>
        <p:nvPicPr>
          <p:cNvPr id="3" name="Imagen 4" descr="How does the SpaceX Falcon 9 first-stage straighten for landing? - Space  Exploration Stack Exchange">
            <a:extLst>
              <a:ext uri="{FF2B5EF4-FFF2-40B4-BE49-F238E27FC236}">
                <a16:creationId xmlns:a16="http://schemas.microsoft.com/office/drawing/2014/main" id="{D0B96DA2-EA32-59AB-F9F3-F7206E6532D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2957" y="4608546"/>
            <a:ext cx="2914650" cy="1943100"/>
          </a:xfrm>
          <a:prstGeom prst="rect">
            <a:avLst/>
          </a:prstGeom>
          <a:noFill/>
        </p:spPr>
      </p:pic>
    </p:spTree>
    <p:custDataLst>
      <p:tags r:id="rId1"/>
    </p:custDataLst>
    <p:extLst>
      <p:ext uri="{BB962C8B-B14F-4D97-AF65-F5344CB8AC3E}">
        <p14:creationId xmlns:p14="http://schemas.microsoft.com/office/powerpoint/2010/main" val="2953594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2C3FB5-FCA7-D8CC-2FEE-869BE4B47A7B}"/>
              </a:ext>
            </a:extLst>
          </p:cNvPr>
          <p:cNvSpPr>
            <a:spLocks noGrp="1"/>
          </p:cNvSpPr>
          <p:nvPr>
            <p:ph type="ftr" sz="quarter" idx="11"/>
          </p:nvPr>
        </p:nvSpPr>
        <p:spPr/>
        <p:txBody>
          <a:bodyPr/>
          <a:lstStyle/>
          <a:p>
            <a:r>
              <a:rPr lang="es-ES"/>
              <a:t>Ing. Movilla Lanzadores y Vehículos Espaciales</a:t>
            </a:r>
            <a:endParaRPr lang="es-AR"/>
          </a:p>
        </p:txBody>
      </p:sp>
      <p:sp>
        <p:nvSpPr>
          <p:cNvPr id="5" name="Slide Number Placeholder 4">
            <a:extLst>
              <a:ext uri="{FF2B5EF4-FFF2-40B4-BE49-F238E27FC236}">
                <a16:creationId xmlns:a16="http://schemas.microsoft.com/office/drawing/2014/main" id="{CD462EDB-4384-D76F-C892-361BD7E36939}"/>
              </a:ext>
            </a:extLst>
          </p:cNvPr>
          <p:cNvSpPr>
            <a:spLocks noGrp="1"/>
          </p:cNvSpPr>
          <p:nvPr>
            <p:ph type="sldNum" sz="quarter" idx="12"/>
          </p:nvPr>
        </p:nvSpPr>
        <p:spPr/>
        <p:txBody>
          <a:bodyPr/>
          <a:lstStyle/>
          <a:p>
            <a:fld id="{FD77ADFA-3932-47E0-864B-AD0A1E86723E}" type="slidenum">
              <a:rPr lang="es-AR" smtClean="0"/>
              <a:pPr/>
              <a:t>37</a:t>
            </a:fld>
            <a:endParaRPr lang="es-AR"/>
          </a:p>
        </p:txBody>
      </p:sp>
      <p:sp>
        <p:nvSpPr>
          <p:cNvPr id="6" name="1 Título">
            <a:extLst>
              <a:ext uri="{FF2B5EF4-FFF2-40B4-BE49-F238E27FC236}">
                <a16:creationId xmlns:a16="http://schemas.microsoft.com/office/drawing/2014/main" id="{7099A2F7-3733-DF51-D1BD-08507168A310}"/>
              </a:ext>
            </a:extLst>
          </p:cNvPr>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7" name="7 Rectángulo">
            <a:extLst>
              <a:ext uri="{FF2B5EF4-FFF2-40B4-BE49-F238E27FC236}">
                <a16:creationId xmlns:a16="http://schemas.microsoft.com/office/drawing/2014/main" id="{C736D1B5-88B3-CA11-668C-45C26D5806E6}"/>
              </a:ext>
            </a:extLst>
          </p:cNvPr>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9" name="TextBox 8">
            <a:extLst>
              <a:ext uri="{FF2B5EF4-FFF2-40B4-BE49-F238E27FC236}">
                <a16:creationId xmlns:a16="http://schemas.microsoft.com/office/drawing/2014/main" id="{6E1B034D-DC55-E84E-3A45-FFFC2FECDACF}"/>
              </a:ext>
            </a:extLst>
          </p:cNvPr>
          <p:cNvSpPr txBox="1"/>
          <p:nvPr/>
        </p:nvSpPr>
        <p:spPr>
          <a:xfrm>
            <a:off x="251520" y="677435"/>
            <a:ext cx="4680520" cy="646331"/>
          </a:xfrm>
          <a:prstGeom prst="rect">
            <a:avLst/>
          </a:prstGeom>
          <a:noFill/>
        </p:spPr>
        <p:txBody>
          <a:bodyPr wrap="square">
            <a:spAutoFit/>
          </a:bodyPr>
          <a:lstStyle/>
          <a:p>
            <a:r>
              <a:rPr lang="es-ES" sz="1800" b="1" dirty="0">
                <a:latin typeface="Arial" pitchFamily="34" charset="0"/>
                <a:cs typeface="Arial" pitchFamily="34" charset="0"/>
              </a:rPr>
              <a:t>Sistema de Recuperación (en lanzadores reutilizables): </a:t>
            </a:r>
            <a:endParaRPr lang="en-US" dirty="0"/>
          </a:p>
        </p:txBody>
      </p:sp>
      <p:pic>
        <p:nvPicPr>
          <p:cNvPr id="10" name="Picture 4" descr="SpaceX's newest drone ship returns to port after its 1st rocket landing at  sea (photos, videos) | Space">
            <a:extLst>
              <a:ext uri="{FF2B5EF4-FFF2-40B4-BE49-F238E27FC236}">
                <a16:creationId xmlns:a16="http://schemas.microsoft.com/office/drawing/2014/main" id="{F66B0AD5-0BFD-A954-CA79-730939D25D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403705"/>
            <a:ext cx="3419872" cy="19236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lown Falcon 9 booster hoisted off landing platform – Spaceflight Now">
            <a:extLst>
              <a:ext uri="{FF2B5EF4-FFF2-40B4-BE49-F238E27FC236}">
                <a16:creationId xmlns:a16="http://schemas.microsoft.com/office/drawing/2014/main" id="{41806D6B-2757-256A-C318-D94654E0B57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9234"/>
          <a:stretch/>
        </p:blipFill>
        <p:spPr bwMode="auto">
          <a:xfrm>
            <a:off x="6948264" y="4312830"/>
            <a:ext cx="1897840" cy="20145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F0BE9874-4BBA-BEEC-9FA2-3D69D1554B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54"/>
          <a:stretch/>
        </p:blipFill>
        <p:spPr bwMode="auto">
          <a:xfrm>
            <a:off x="3583939" y="4389084"/>
            <a:ext cx="3200258" cy="1893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paceX celebrates historic rocket landings with new 4K footage">
            <a:extLst>
              <a:ext uri="{FF2B5EF4-FFF2-40B4-BE49-F238E27FC236}">
                <a16:creationId xmlns:a16="http://schemas.microsoft.com/office/drawing/2014/main" id="{385B240A-FDF0-0D58-2B53-A0FF30CDDD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149" y="1705391"/>
            <a:ext cx="5148171" cy="24031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paceX ship headed 1000 kilometers out to sea for expendable Falcon 9 launch">
            <a:extLst>
              <a:ext uri="{FF2B5EF4-FFF2-40B4-BE49-F238E27FC236}">
                <a16:creationId xmlns:a16="http://schemas.microsoft.com/office/drawing/2014/main" id="{2BC72C5A-837C-E16F-CA08-6325920F92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5846" y="2434008"/>
            <a:ext cx="3200258" cy="18053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New photos illustrate progress in SpaceX's fairing recovery attempts –  Spaceflight Now">
            <a:extLst>
              <a:ext uri="{FF2B5EF4-FFF2-40B4-BE49-F238E27FC236}">
                <a16:creationId xmlns:a16="http://schemas.microsoft.com/office/drawing/2014/main" id="{3DC627CC-7788-B17A-9744-9013CCA0404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9041"/>
          <a:stretch/>
        </p:blipFill>
        <p:spPr bwMode="auto">
          <a:xfrm>
            <a:off x="5449854" y="511974"/>
            <a:ext cx="3472946" cy="1874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19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LANZADORES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0" name="AutoShape 2"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7652" name="AutoShape 4" descr="BBC Saturn V eng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9698" name="AutoShape 2" descr="El rompecabezas del cohete gigante SLS - Eurek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5" name="14 Marcador de número de diapositiva"/>
          <p:cNvSpPr>
            <a:spLocks noGrp="1"/>
          </p:cNvSpPr>
          <p:nvPr>
            <p:ph type="sldNum" sz="quarter" idx="12"/>
          </p:nvPr>
        </p:nvSpPr>
        <p:spPr>
          <a:xfrm>
            <a:off x="6553200" y="6492277"/>
            <a:ext cx="2133600" cy="365125"/>
          </a:xfrm>
        </p:spPr>
        <p:txBody>
          <a:bodyPr/>
          <a:lstStyle/>
          <a:p>
            <a:fld id="{FD77ADFA-3932-47E0-864B-AD0A1E86723E}" type="slidenum">
              <a:rPr lang="es-AR" smtClean="0"/>
              <a:pPr/>
              <a:t>38</a:t>
            </a:fld>
            <a:endParaRPr lang="es-AR"/>
          </a:p>
        </p:txBody>
      </p:sp>
      <p:sp>
        <p:nvSpPr>
          <p:cNvPr id="16" name="15 Marcador de pie de página"/>
          <p:cNvSpPr>
            <a:spLocks noGrp="1"/>
          </p:cNvSpPr>
          <p:nvPr>
            <p:ph type="ftr" sz="quarter" idx="11"/>
          </p:nvPr>
        </p:nvSpPr>
        <p:spPr>
          <a:xfrm>
            <a:off x="3124200" y="6492277"/>
            <a:ext cx="3320008" cy="365125"/>
          </a:xfrm>
        </p:spPr>
        <p:txBody>
          <a:bodyPr/>
          <a:lstStyle/>
          <a:p>
            <a:r>
              <a:rPr lang="es-ES" dirty="0"/>
              <a:t>Ing. </a:t>
            </a:r>
            <a:r>
              <a:rPr lang="es-ES" dirty="0" err="1"/>
              <a:t>Movilla</a:t>
            </a:r>
            <a:r>
              <a:rPr lang="es-ES" dirty="0"/>
              <a:t> Lanzadores y Vehículos Espaciales</a:t>
            </a:r>
            <a:endParaRPr lang="es-AR" dirty="0"/>
          </a:p>
        </p:txBody>
      </p:sp>
      <p:sp>
        <p:nvSpPr>
          <p:cNvPr id="13" name="12 CuadroTexto"/>
          <p:cNvSpPr txBox="1"/>
          <p:nvPr/>
        </p:nvSpPr>
        <p:spPr>
          <a:xfrm>
            <a:off x="179512" y="980728"/>
            <a:ext cx="8465127" cy="1600438"/>
          </a:xfrm>
          <a:prstGeom prst="rect">
            <a:avLst/>
          </a:prstGeom>
          <a:noFill/>
        </p:spPr>
        <p:txBody>
          <a:bodyPr wrap="square" rtlCol="0">
            <a:spAutoFit/>
          </a:bodyPr>
          <a:lstStyle/>
          <a:p>
            <a:pPr algn="just"/>
            <a:r>
              <a:rPr lang="es-ES" sz="1400" b="1" dirty="0">
                <a:latin typeface="Arial" pitchFamily="34" charset="0"/>
                <a:cs typeface="Arial" pitchFamily="34" charset="0"/>
              </a:rPr>
              <a:t>Autodestrucción: </a:t>
            </a:r>
            <a:r>
              <a:rPr lang="es-ES" sz="1400" dirty="0">
                <a:latin typeface="Arial" pitchFamily="34" charset="0"/>
                <a:cs typeface="Arial" pitchFamily="34" charset="0"/>
              </a:rPr>
              <a:t>Para garantizar la seguridad pública en caso de que un lanzamiento salga mal y el lanzador se desvíe de su trayectoria prevista, se incluye un sistema de autodestrucción que puede activarse para destruir el lanzador y su carga antes de que representen una amenaza.</a:t>
            </a:r>
          </a:p>
          <a:p>
            <a:pPr algn="just"/>
            <a:endParaRPr lang="es-ES" sz="1400" dirty="0">
              <a:latin typeface="Arial" pitchFamily="34" charset="0"/>
              <a:cs typeface="Arial" pitchFamily="34" charset="0"/>
            </a:endParaRPr>
          </a:p>
          <a:p>
            <a:pPr algn="just"/>
            <a:r>
              <a:rPr lang="es-ES" sz="1400" dirty="0">
                <a:latin typeface="Arial" pitchFamily="34" charset="0"/>
                <a:cs typeface="Arial" pitchFamily="34" charset="0"/>
              </a:rPr>
              <a:t>Estos sistemas trabajan de manera conjunta y precisa para llevar a cabo lanzamientos espaciales exitosos. La complejidad y la sofisticación de estos sistemas varían según el tipo de lanzador, su carga útil y su misión específica.</a:t>
            </a:r>
            <a:endParaRPr lang="es-ES" dirty="0"/>
          </a:p>
        </p:txBody>
      </p:sp>
      <p:pic>
        <p:nvPicPr>
          <p:cNvPr id="17" name="16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2780928"/>
            <a:ext cx="4824536" cy="3672408"/>
          </a:xfrm>
          <a:prstGeom prst="rect">
            <a:avLst/>
          </a:prstGeom>
          <a:noFill/>
        </p:spPr>
      </p:pic>
    </p:spTree>
    <p:custDataLst>
      <p:tags r:id="rId1"/>
    </p:custDataLst>
    <p:extLst>
      <p:ext uri="{BB962C8B-B14F-4D97-AF65-F5344CB8AC3E}">
        <p14:creationId xmlns:p14="http://schemas.microsoft.com/office/powerpoint/2010/main" val="2953594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CBD66-8E42-14C0-B06E-BF5FFEA8D1A9}"/>
            </a:ext>
          </a:extLst>
        </p:cNvPr>
        <p:cNvGrpSpPr/>
        <p:nvPr/>
      </p:nvGrpSpPr>
      <p:grpSpPr>
        <a:xfrm>
          <a:off x="0" y="0"/>
          <a:ext cx="0" cy="0"/>
          <a:chOff x="0" y="0"/>
          <a:chExt cx="0" cy="0"/>
        </a:xfrm>
      </p:grpSpPr>
      <p:pic>
        <p:nvPicPr>
          <p:cNvPr id="1026" name="Picture 2" descr="El histórico lanzamiento de SpaceX y la NASA será este sábado">
            <a:extLst>
              <a:ext uri="{FF2B5EF4-FFF2-40B4-BE49-F238E27FC236}">
                <a16:creationId xmlns:a16="http://schemas.microsoft.com/office/drawing/2014/main" id="{F6D15E2D-2F77-7C7D-2C36-1A3E29FC0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68" y="836712"/>
            <a:ext cx="8831865" cy="5184576"/>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a:extLst>
              <a:ext uri="{FF2B5EF4-FFF2-40B4-BE49-F238E27FC236}">
                <a16:creationId xmlns:a16="http://schemas.microsoft.com/office/drawing/2014/main" id="{0EA6863B-71C0-C627-5232-F1B2D83C45E4}"/>
              </a:ext>
            </a:extLst>
          </p:cNvPr>
          <p:cNvSpPr/>
          <p:nvPr/>
        </p:nvSpPr>
        <p:spPr>
          <a:xfrm>
            <a:off x="539552" y="2276872"/>
            <a:ext cx="8136904"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LANZADORES y VEHICULOS ESPACIALES </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6866" name="AutoShape 2" descr="How the successes and failures of the shuttle program moved space  exploration forward – Houston Public Media">
            <a:extLst>
              <a:ext uri="{FF2B5EF4-FFF2-40B4-BE49-F238E27FC236}">
                <a16:creationId xmlns:a16="http://schemas.microsoft.com/office/drawing/2014/main" id="{64477990-669D-6851-2C6F-97AA9A926990}"/>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6868" name="AutoShape 4" descr="How the successes and failures of the shuttle program moved space  exploration forward – Houston Public Media">
            <a:extLst>
              <a:ext uri="{FF2B5EF4-FFF2-40B4-BE49-F238E27FC236}">
                <a16:creationId xmlns:a16="http://schemas.microsoft.com/office/drawing/2014/main" id="{D406E713-33DA-FA14-BE93-1040DF204023}"/>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7 Marcador de número de diapositiva">
            <a:extLst>
              <a:ext uri="{FF2B5EF4-FFF2-40B4-BE49-F238E27FC236}">
                <a16:creationId xmlns:a16="http://schemas.microsoft.com/office/drawing/2014/main" id="{2D68085F-2100-865C-FD71-15D8E63042C1}"/>
              </a:ext>
            </a:extLst>
          </p:cNvPr>
          <p:cNvSpPr>
            <a:spLocks noGrp="1"/>
          </p:cNvSpPr>
          <p:nvPr>
            <p:ph type="sldNum" sz="quarter" idx="12"/>
          </p:nvPr>
        </p:nvSpPr>
        <p:spPr>
          <a:xfrm>
            <a:off x="6553200" y="6479920"/>
            <a:ext cx="2133600" cy="365125"/>
          </a:xfrm>
        </p:spPr>
        <p:txBody>
          <a:bodyPr/>
          <a:lstStyle/>
          <a:p>
            <a:fld id="{FD77ADFA-3932-47E0-864B-AD0A1E86723E}" type="slidenum">
              <a:rPr lang="es-AR" smtClean="0"/>
              <a:pPr/>
              <a:t>39</a:t>
            </a:fld>
            <a:endParaRPr lang="es-AR"/>
          </a:p>
        </p:txBody>
      </p:sp>
      <p:sp>
        <p:nvSpPr>
          <p:cNvPr id="9" name="8 Marcador de pie de página">
            <a:extLst>
              <a:ext uri="{FF2B5EF4-FFF2-40B4-BE49-F238E27FC236}">
                <a16:creationId xmlns:a16="http://schemas.microsoft.com/office/drawing/2014/main" id="{8C874238-C37C-97D2-4AFB-73FDEB206E6B}"/>
              </a:ext>
            </a:extLst>
          </p:cNvPr>
          <p:cNvSpPr>
            <a:spLocks noGrp="1"/>
          </p:cNvSpPr>
          <p:nvPr>
            <p:ph type="ftr" sz="quarter" idx="11"/>
          </p:nvPr>
        </p:nvSpPr>
        <p:spPr>
          <a:xfrm>
            <a:off x="3124200" y="6472965"/>
            <a:ext cx="3464024" cy="365125"/>
          </a:xfrm>
        </p:spPr>
        <p:txBody>
          <a:bodyPr/>
          <a:lstStyle/>
          <a:p>
            <a:r>
              <a:rPr lang="es-ES"/>
              <a:t>Ing. Movilla Lanzadores y Vehículos Espaciales</a:t>
            </a:r>
            <a:endParaRPr lang="es-AR" dirty="0"/>
          </a:p>
        </p:txBody>
      </p:sp>
    </p:spTree>
    <p:extLst>
      <p:ext uri="{BB962C8B-B14F-4D97-AF65-F5344CB8AC3E}">
        <p14:creationId xmlns:p14="http://schemas.microsoft.com/office/powerpoint/2010/main" val="271799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Imagen 6" descr="Interfaz de usuario gráfica&#10;&#10;El contenido generado por IA puede ser incorrecto.">
            <a:extLst>
              <a:ext uri="{FF2B5EF4-FFF2-40B4-BE49-F238E27FC236}">
                <a16:creationId xmlns:a16="http://schemas.microsoft.com/office/drawing/2014/main" id="{D1A75081-9008-BB4B-A3E1-58F6F00CA9D8}"/>
              </a:ext>
            </a:extLst>
          </p:cNvPr>
          <p:cNvPicPr>
            <a:picLocks noChangeAspect="1"/>
          </p:cNvPicPr>
          <p:nvPr/>
        </p:nvPicPr>
        <p:blipFill>
          <a:blip r:embed="rId2">
            <a:extLst>
              <a:ext uri="{28A0092B-C50C-407E-A947-70E740481C1C}">
                <a14:useLocalDpi xmlns:a14="http://schemas.microsoft.com/office/drawing/2010/main" val="0"/>
              </a:ext>
            </a:extLst>
          </a:blip>
          <a:srcRect b="3555"/>
          <a:stretch>
            <a:fillRect/>
          </a:stretch>
        </p:blipFill>
        <p:spPr>
          <a:xfrm>
            <a:off x="20" y="1282"/>
            <a:ext cx="9143980" cy="6856718"/>
          </a:xfrm>
          <a:prstGeom prst="rect">
            <a:avLst/>
          </a:prstGeom>
        </p:spPr>
      </p:pic>
      <p:sp>
        <p:nvSpPr>
          <p:cNvPr id="4" name="Marcador de pie de página 3">
            <a:extLst>
              <a:ext uri="{FF2B5EF4-FFF2-40B4-BE49-F238E27FC236}">
                <a16:creationId xmlns:a16="http://schemas.microsoft.com/office/drawing/2014/main" id="{94BEEDFA-8CD2-2283-62A9-99ACD6C75939}"/>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Ing. Movilla Lanzadores y Vehículos Espaciales</a:t>
            </a:r>
          </a:p>
        </p:txBody>
      </p:sp>
      <p:sp>
        <p:nvSpPr>
          <p:cNvPr id="5" name="Marcador de número de diapositiva 4">
            <a:extLst>
              <a:ext uri="{FF2B5EF4-FFF2-40B4-BE49-F238E27FC236}">
                <a16:creationId xmlns:a16="http://schemas.microsoft.com/office/drawing/2014/main" id="{1BCDC41D-C002-658F-40A7-E15C25A2248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FD77ADFA-3932-47E0-864B-AD0A1E86723E}" type="slidenum">
              <a:rPr lang="en-US">
                <a:solidFill>
                  <a:srgbClr val="FFFFFF"/>
                </a:solidFill>
              </a:rPr>
              <a:pPr>
                <a:spcAft>
                  <a:spcPts val="600"/>
                </a:spcAft>
              </a:pPr>
              <a:t>4</a:t>
            </a:fld>
            <a:endParaRPr lang="en-US">
              <a:solidFill>
                <a:srgbClr val="FFFFFF"/>
              </a:solidFill>
            </a:endParaRPr>
          </a:p>
        </p:txBody>
      </p:sp>
      <p:sp>
        <p:nvSpPr>
          <p:cNvPr id="8" name="1 Título">
            <a:extLst>
              <a:ext uri="{FF2B5EF4-FFF2-40B4-BE49-F238E27FC236}">
                <a16:creationId xmlns:a16="http://schemas.microsoft.com/office/drawing/2014/main" id="{D11DF37C-A056-348C-DDB5-F4FEBECA8989}"/>
              </a:ext>
            </a:extLst>
          </p:cNvPr>
          <p:cNvSpPr>
            <a:spLocks noGrp="1"/>
          </p:cNvSpPr>
          <p:nvPr>
            <p:ph type="title"/>
          </p:nvPr>
        </p:nvSpPr>
        <p:spPr>
          <a:xfrm>
            <a:off x="457200" y="116632"/>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Tree>
    <p:extLst>
      <p:ext uri="{BB962C8B-B14F-4D97-AF65-F5344CB8AC3E}">
        <p14:creationId xmlns:p14="http://schemas.microsoft.com/office/powerpoint/2010/main" val="2925694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Arquitectura de los vehículos espaciales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 name="9 CuadroTexto"/>
          <p:cNvSpPr txBox="1"/>
          <p:nvPr/>
        </p:nvSpPr>
        <p:spPr>
          <a:xfrm>
            <a:off x="251520" y="908720"/>
            <a:ext cx="8640960" cy="738664"/>
          </a:xfrm>
          <a:prstGeom prst="rect">
            <a:avLst/>
          </a:prstGeom>
          <a:noFill/>
        </p:spPr>
        <p:txBody>
          <a:bodyPr wrap="square" rtlCol="0">
            <a:spAutoFit/>
          </a:bodyPr>
          <a:lstStyle/>
          <a:p>
            <a:pPr algn="just"/>
            <a:r>
              <a:rPr lang="es-ES" sz="1400" b="1" dirty="0">
                <a:latin typeface="Arial" pitchFamily="34" charset="0"/>
                <a:cs typeface="Arial" pitchFamily="34" charset="0"/>
              </a:rPr>
              <a:t>Sistema de Propulsión: </a:t>
            </a:r>
            <a:r>
              <a:rPr lang="es-ES" sz="1400" dirty="0">
                <a:latin typeface="Arial" pitchFamily="34" charset="0"/>
                <a:cs typeface="Arial" pitchFamily="34" charset="0"/>
              </a:rPr>
              <a:t>permite que la nave espacial realice maniobras en el espacio, como cambios de órbita, correcciones de curso y frenado para el regreso a la Tierra. Estos sistemas pueden incluir motores de cohetes, motores de iones o ruedas de reacción.</a:t>
            </a:r>
            <a:endParaRPr lang="es-ES" dirty="0"/>
          </a:p>
        </p:txBody>
      </p:sp>
      <p:sp>
        <p:nvSpPr>
          <p:cNvPr id="9" name="8 Rectángulo"/>
          <p:cNvSpPr/>
          <p:nvPr/>
        </p:nvSpPr>
        <p:spPr>
          <a:xfrm>
            <a:off x="251520" y="1844824"/>
            <a:ext cx="8496944" cy="1384995"/>
          </a:xfrm>
          <a:prstGeom prst="rect">
            <a:avLst/>
          </a:prstGeom>
        </p:spPr>
        <p:txBody>
          <a:bodyPr wrap="square">
            <a:spAutoFit/>
          </a:bodyPr>
          <a:lstStyle/>
          <a:p>
            <a:pPr algn="just"/>
            <a:r>
              <a:rPr lang="es-ES" sz="1400" dirty="0">
                <a:latin typeface="Arial" pitchFamily="34" charset="0"/>
                <a:cs typeface="Arial" pitchFamily="34" charset="0"/>
              </a:rPr>
              <a:t>Una </a:t>
            </a:r>
            <a:r>
              <a:rPr lang="es-ES" sz="1400" b="1" dirty="0">
                <a:latin typeface="Arial" pitchFamily="34" charset="0"/>
                <a:cs typeface="Arial" pitchFamily="34" charset="0"/>
              </a:rPr>
              <a:t>rueda de reacción</a:t>
            </a:r>
            <a:r>
              <a:rPr lang="es-ES" sz="1400" dirty="0">
                <a:latin typeface="Arial" pitchFamily="34" charset="0"/>
                <a:cs typeface="Arial" pitchFamily="34" charset="0"/>
              </a:rPr>
              <a:t> ( </a:t>
            </a:r>
            <a:r>
              <a:rPr lang="es-ES" sz="1400" b="1" dirty="0">
                <a:latin typeface="Arial" pitchFamily="34" charset="0"/>
                <a:cs typeface="Arial" pitchFamily="34" charset="0"/>
              </a:rPr>
              <a:t>RW</a:t>
            </a:r>
            <a:r>
              <a:rPr lang="es-ES" sz="1400" dirty="0">
                <a:latin typeface="Arial" pitchFamily="34" charset="0"/>
                <a:cs typeface="Arial" pitchFamily="34" charset="0"/>
              </a:rPr>
              <a:t> ) es un motor eléctrico conectado a un volante que, cuando se cambia su velocidad de rotación, provoca una </a:t>
            </a:r>
            <a:r>
              <a:rPr lang="es-ES" sz="1400" dirty="0" err="1">
                <a:latin typeface="Arial" pitchFamily="34" charset="0"/>
                <a:cs typeface="Arial" pitchFamily="34" charset="0"/>
              </a:rPr>
              <a:t>contrarrotación</a:t>
            </a:r>
            <a:r>
              <a:rPr lang="es-ES" sz="1400" dirty="0">
                <a:latin typeface="Arial" pitchFamily="34" charset="0"/>
                <a:cs typeface="Arial" pitchFamily="34" charset="0"/>
              </a:rPr>
              <a:t> proporcional a la conservación del momento angular. Proporcionan control de actitud y estabilidad a las naves espaciales. Al añadir o retirar energía del volante, se aplica par a un solo eje de la nave, lo que provoca su reacción rotando. Al mantener la rotación del volante, denominada momento, se estabiliza un solo eje de la nave. Se pueden utilizar varios volantes de reacción/momento para proporcionar control de actitud y estabilidad completos en tres ejes.</a:t>
            </a:r>
          </a:p>
        </p:txBody>
      </p:sp>
      <p:sp>
        <p:nvSpPr>
          <p:cNvPr id="14" name="13 Marcador de número de diapositiva"/>
          <p:cNvSpPr>
            <a:spLocks noGrp="1"/>
          </p:cNvSpPr>
          <p:nvPr>
            <p:ph type="sldNum" sz="quarter" idx="12"/>
          </p:nvPr>
        </p:nvSpPr>
        <p:spPr>
          <a:xfrm>
            <a:off x="6553200" y="6479920"/>
            <a:ext cx="2133600" cy="365125"/>
          </a:xfrm>
        </p:spPr>
        <p:txBody>
          <a:bodyPr/>
          <a:lstStyle/>
          <a:p>
            <a:fld id="{FD77ADFA-3932-47E0-864B-AD0A1E86723E}" type="slidenum">
              <a:rPr lang="es-AR" smtClean="0"/>
              <a:pPr/>
              <a:t>5</a:t>
            </a:fld>
            <a:endParaRPr lang="es-AR"/>
          </a:p>
        </p:txBody>
      </p:sp>
      <p:sp>
        <p:nvSpPr>
          <p:cNvPr id="15" name="14 Marcador de pie de página"/>
          <p:cNvSpPr>
            <a:spLocks noGrp="1"/>
          </p:cNvSpPr>
          <p:nvPr>
            <p:ph type="ftr" sz="quarter" idx="11"/>
          </p:nvPr>
        </p:nvSpPr>
        <p:spPr>
          <a:xfrm>
            <a:off x="3124200" y="6479920"/>
            <a:ext cx="3608040" cy="365125"/>
          </a:xfrm>
        </p:spPr>
        <p:txBody>
          <a:bodyPr/>
          <a:lstStyle/>
          <a:p>
            <a:r>
              <a:rPr lang="es-ES" dirty="0"/>
              <a:t>Ing. </a:t>
            </a:r>
            <a:r>
              <a:rPr lang="es-ES" dirty="0" err="1"/>
              <a:t>Movilla</a:t>
            </a:r>
            <a:r>
              <a:rPr lang="es-ES" dirty="0"/>
              <a:t> Lanzadores y Vehículos Espaciales</a:t>
            </a:r>
            <a:endParaRPr lang="es-AR" dirty="0"/>
          </a:p>
        </p:txBody>
      </p:sp>
      <p:pic>
        <p:nvPicPr>
          <p:cNvPr id="3" name="Sistema de orientación mediante rueda de reacción">
            <a:hlinkClick r:id="" action="ppaction://media"/>
            <a:extLst>
              <a:ext uri="{FF2B5EF4-FFF2-40B4-BE49-F238E27FC236}">
                <a16:creationId xmlns:a16="http://schemas.microsoft.com/office/drawing/2014/main" id="{391CF21C-D846-BF53-7ADD-21C84B94275D}"/>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835424" y="3229819"/>
            <a:ext cx="5928320" cy="3334680"/>
          </a:xfrm>
          <a:prstGeom prst="rect">
            <a:avLst/>
          </a:prstGeom>
        </p:spPr>
      </p:pic>
      <p:pic>
        <p:nvPicPr>
          <p:cNvPr id="4" name="Imagen 5" descr="How Reaction Control Systems Allow Spacecraft To Maneuver In Space - Headed  For Space">
            <a:extLst>
              <a:ext uri="{FF2B5EF4-FFF2-40B4-BE49-F238E27FC236}">
                <a16:creationId xmlns:a16="http://schemas.microsoft.com/office/drawing/2014/main" id="{64F6BBE7-E399-767A-BCD0-95E082706C8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975" y="3275536"/>
            <a:ext cx="2339752" cy="1579333"/>
          </a:xfrm>
          <a:prstGeom prst="rect">
            <a:avLst/>
          </a:prstGeom>
          <a:noFill/>
          <a:ln>
            <a:noFill/>
          </a:ln>
        </p:spPr>
      </p:pic>
      <p:pic>
        <p:nvPicPr>
          <p:cNvPr id="5" name="Imagen 4" descr="How do reaction wheels work when they are inside the satellite and can't  apply an external force? - Quora">
            <a:extLst>
              <a:ext uri="{FF2B5EF4-FFF2-40B4-BE49-F238E27FC236}">
                <a16:creationId xmlns:a16="http://schemas.microsoft.com/office/drawing/2014/main" id="{75E8A686-2148-8F46-063A-9318C0A9E67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312" y="4824157"/>
            <a:ext cx="2347996" cy="1579333"/>
          </a:xfrm>
          <a:prstGeom prst="rect">
            <a:avLst/>
          </a:prstGeom>
          <a:noFill/>
          <a:ln>
            <a:noFill/>
          </a:ln>
        </p:spPr>
      </p:pic>
    </p:spTree>
    <p:custDataLst>
      <p:tags r:id="rId1"/>
    </p:custDataLst>
    <p:extLst>
      <p:ext uri="{BB962C8B-B14F-4D97-AF65-F5344CB8AC3E}">
        <p14:creationId xmlns:p14="http://schemas.microsoft.com/office/powerpoint/2010/main" val="295359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Elementos multimedia en línea 5" title="Satellite Reaction Wheels">
            <a:hlinkClick r:id="" action="ppaction://media"/>
            <a:extLst>
              <a:ext uri="{FF2B5EF4-FFF2-40B4-BE49-F238E27FC236}">
                <a16:creationId xmlns:a16="http://schemas.microsoft.com/office/drawing/2014/main" id="{171164EB-54B7-AB55-B80E-ECB449BE58D8}"/>
              </a:ext>
            </a:extLst>
          </p:cNvPr>
          <p:cNvPicPr>
            <a:picLocks noRot="1" noChangeAspect="1"/>
          </p:cNvPicPr>
          <p:nvPr>
            <a:videoFile r:link="rId1"/>
          </p:nvPr>
        </p:nvPicPr>
        <p:blipFill>
          <a:blip r:embed="rId3"/>
          <a:stretch>
            <a:fillRect/>
          </a:stretch>
        </p:blipFill>
        <p:spPr>
          <a:xfrm>
            <a:off x="482600" y="1118489"/>
            <a:ext cx="8178799" cy="4621021"/>
          </a:xfrm>
          <a:prstGeom prst="rect">
            <a:avLst/>
          </a:prstGeom>
        </p:spPr>
      </p:pic>
      <p:sp>
        <p:nvSpPr>
          <p:cNvPr id="4" name="Marcador de pie de página 3">
            <a:extLst>
              <a:ext uri="{FF2B5EF4-FFF2-40B4-BE49-F238E27FC236}">
                <a16:creationId xmlns:a16="http://schemas.microsoft.com/office/drawing/2014/main" id="{92A729E5-A887-C40C-D781-C019E5F356CD}"/>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Ing. Movilla Lanzadores y Vehículos Espaciales</a:t>
            </a:r>
          </a:p>
        </p:txBody>
      </p:sp>
      <p:sp>
        <p:nvSpPr>
          <p:cNvPr id="5" name="Marcador de número de diapositiva 4">
            <a:extLst>
              <a:ext uri="{FF2B5EF4-FFF2-40B4-BE49-F238E27FC236}">
                <a16:creationId xmlns:a16="http://schemas.microsoft.com/office/drawing/2014/main" id="{8FAAD76F-B0A2-C4AC-FB21-062F6FC80E9F}"/>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FD77ADFA-3932-47E0-864B-AD0A1E86723E}" type="slidenum">
              <a:rPr lang="en-US" smtClean="0"/>
              <a:pPr>
                <a:spcAft>
                  <a:spcPts val="600"/>
                </a:spcAft>
              </a:pPr>
              <a:t>6</a:t>
            </a:fld>
            <a:endParaRPr lang="en-US"/>
          </a:p>
        </p:txBody>
      </p:sp>
    </p:spTree>
    <p:extLst>
      <p:ext uri="{BB962C8B-B14F-4D97-AF65-F5344CB8AC3E}">
        <p14:creationId xmlns:p14="http://schemas.microsoft.com/office/powerpoint/2010/main" val="244082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34123-D8A2-E991-618A-D4C08457F894}"/>
            </a:ext>
          </a:extLst>
        </p:cNvPr>
        <p:cNvGrpSpPr/>
        <p:nvPr/>
      </p:nvGrpSpPr>
      <p:grpSpPr>
        <a:xfrm>
          <a:off x="0" y="0"/>
          <a:ext cx="0" cy="0"/>
          <a:chOff x="0" y="0"/>
          <a:chExt cx="0" cy="0"/>
        </a:xfrm>
      </p:grpSpPr>
      <p:sp>
        <p:nvSpPr>
          <p:cNvPr id="2" name="1 Título">
            <a:extLst>
              <a:ext uri="{FF2B5EF4-FFF2-40B4-BE49-F238E27FC236}">
                <a16:creationId xmlns:a16="http://schemas.microsoft.com/office/drawing/2014/main" id="{2117A483-88AF-BEC0-86B3-F5318E86B585}"/>
              </a:ext>
            </a:extLst>
          </p:cNvPr>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a:extLst>
              <a:ext uri="{FF2B5EF4-FFF2-40B4-BE49-F238E27FC236}">
                <a16:creationId xmlns:a16="http://schemas.microsoft.com/office/drawing/2014/main" id="{FDEA4D8D-0C5D-DDAA-AD45-AE049A7E49F1}"/>
              </a:ext>
            </a:extLst>
          </p:cNvPr>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Arquitectura de los vehículos espaciales</a:t>
            </a:r>
          </a:p>
        </p:txBody>
      </p:sp>
      <p:sp>
        <p:nvSpPr>
          <p:cNvPr id="52227" name="AutoShape 3" descr="Is the Sound Suppression System the main cause of the steam seen when a rocket  launches? : r/rocketry">
            <a:extLst>
              <a:ext uri="{FF2B5EF4-FFF2-40B4-BE49-F238E27FC236}">
                <a16:creationId xmlns:a16="http://schemas.microsoft.com/office/drawing/2014/main" id="{8C0CC7B5-45DE-A24A-023F-82F78660F4B0}"/>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4" name="13 Marcador de número de diapositiva">
            <a:extLst>
              <a:ext uri="{FF2B5EF4-FFF2-40B4-BE49-F238E27FC236}">
                <a16:creationId xmlns:a16="http://schemas.microsoft.com/office/drawing/2014/main" id="{6D973E37-DDE5-F5DE-BD1F-EC09543AD1F7}"/>
              </a:ext>
            </a:extLst>
          </p:cNvPr>
          <p:cNvSpPr>
            <a:spLocks noGrp="1"/>
          </p:cNvSpPr>
          <p:nvPr>
            <p:ph type="sldNum" sz="quarter" idx="12"/>
          </p:nvPr>
        </p:nvSpPr>
        <p:spPr>
          <a:xfrm>
            <a:off x="6553200" y="6479920"/>
            <a:ext cx="2133600" cy="365125"/>
          </a:xfrm>
        </p:spPr>
        <p:txBody>
          <a:bodyPr/>
          <a:lstStyle/>
          <a:p>
            <a:fld id="{FD77ADFA-3932-47E0-864B-AD0A1E86723E}" type="slidenum">
              <a:rPr lang="es-AR" smtClean="0"/>
              <a:pPr/>
              <a:t>7</a:t>
            </a:fld>
            <a:endParaRPr lang="es-AR"/>
          </a:p>
        </p:txBody>
      </p:sp>
      <p:sp>
        <p:nvSpPr>
          <p:cNvPr id="15" name="14 Marcador de pie de página">
            <a:extLst>
              <a:ext uri="{FF2B5EF4-FFF2-40B4-BE49-F238E27FC236}">
                <a16:creationId xmlns:a16="http://schemas.microsoft.com/office/drawing/2014/main" id="{8C68DE7B-7A6E-3147-44A3-D4D9D2CB7F8B}"/>
              </a:ext>
            </a:extLst>
          </p:cNvPr>
          <p:cNvSpPr>
            <a:spLocks noGrp="1"/>
          </p:cNvSpPr>
          <p:nvPr>
            <p:ph type="ftr" sz="quarter" idx="11"/>
          </p:nvPr>
        </p:nvSpPr>
        <p:spPr>
          <a:xfrm>
            <a:off x="3124200" y="6479920"/>
            <a:ext cx="3608040" cy="365125"/>
          </a:xfrm>
        </p:spPr>
        <p:txBody>
          <a:bodyPr/>
          <a:lstStyle/>
          <a:p>
            <a:r>
              <a:rPr lang="es-ES" dirty="0"/>
              <a:t>Ing. </a:t>
            </a:r>
            <a:r>
              <a:rPr lang="es-ES" dirty="0" err="1"/>
              <a:t>Movilla</a:t>
            </a:r>
            <a:r>
              <a:rPr lang="es-ES" dirty="0"/>
              <a:t> Lanzadores y Vehículos Espaciales</a:t>
            </a:r>
            <a:endParaRPr lang="es-AR" dirty="0"/>
          </a:p>
        </p:txBody>
      </p:sp>
      <p:pic>
        <p:nvPicPr>
          <p:cNvPr id="3" name="AQOj_pTF0efjsA3LYP2UywP42r2EsjgnrZ2NX64CKSNH1dDBjhMwZBrAYoCwwrGTB3CKqhKiX43MPgFpKtCCmGZs">
            <a:hlinkClick r:id="" action="ppaction://media"/>
            <a:extLst>
              <a:ext uri="{FF2B5EF4-FFF2-40B4-BE49-F238E27FC236}">
                <a16:creationId xmlns:a16="http://schemas.microsoft.com/office/drawing/2014/main" id="{0F307648-45B6-5266-EB10-381739FDBAD3}"/>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499711" y="697715"/>
            <a:ext cx="4144577" cy="5817646"/>
          </a:xfrm>
          <a:prstGeom prst="rect">
            <a:avLst/>
          </a:prstGeom>
        </p:spPr>
      </p:pic>
    </p:spTree>
    <p:custDataLst>
      <p:tags r:id="rId1"/>
    </p:custDataLst>
    <p:extLst>
      <p:ext uri="{BB962C8B-B14F-4D97-AF65-F5344CB8AC3E}">
        <p14:creationId xmlns:p14="http://schemas.microsoft.com/office/powerpoint/2010/main" val="17125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346050"/>
          </a:xfrm>
        </p:spPr>
        <p:txBody>
          <a:bodyPr>
            <a:noAutofit/>
          </a:bodyPr>
          <a:lstStyle/>
          <a:p>
            <a:r>
              <a:rPr lang="es-AR" sz="1800" b="1" dirty="0">
                <a:solidFill>
                  <a:srgbClr val="FF0000"/>
                </a:solidFill>
              </a:rPr>
              <a:t>LANZADORES y VEHICULOS ESPACIALES </a:t>
            </a:r>
            <a:endParaRPr lang="es-AR" sz="1800" b="1" u="sng" dirty="0">
              <a:solidFill>
                <a:srgbClr val="FF0000"/>
              </a:solidFill>
            </a:endParaRPr>
          </a:p>
        </p:txBody>
      </p:sp>
      <p:sp>
        <p:nvSpPr>
          <p:cNvPr id="8" name="7 Rectángulo"/>
          <p:cNvSpPr/>
          <p:nvPr/>
        </p:nvSpPr>
        <p:spPr>
          <a:xfrm>
            <a:off x="251520" y="404664"/>
            <a:ext cx="3744416" cy="307777"/>
          </a:xfrm>
          <a:prstGeom prst="rect">
            <a:avLst/>
          </a:prstGeom>
        </p:spPr>
        <p:txBody>
          <a:bodyPr wrap="square">
            <a:spAutoFit/>
          </a:bodyPr>
          <a:lstStyle/>
          <a:p>
            <a:r>
              <a:rPr lang="es-ES" sz="1400" b="1" dirty="0">
                <a:latin typeface="Arial" pitchFamily="34" charset="0"/>
                <a:cs typeface="Arial" pitchFamily="34" charset="0"/>
              </a:rPr>
              <a:t>Arquitectura de los vehículos espaciales</a:t>
            </a:r>
          </a:p>
        </p:txBody>
      </p:sp>
      <p:sp>
        <p:nvSpPr>
          <p:cNvPr id="52227" name="AutoShape 3" descr="Is the Sound Suppression System the main cause of the steam seen when a rocket  launches? : r/rocket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1505" name="Rectangle 1"/>
          <p:cNvSpPr>
            <a:spLocks noChangeArrowheads="1"/>
          </p:cNvSpPr>
          <p:nvPr/>
        </p:nvSpPr>
        <p:spPr bwMode="auto">
          <a:xfrm>
            <a:off x="323528" y="800999"/>
            <a:ext cx="6229672"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just" fontAlgn="base">
              <a:lnSpc>
                <a:spcPct val="100000"/>
              </a:lnSpc>
              <a:spcBef>
                <a:spcPct val="0"/>
              </a:spcBef>
              <a:spcAft>
                <a:spcPct val="0"/>
              </a:spcAft>
              <a:buClrTx/>
              <a:buSzTx/>
              <a:buFontTx/>
              <a:buNone/>
              <a:tabLst/>
            </a:pPr>
            <a:r>
              <a:rPr lang="es-ES" sz="1400" b="1" dirty="0">
                <a:latin typeface="Arial" pitchFamily="34" charset="0"/>
                <a:cs typeface="Arial" pitchFamily="34" charset="0"/>
              </a:rPr>
              <a:t>Sistema de Control de Actitud: </a:t>
            </a:r>
            <a:r>
              <a:rPr lang="es-ES" sz="1400" dirty="0">
                <a:latin typeface="Arial" pitchFamily="34" charset="0"/>
                <a:cs typeface="Arial" pitchFamily="34" charset="0"/>
              </a:rPr>
              <a:t>Para mantener la orientación correcta en el espacio, se utilizan sistemas de control de actitud que incluyen propulsores, ruedas de reacción o </a:t>
            </a:r>
            <a:r>
              <a:rPr lang="es-ES" sz="1400" dirty="0" err="1">
                <a:solidFill>
                  <a:srgbClr val="FF0000"/>
                </a:solidFill>
                <a:latin typeface="Arial" pitchFamily="34" charset="0"/>
                <a:cs typeface="Arial" pitchFamily="34" charset="0"/>
              </a:rPr>
              <a:t>magnetopar</a:t>
            </a:r>
            <a:r>
              <a:rPr lang="es-ES" sz="1400" dirty="0">
                <a:latin typeface="Arial" pitchFamily="34" charset="0"/>
                <a:cs typeface="Arial" pitchFamily="34" charset="0"/>
              </a:rPr>
              <a:t> para ajustar la dirección y la rotación de la nave.</a:t>
            </a:r>
          </a:p>
        </p:txBody>
      </p:sp>
      <p:sp>
        <p:nvSpPr>
          <p:cNvPr id="10" name="9 Rectángulo"/>
          <p:cNvSpPr/>
          <p:nvPr/>
        </p:nvSpPr>
        <p:spPr>
          <a:xfrm>
            <a:off x="323528" y="1859340"/>
            <a:ext cx="6229672" cy="1384995"/>
          </a:xfrm>
          <a:prstGeom prst="rect">
            <a:avLst/>
          </a:prstGeom>
        </p:spPr>
        <p:txBody>
          <a:bodyPr wrap="square">
            <a:spAutoFit/>
          </a:bodyPr>
          <a:lstStyle/>
          <a:p>
            <a:pPr algn="just"/>
            <a:r>
              <a:rPr lang="es-ES" sz="1400" dirty="0">
                <a:latin typeface="Arial" pitchFamily="34" charset="0"/>
                <a:cs typeface="Arial" pitchFamily="34" charset="0"/>
              </a:rPr>
              <a:t>Un </a:t>
            </a:r>
            <a:r>
              <a:rPr lang="es-ES" sz="1400" b="1" dirty="0" err="1">
                <a:latin typeface="Arial" pitchFamily="34" charset="0"/>
                <a:cs typeface="Arial" pitchFamily="34" charset="0"/>
              </a:rPr>
              <a:t>magnetopar</a:t>
            </a:r>
            <a:r>
              <a:rPr lang="es-ES" sz="1400" dirty="0">
                <a:latin typeface="Arial" pitchFamily="34" charset="0"/>
                <a:cs typeface="Arial" pitchFamily="34" charset="0"/>
              </a:rPr>
              <a:t> o </a:t>
            </a:r>
            <a:r>
              <a:rPr lang="es-ES" sz="1400" b="1" dirty="0">
                <a:latin typeface="Arial" pitchFamily="34" charset="0"/>
                <a:cs typeface="Arial" pitchFamily="34" charset="0"/>
              </a:rPr>
              <a:t>par magnético</a:t>
            </a:r>
            <a:r>
              <a:rPr lang="es-ES" sz="1400" dirty="0">
                <a:latin typeface="Arial" pitchFamily="34" charset="0"/>
                <a:cs typeface="Arial" pitchFamily="34" charset="0"/>
              </a:rPr>
              <a:t> (conocido en inglés como </a:t>
            </a:r>
            <a:r>
              <a:rPr lang="es-ES" sz="1400" i="1" dirty="0" err="1">
                <a:latin typeface="Arial" pitchFamily="34" charset="0"/>
                <a:cs typeface="Arial" pitchFamily="34" charset="0"/>
              </a:rPr>
              <a:t>magnetorquer</a:t>
            </a:r>
            <a:r>
              <a:rPr lang="es-ES" sz="1400" dirty="0">
                <a:latin typeface="Arial" pitchFamily="34" charset="0"/>
                <a:cs typeface="Arial" pitchFamily="34" charset="0"/>
              </a:rPr>
              <a:t>) es un sistema para el control de actitud y estabilización de satélites artificiales, construido a partir de bobinas electromagnéticas para crear un dipolo magnético que interactúa con un campo magnético ambiental, generalmente el campo magnético terrestre, de modo que las contrafuerzas producidas proporcionen un par útil.</a:t>
            </a:r>
          </a:p>
        </p:txBody>
      </p:sp>
      <p:sp>
        <p:nvSpPr>
          <p:cNvPr id="12" name="11 Marcador de número de diapositiva"/>
          <p:cNvSpPr>
            <a:spLocks noGrp="1"/>
          </p:cNvSpPr>
          <p:nvPr>
            <p:ph type="sldNum" sz="quarter" idx="12"/>
          </p:nvPr>
        </p:nvSpPr>
        <p:spPr>
          <a:xfrm>
            <a:off x="6553200" y="6479920"/>
            <a:ext cx="2133600" cy="365125"/>
          </a:xfrm>
        </p:spPr>
        <p:txBody>
          <a:bodyPr/>
          <a:lstStyle/>
          <a:p>
            <a:fld id="{FD77ADFA-3932-47E0-864B-AD0A1E86723E}" type="slidenum">
              <a:rPr lang="es-AR" smtClean="0"/>
              <a:pPr/>
              <a:t>8</a:t>
            </a:fld>
            <a:endParaRPr lang="es-AR"/>
          </a:p>
        </p:txBody>
      </p:sp>
      <p:sp>
        <p:nvSpPr>
          <p:cNvPr id="13" name="12 Marcador de pie de página"/>
          <p:cNvSpPr>
            <a:spLocks noGrp="1"/>
          </p:cNvSpPr>
          <p:nvPr>
            <p:ph type="ftr" sz="quarter" idx="11"/>
          </p:nvPr>
        </p:nvSpPr>
        <p:spPr>
          <a:xfrm>
            <a:off x="3124200" y="6479920"/>
            <a:ext cx="3175992" cy="365125"/>
          </a:xfrm>
        </p:spPr>
        <p:txBody>
          <a:bodyPr/>
          <a:lstStyle/>
          <a:p>
            <a:r>
              <a:rPr lang="es-ES" dirty="0"/>
              <a:t>Ing. </a:t>
            </a:r>
            <a:r>
              <a:rPr lang="es-ES" dirty="0" err="1"/>
              <a:t>Movilla</a:t>
            </a:r>
            <a:r>
              <a:rPr lang="es-ES" dirty="0"/>
              <a:t> Lanzadores y Vehículos Espaciales</a:t>
            </a:r>
            <a:endParaRPr lang="es-AR" dirty="0"/>
          </a:p>
        </p:txBody>
      </p:sp>
      <p:pic>
        <p:nvPicPr>
          <p:cNvPr id="3" name="Magnetorquer test">
            <a:hlinkClick r:id="" action="ppaction://media"/>
            <a:extLst>
              <a:ext uri="{FF2B5EF4-FFF2-40B4-BE49-F238E27FC236}">
                <a16:creationId xmlns:a16="http://schemas.microsoft.com/office/drawing/2014/main" id="{0AA9B164-687A-1E7D-5388-19004C98317B}"/>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539552" y="3212814"/>
            <a:ext cx="5807968" cy="3266982"/>
          </a:xfrm>
          <a:prstGeom prst="rect">
            <a:avLst/>
          </a:prstGeom>
        </p:spPr>
      </p:pic>
      <p:pic>
        <p:nvPicPr>
          <p:cNvPr id="4" name="Imagen 8" descr="Captura de pantalla de un celular&#10;&#10;Descripción generada automáticamente">
            <a:extLst>
              <a:ext uri="{FF2B5EF4-FFF2-40B4-BE49-F238E27FC236}">
                <a16:creationId xmlns:a16="http://schemas.microsoft.com/office/drawing/2014/main" id="{D1DE6F01-825E-36F2-2635-5901F39385F7}"/>
              </a:ext>
            </a:extLst>
          </p:cNvPr>
          <p:cNvPicPr>
            <a:picLocks noChangeAspect="1"/>
          </p:cNvPicPr>
          <p:nvPr/>
        </p:nvPicPr>
        <p:blipFill rotWithShape="1">
          <a:blip r:embed="rId6"/>
          <a:srcRect l="39628" t="16389" r="40685" b="54863"/>
          <a:stretch/>
        </p:blipFill>
        <p:spPr bwMode="auto">
          <a:xfrm>
            <a:off x="6754683" y="483"/>
            <a:ext cx="2233741" cy="1833811"/>
          </a:xfrm>
          <a:prstGeom prst="rect">
            <a:avLst/>
          </a:prstGeom>
          <a:ln>
            <a:noFill/>
          </a:ln>
          <a:extLst>
            <a:ext uri="{53640926-AAD7-44D8-BBD7-CCE9431645EC}">
              <a14:shadowObscured xmlns:a14="http://schemas.microsoft.com/office/drawing/2010/main"/>
            </a:ext>
          </a:extLst>
        </p:spPr>
      </p:pic>
      <p:pic>
        <p:nvPicPr>
          <p:cNvPr id="5" name="Picture 16" descr="Crew Dragon dockiing">
            <a:extLst>
              <a:ext uri="{FF2B5EF4-FFF2-40B4-BE49-F238E27FC236}">
                <a16:creationId xmlns:a16="http://schemas.microsoft.com/office/drawing/2014/main" id="{4C88A811-7720-C9F9-0133-46AC2845CF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9177" y="1755106"/>
            <a:ext cx="2464823" cy="138499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6" descr="IMTQ CubeSat Magnetorquer board - ISIS - Innovative Solutions In Space">
            <a:extLst>
              <a:ext uri="{FF2B5EF4-FFF2-40B4-BE49-F238E27FC236}">
                <a16:creationId xmlns:a16="http://schemas.microsoft.com/office/drawing/2014/main" id="{48A78116-BFA9-7DD0-6105-A58698137A4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9700" y="3119538"/>
            <a:ext cx="2638425" cy="1758950"/>
          </a:xfrm>
          <a:prstGeom prst="rect">
            <a:avLst/>
          </a:prstGeom>
          <a:noFill/>
          <a:ln>
            <a:noFill/>
          </a:ln>
        </p:spPr>
      </p:pic>
      <p:pic>
        <p:nvPicPr>
          <p:cNvPr id="7" name="Imagen 7" descr="La Universidad de Sevilla anima a sus estudiantes a crear un satélite real  con el programa CubeSat | SevillaWorld">
            <a:extLst>
              <a:ext uri="{FF2B5EF4-FFF2-40B4-BE49-F238E27FC236}">
                <a16:creationId xmlns:a16="http://schemas.microsoft.com/office/drawing/2014/main" id="{8578482B-5659-8CFA-4BB0-14C64994197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69149" y="4792480"/>
            <a:ext cx="2581275" cy="1771650"/>
          </a:xfrm>
          <a:prstGeom prst="rect">
            <a:avLst/>
          </a:prstGeom>
          <a:noFill/>
          <a:ln>
            <a:noFill/>
          </a:ln>
        </p:spPr>
      </p:pic>
    </p:spTree>
    <p:custDataLst>
      <p:tags r:id="rId1"/>
    </p:custDataLst>
    <p:extLst>
      <p:ext uri="{BB962C8B-B14F-4D97-AF65-F5344CB8AC3E}">
        <p14:creationId xmlns:p14="http://schemas.microsoft.com/office/powerpoint/2010/main" val="295359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5366">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B5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lementos multimedia en línea 5" title="Satellite Magnetorquers">
            <a:hlinkClick r:id="" action="ppaction://media"/>
            <a:extLst>
              <a:ext uri="{FF2B5EF4-FFF2-40B4-BE49-F238E27FC236}">
                <a16:creationId xmlns:a16="http://schemas.microsoft.com/office/drawing/2014/main" id="{A87E0E72-69E7-970D-1DED-D23DB555D539}"/>
              </a:ext>
            </a:extLst>
          </p:cNvPr>
          <p:cNvPicPr>
            <a:picLocks noGrp="1" noRot="1" noChangeAspect="1"/>
          </p:cNvPicPr>
          <p:nvPr>
            <p:ph idx="1"/>
            <a:videoFile r:link="rId1"/>
          </p:nvPr>
        </p:nvPicPr>
        <p:blipFill>
          <a:blip r:embed="rId3"/>
          <a:stretch>
            <a:fillRect/>
          </a:stretch>
        </p:blipFill>
        <p:spPr>
          <a:xfrm>
            <a:off x="482600" y="1118489"/>
            <a:ext cx="8178799" cy="4621021"/>
          </a:xfrm>
          <a:prstGeom prst="rect">
            <a:avLst/>
          </a:prstGeom>
        </p:spPr>
      </p:pic>
      <p:sp>
        <p:nvSpPr>
          <p:cNvPr id="4" name="Marcador de pie de página 3">
            <a:extLst>
              <a:ext uri="{FF2B5EF4-FFF2-40B4-BE49-F238E27FC236}">
                <a16:creationId xmlns:a16="http://schemas.microsoft.com/office/drawing/2014/main" id="{DA70D0D3-05CD-6995-C6A7-F2575D8B6099}"/>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Ing. Movilla Lanzadores y Vehículos Espaciales</a:t>
            </a:r>
          </a:p>
        </p:txBody>
      </p:sp>
      <p:sp>
        <p:nvSpPr>
          <p:cNvPr id="5" name="Marcador de número de diapositiva 4">
            <a:extLst>
              <a:ext uri="{FF2B5EF4-FFF2-40B4-BE49-F238E27FC236}">
                <a16:creationId xmlns:a16="http://schemas.microsoft.com/office/drawing/2014/main" id="{3E44ED36-1F1F-23C1-FC4B-727DAA608EA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FD77ADFA-3932-47E0-864B-AD0A1E86723E}" type="slidenum">
              <a:rPr lang="en-US">
                <a:solidFill>
                  <a:srgbClr val="FFFFFF"/>
                </a:solidFill>
              </a:rPr>
              <a:pPr>
                <a:spcAft>
                  <a:spcPts val="600"/>
                </a:spcAft>
              </a:pPr>
              <a:t>9</a:t>
            </a:fld>
            <a:endParaRPr lang="en-US">
              <a:solidFill>
                <a:srgbClr val="FFFFFF"/>
              </a:solidFill>
            </a:endParaRPr>
          </a:p>
        </p:txBody>
      </p:sp>
    </p:spTree>
    <p:extLst>
      <p:ext uri="{BB962C8B-B14F-4D97-AF65-F5344CB8AC3E}">
        <p14:creationId xmlns:p14="http://schemas.microsoft.com/office/powerpoint/2010/main" val="198626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89.7|28.7"/>
</p:tagLst>
</file>

<file path=ppt/tags/tag10.xml><?xml version="1.0" encoding="utf-8"?>
<p:tagLst xmlns:a="http://schemas.openxmlformats.org/drawingml/2006/main" xmlns:r="http://schemas.openxmlformats.org/officeDocument/2006/relationships" xmlns:p="http://schemas.openxmlformats.org/presentationml/2006/main">
  <p:tag name="TIMING" val="|5.5|89.7|28.7"/>
</p:tagLst>
</file>

<file path=ppt/tags/tag11.xml><?xml version="1.0" encoding="utf-8"?>
<p:tagLst xmlns:a="http://schemas.openxmlformats.org/drawingml/2006/main" xmlns:r="http://schemas.openxmlformats.org/officeDocument/2006/relationships" xmlns:p="http://schemas.openxmlformats.org/presentationml/2006/main">
  <p:tag name="TIMING" val="|5.5|89.7|28.7"/>
</p:tagLst>
</file>

<file path=ppt/tags/tag12.xml><?xml version="1.0" encoding="utf-8"?>
<p:tagLst xmlns:a="http://schemas.openxmlformats.org/drawingml/2006/main" xmlns:r="http://schemas.openxmlformats.org/officeDocument/2006/relationships" xmlns:p="http://schemas.openxmlformats.org/presentationml/2006/main">
  <p:tag name="TIMING" val="|5.5|89.7|28.7"/>
</p:tagLst>
</file>

<file path=ppt/tags/tag13.xml><?xml version="1.0" encoding="utf-8"?>
<p:tagLst xmlns:a="http://schemas.openxmlformats.org/drawingml/2006/main" xmlns:r="http://schemas.openxmlformats.org/officeDocument/2006/relationships" xmlns:p="http://schemas.openxmlformats.org/presentationml/2006/main">
  <p:tag name="TIMING" val="|5.5|89.7|28.7"/>
</p:tagLst>
</file>

<file path=ppt/tags/tag14.xml><?xml version="1.0" encoding="utf-8"?>
<p:tagLst xmlns:a="http://schemas.openxmlformats.org/drawingml/2006/main" xmlns:r="http://schemas.openxmlformats.org/officeDocument/2006/relationships" xmlns:p="http://schemas.openxmlformats.org/presentationml/2006/main">
  <p:tag name="TIMING" val="|5.5|89.7|28.7"/>
</p:tagLst>
</file>

<file path=ppt/tags/tag15.xml><?xml version="1.0" encoding="utf-8"?>
<p:tagLst xmlns:a="http://schemas.openxmlformats.org/drawingml/2006/main" xmlns:r="http://schemas.openxmlformats.org/officeDocument/2006/relationships" xmlns:p="http://schemas.openxmlformats.org/presentationml/2006/main">
  <p:tag name="TIMING" val="|5.5|89.7|28.7"/>
</p:tagLst>
</file>

<file path=ppt/tags/tag16.xml><?xml version="1.0" encoding="utf-8"?>
<p:tagLst xmlns:a="http://schemas.openxmlformats.org/drawingml/2006/main" xmlns:r="http://schemas.openxmlformats.org/officeDocument/2006/relationships" xmlns:p="http://schemas.openxmlformats.org/presentationml/2006/main">
  <p:tag name="TIMING" val="|5.5|89.7|28.7"/>
</p:tagLst>
</file>

<file path=ppt/tags/tag17.xml><?xml version="1.0" encoding="utf-8"?>
<p:tagLst xmlns:a="http://schemas.openxmlformats.org/drawingml/2006/main" xmlns:r="http://schemas.openxmlformats.org/officeDocument/2006/relationships" xmlns:p="http://schemas.openxmlformats.org/presentationml/2006/main">
  <p:tag name="TIMING" val="|5.5|89.7|28.7"/>
</p:tagLst>
</file>

<file path=ppt/tags/tag18.xml><?xml version="1.0" encoding="utf-8"?>
<p:tagLst xmlns:a="http://schemas.openxmlformats.org/drawingml/2006/main" xmlns:r="http://schemas.openxmlformats.org/officeDocument/2006/relationships" xmlns:p="http://schemas.openxmlformats.org/presentationml/2006/main">
  <p:tag name="TIMING" val="|5.5|89.7|28.7"/>
</p:tagLst>
</file>

<file path=ppt/tags/tag2.xml><?xml version="1.0" encoding="utf-8"?>
<p:tagLst xmlns:a="http://schemas.openxmlformats.org/drawingml/2006/main" xmlns:r="http://schemas.openxmlformats.org/officeDocument/2006/relationships" xmlns:p="http://schemas.openxmlformats.org/presentationml/2006/main">
  <p:tag name="TIMING" val="|5.5|89.7|28.7"/>
</p:tagLst>
</file>

<file path=ppt/tags/tag3.xml><?xml version="1.0" encoding="utf-8"?>
<p:tagLst xmlns:a="http://schemas.openxmlformats.org/drawingml/2006/main" xmlns:r="http://schemas.openxmlformats.org/officeDocument/2006/relationships" xmlns:p="http://schemas.openxmlformats.org/presentationml/2006/main">
  <p:tag name="TIMING" val="|5.5|89.7|28.7"/>
</p:tagLst>
</file>

<file path=ppt/tags/tag4.xml><?xml version="1.0" encoding="utf-8"?>
<p:tagLst xmlns:a="http://schemas.openxmlformats.org/drawingml/2006/main" xmlns:r="http://schemas.openxmlformats.org/officeDocument/2006/relationships" xmlns:p="http://schemas.openxmlformats.org/presentationml/2006/main">
  <p:tag name="TIMING" val="|5.5|89.7|28.7"/>
</p:tagLst>
</file>

<file path=ppt/tags/tag5.xml><?xml version="1.0" encoding="utf-8"?>
<p:tagLst xmlns:a="http://schemas.openxmlformats.org/drawingml/2006/main" xmlns:r="http://schemas.openxmlformats.org/officeDocument/2006/relationships" xmlns:p="http://schemas.openxmlformats.org/presentationml/2006/main">
  <p:tag name="TIMING" val="|5.5|89.7|28.7"/>
</p:tagLst>
</file>

<file path=ppt/tags/tag6.xml><?xml version="1.0" encoding="utf-8"?>
<p:tagLst xmlns:a="http://schemas.openxmlformats.org/drawingml/2006/main" xmlns:r="http://schemas.openxmlformats.org/officeDocument/2006/relationships" xmlns:p="http://schemas.openxmlformats.org/presentationml/2006/main">
  <p:tag name="TIMING" val="|5.5|89.7|28.7"/>
</p:tagLst>
</file>

<file path=ppt/tags/tag7.xml><?xml version="1.0" encoding="utf-8"?>
<p:tagLst xmlns:a="http://schemas.openxmlformats.org/drawingml/2006/main" xmlns:r="http://schemas.openxmlformats.org/officeDocument/2006/relationships" xmlns:p="http://schemas.openxmlformats.org/presentationml/2006/main">
  <p:tag name="TIMING" val="|5.5|89.7|28.7"/>
</p:tagLst>
</file>

<file path=ppt/tags/tag8.xml><?xml version="1.0" encoding="utf-8"?>
<p:tagLst xmlns:a="http://schemas.openxmlformats.org/drawingml/2006/main" xmlns:r="http://schemas.openxmlformats.org/officeDocument/2006/relationships" xmlns:p="http://schemas.openxmlformats.org/presentationml/2006/main">
  <p:tag name="TIMING" val="|5.5|89.7|28.7"/>
</p:tagLst>
</file>

<file path=ppt/tags/tag9.xml><?xml version="1.0" encoding="utf-8"?>
<p:tagLst xmlns:a="http://schemas.openxmlformats.org/drawingml/2006/main" xmlns:r="http://schemas.openxmlformats.org/officeDocument/2006/relationships" xmlns:p="http://schemas.openxmlformats.org/presentationml/2006/main">
  <p:tag name="TIMING" val="|5.5|89.7|28.7"/>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58C1AB3768DDE4F902E0475A0B2D488" ma:contentTypeVersion="15" ma:contentTypeDescription="Crear nuevo documento." ma:contentTypeScope="" ma:versionID="c21165739a11ebac80e978e5145e161c">
  <xsd:schema xmlns:xsd="http://www.w3.org/2001/XMLSchema" xmlns:xs="http://www.w3.org/2001/XMLSchema" xmlns:p="http://schemas.microsoft.com/office/2006/metadata/properties" xmlns:ns2="32f5f241-67bf-4f64-b32f-c9063eb12223" xmlns:ns3="4c9c1c5d-7f65-49b7-8eb7-2796c7bae5f7" targetNamespace="http://schemas.microsoft.com/office/2006/metadata/properties" ma:root="true" ma:fieldsID="31e8361b154e54e2d4bb99a63e944c01" ns2:_="" ns3:_="">
    <xsd:import namespace="32f5f241-67bf-4f64-b32f-c9063eb12223"/>
    <xsd:import namespace="4c9c1c5d-7f65-49b7-8eb7-2796c7bae5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f5f241-67bf-4f64-b32f-c9063eb122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ab4ea95c-c811-4f19-afb1-db59138943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9c1c5d-7f65-49b7-8eb7-2796c7bae5f7"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element name="TaxCatchAll" ma:index="19" nillable="true" ma:displayName="Taxonomy Catch All Column" ma:hidden="true" ma:list="{ec40ec3f-c51b-4e15-a934-a1a7f3ae72f3}" ma:internalName="TaxCatchAll" ma:showField="CatchAllData" ma:web="4c9c1c5d-7f65-49b7-8eb7-2796c7bae5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c9c1c5d-7f65-49b7-8eb7-2796c7bae5f7" xsi:nil="true"/>
    <lcf76f155ced4ddcb4097134ff3c332f xmlns="32f5f241-67bf-4f64-b32f-c9063eb1222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16BE5D-4D26-4C1F-8439-91C6F3FA02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f5f241-67bf-4f64-b32f-c9063eb12223"/>
    <ds:schemaRef ds:uri="4c9c1c5d-7f65-49b7-8eb7-2796c7bae5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D80B67-8465-4A83-B500-E7D902812DDF}">
  <ds:schemaRefs>
    <ds:schemaRef ds:uri="http://schemas.microsoft.com/office/2006/metadata/properties"/>
    <ds:schemaRef ds:uri="http://schemas.microsoft.com/office/infopath/2007/PartnerControls"/>
    <ds:schemaRef ds:uri="4c9c1c5d-7f65-49b7-8eb7-2796c7bae5f7"/>
    <ds:schemaRef ds:uri="32f5f241-67bf-4f64-b32f-c9063eb12223"/>
  </ds:schemaRefs>
</ds:datastoreItem>
</file>

<file path=customXml/itemProps3.xml><?xml version="1.0" encoding="utf-8"?>
<ds:datastoreItem xmlns:ds="http://schemas.openxmlformats.org/officeDocument/2006/customXml" ds:itemID="{93F75FBB-F1B7-4DF9-B333-BD933A2FDF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33382</TotalTime>
  <Words>4972</Words>
  <Application>Microsoft Office PowerPoint</Application>
  <PresentationFormat>Presentación en pantalla (4:3)</PresentationFormat>
  <Paragraphs>331</Paragraphs>
  <Slides>39</Slides>
  <Notes>0</Notes>
  <HiddenSlides>0</HiddenSlides>
  <MMClips>5</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39</vt:i4>
      </vt:variant>
    </vt:vector>
  </HeadingPairs>
  <TitlesOfParts>
    <vt:vector size="46" baseType="lpstr">
      <vt:lpstr>Arial</vt:lpstr>
      <vt:lpstr>Arial MT</vt:lpstr>
      <vt:lpstr>Avenir Next</vt:lpstr>
      <vt:lpstr>Calibri</vt:lpstr>
      <vt:lpstr>Google Sans</vt:lpstr>
      <vt:lpstr>Source Sans 3</vt:lpstr>
      <vt:lpstr>Tema de Office</vt:lpstr>
      <vt:lpstr>Presentación de PowerPoint</vt:lpstr>
      <vt:lpstr>LANZADORES y VEHICULOS ESPACIALES </vt:lpstr>
      <vt:lpstr>LANZADORES y VEHICULOS ESPACIALES </vt:lpstr>
      <vt:lpstr>LANZADORES y VEHICULOS ESPACIALES </vt:lpstr>
      <vt:lpstr>LANZADORES y VEHICULOS ESPACIALES </vt:lpstr>
      <vt:lpstr>Presentación de PowerPoint</vt:lpstr>
      <vt:lpstr>LANZADORES y VEHICULOS ESPACIALES </vt:lpstr>
      <vt:lpstr>LANZADORES y VEHICULOS ESPACIALES </vt:lpstr>
      <vt:lpstr>Presentación de PowerPoint</vt:lpstr>
      <vt:lpstr>LANZADORES y VEHICULOS ESPACIALES </vt:lpstr>
      <vt:lpstr>LANZADORES y VEHICULOS ESPACIALES </vt:lpstr>
      <vt:lpstr>Presentación de PowerPoint</vt:lpstr>
      <vt:lpstr>LANZADORES y VEHICULOS ESPACIALES </vt:lpstr>
      <vt:lpstr>LANZADORES y VEHICULOS ESPACIALES  EJEMPLO DE MANTAS TERMICAS</vt:lpstr>
      <vt:lpstr>LANZADORES y VEHICULOS ESPACIALES </vt:lpstr>
      <vt:lpstr>LANZADORES y VEHICULOS ESPACIALES </vt:lpstr>
      <vt:lpstr>LANZADORES y VEHICULOS ESPACIALES </vt:lpstr>
      <vt:lpstr>LANZADORES y VEHICULOS ESPACIALES </vt:lpstr>
      <vt:lpstr>LANZADORES y VEHICULOS ESPACIALES </vt:lpstr>
      <vt:lpstr>LANZADORES y VEHICULOS ESPACIALES </vt:lpstr>
      <vt:lpstr>LANZADORES y VEHICULOS ESPACIALES </vt:lpstr>
      <vt:lpstr>Lo que viene?</vt:lpstr>
      <vt:lpstr>LANZADORES y VEHICULOS ESPACIALES </vt:lpstr>
      <vt:lpstr>LANZADORES y VEHICULOS ESPACIALES </vt:lpstr>
      <vt:lpstr>LANZADORES y VEHICULOS ESPACIALES </vt:lpstr>
      <vt:lpstr>LANZADORES y VEHICULOS ESPACIALES </vt:lpstr>
      <vt:lpstr>LANZADORES y VEHICULOS ESPACIALES </vt:lpstr>
      <vt:lpstr>LANZADORES y VEHICULOS ESPACIALES </vt:lpstr>
      <vt:lpstr>LANZADORES y VEHICULOS ESPACIALES </vt:lpstr>
      <vt:lpstr>LANZADORES y VEHICULOS ESPACIALES </vt:lpstr>
      <vt:lpstr>LANZADORES y VEHICULOS ESPACIALES </vt:lpstr>
      <vt:lpstr>LANZADORES y VEHICULOS ESPACIALES </vt:lpstr>
      <vt:lpstr>LANZADORES y VEHICULOS ESPACIALES </vt:lpstr>
      <vt:lpstr>LANZADORES y VEHICULOS ESPACIALES </vt:lpstr>
      <vt:lpstr>LANZADORES y VEHICULOS ESPACIALES </vt:lpstr>
      <vt:lpstr>LANZADORES y VEHICULOS ESPACIALES </vt:lpstr>
      <vt:lpstr>LANZADORES y VEHICULOS ESPACIALES </vt:lpstr>
      <vt:lpstr>LANZADORES y VEHICULOS ESPACIALES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ELÉCTRICO</dc:title>
  <dc:creator>PASILLO</dc:creator>
  <cp:lastModifiedBy>Gustavo Gabriel Solier</cp:lastModifiedBy>
  <cp:revision>739</cp:revision>
  <dcterms:created xsi:type="dcterms:W3CDTF">2018-05-16T19:15:00Z</dcterms:created>
  <dcterms:modified xsi:type="dcterms:W3CDTF">2025-06-22T18:23:10Z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0x010100A58C1AB3768DDE4F902E0475A0B2D488</vt:lpwstr>
  </property>
</Properties>
</file>