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8" r:id="rId6"/>
    <p:sldId id="269" r:id="rId7"/>
    <p:sldId id="263" r:id="rId8"/>
    <p:sldId id="266" r:id="rId9"/>
    <p:sldId id="264" r:id="rId10"/>
    <p:sldId id="259" r:id="rId11"/>
    <p:sldId id="270" r:id="rId12"/>
    <p:sldId id="260" r:id="rId13"/>
    <p:sldId id="261" r:id="rId14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05" autoAdjust="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D4D801-B481-4178-BC43-0790B825A85D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A0F0C-BE24-43A8-A6ED-60EC67C28C4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193A54-289A-434A-A900-6BC084E5CAB8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BA3186-490C-4963-9CE5-58096C2F0BE5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es-ES" noProof="1" dirty="0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1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B089A89C-7D37-4847-A1F7-C5DD4EE1A761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5" name="Conector recto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1"/>
              <a:t>Haga clic en el icono para agregar una imagen</a:t>
            </a:r>
            <a:endParaRPr lang="es" noProof="1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C26830-1C6A-4EF7-87E2-1A5C19D87883}" type="datetime1">
              <a:rPr lang="es-ES" smtClean="0"/>
              <a:t>10/11/23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3F5402-52C3-463D-B795-FAE8360E74D9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5" name="Conector recto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A69DC9-BD16-4FF4-882D-E0AC9FE831AE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sp>
        <p:nvSpPr>
          <p:cNvPr id="14" name="Cuadro de texto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1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es-ES" sz="8000" noProof="1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C9EF94-E659-4726-AF9D-EDC0C6A76B0A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14" name="Marcador de texto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7D4266-7870-46AB-91B2-F3B53B179703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sp>
        <p:nvSpPr>
          <p:cNvPr id="12" name="Cuadro de texto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1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es-ES" sz="8000" noProof="1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Conector recto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6AAD41-B5BA-4F1C-987C-9945F342C051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5" name="Conector recto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079BA-8095-4B2B-AEC5-BAE7350123B5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4" name="Conector recto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A9BE8-8A14-4FB8-91EA-92384DB6BB19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4" name="Conector recto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714734-2631-4CE7-9F7A-C1C9C59C39FD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55D6F-2405-4161-9F0A-B3080B7151CF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6" name="Conector recto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8C56DB-CE73-465E-BFE6-EA8C14A94809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149AA5-D2C2-40FB-8A22-CA1E264E5318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8" name="Conector recto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A3658E-9B27-4E81-88DC-AAB16F201327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4" name="Conector recto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3ACFE4-4211-454E-B872-3E0D39F279DD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BC7A5-DFEC-4689-BE5C-D976280E6E56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  <p:cxnSp>
        <p:nvCxnSpPr>
          <p:cNvPr id="16" name="Conector recto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17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1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1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6BCB45-7578-494C-94A8-13B8E3DC6C13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F26A9CE7-CB50-4E71-8942-DD9C7CE68A7A}" type="datetime1">
              <a:rPr lang="es-ES" noProof="1" dirty="0" smtClean="0"/>
              <a:t>10/11/23</a:t>
            </a:fld>
            <a:endParaRPr lang="es-ES" noProof="1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ES" noProof="1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50.png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image" Target="../media/image540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30.png"/><Relationship Id="rId5" Type="http://schemas.openxmlformats.org/officeDocument/2006/relationships/image" Target="../media/image9.wmf"/><Relationship Id="rId1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ya rocosa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orma libre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Anillo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Anillo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Anillo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Anillo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es-ES" sz="3200" noProof="1"/>
              <a:t>Combinación lineal ; dependencia e independencia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es-ES" noProof="1"/>
              <a:t>Sistema generador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01D5ECC-E0A2-4003-9F4D-5F6D22668276}"/>
              </a:ext>
            </a:extLst>
          </p:cNvPr>
          <p:cNvSpPr/>
          <p:nvPr/>
        </p:nvSpPr>
        <p:spPr>
          <a:xfrm>
            <a:off x="5572557" y="1840413"/>
            <a:ext cx="2504632" cy="198783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0A83D68-4BE2-45F5-A606-8505C9EB07AC}"/>
                  </a:ext>
                </a:extLst>
              </p:cNvPr>
              <p:cNvSpPr txBox="1"/>
              <p:nvPr/>
            </p:nvSpPr>
            <p:spPr>
              <a:xfrm>
                <a:off x="1046921" y="227311"/>
                <a:ext cx="2557670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s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s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0A83D68-4BE2-45F5-A606-8505C9EB0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921" y="227311"/>
                <a:ext cx="2557670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31BD24D-7C4D-4FEE-88D7-9365A33A5CB2}"/>
                  </a:ext>
                </a:extLst>
              </p:cNvPr>
              <p:cNvSpPr txBox="1"/>
              <p:nvPr/>
            </p:nvSpPr>
            <p:spPr>
              <a:xfrm>
                <a:off x="1245709" y="1417982"/>
                <a:ext cx="2266117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US" b="0" i="1" smtClean="0"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</m:e>
                          </m:mr>
                          <m:mr>
                            <m:e>
                              <m:r>
                                <a:rPr lang="es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US" b="0" i="1" smtClean="0">
                                  <a:latin typeface="Cambria Math" panose="02040503050406030204" pitchFamily="18" charset="0"/>
                                </a:rPr>
                                <m:t>  1    </m:t>
                              </m:r>
                            </m:e>
                          </m:mr>
                          <m:mr>
                            <m:e>
                              <m:r>
                                <a:rPr lang="es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s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s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  <m:r>
                          <a:rPr lang="es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s-US" dirty="0"/>
                  <a:t> </a:t>
                </a: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C31BD24D-7C4D-4FEE-88D7-9365A33A5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09" y="1417982"/>
                <a:ext cx="2266117" cy="846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4A49028-B2D8-4706-B28D-F945502EF83E}"/>
                  </a:ext>
                </a:extLst>
              </p:cNvPr>
              <p:cNvSpPr txBox="1"/>
              <p:nvPr/>
            </p:nvSpPr>
            <p:spPr>
              <a:xfrm>
                <a:off x="3114265" y="1404142"/>
                <a:ext cx="2001078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−1  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  2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s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4A49028-B2D8-4706-B28D-F945502EF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265" y="1404142"/>
                <a:ext cx="2001078" cy="846963"/>
              </a:xfrm>
              <a:prstGeom prst="rect">
                <a:avLst/>
              </a:prstGeom>
              <a:blipFill>
                <a:blip r:embed="rId4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98BC91E-BB5A-4C4E-AB4B-5964A0872193}"/>
                  </a:ext>
                </a:extLst>
              </p:cNvPr>
              <p:cNvSpPr txBox="1"/>
              <p:nvPr/>
            </p:nvSpPr>
            <p:spPr>
              <a:xfrm>
                <a:off x="5406892" y="1495817"/>
                <a:ext cx="2835963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−1  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  0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98BC91E-BB5A-4C4E-AB4B-5964A0872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892" y="1495817"/>
                <a:ext cx="2835963" cy="846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67AEA28-F26F-4C23-A2C1-4F203DE3D86D}"/>
              </a:ext>
            </a:extLst>
          </p:cNvPr>
          <p:cNvCxnSpPr>
            <a:cxnSpLocks/>
          </p:cNvCxnSpPr>
          <p:nvPr/>
        </p:nvCxnSpPr>
        <p:spPr>
          <a:xfrm>
            <a:off x="2557670" y="1298712"/>
            <a:ext cx="0" cy="993913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FE4D675-7F71-46A8-A3BD-677D56D8FDB7}"/>
              </a:ext>
            </a:extLst>
          </p:cNvPr>
          <p:cNvCxnSpPr>
            <a:cxnSpLocks/>
          </p:cNvCxnSpPr>
          <p:nvPr/>
        </p:nvCxnSpPr>
        <p:spPr>
          <a:xfrm>
            <a:off x="4439477" y="1257192"/>
            <a:ext cx="0" cy="993913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7A96F24-EA0B-43DC-A8FB-AE94E88D1C6F}"/>
              </a:ext>
            </a:extLst>
          </p:cNvPr>
          <p:cNvCxnSpPr>
            <a:cxnSpLocks/>
          </p:cNvCxnSpPr>
          <p:nvPr/>
        </p:nvCxnSpPr>
        <p:spPr>
          <a:xfrm>
            <a:off x="6768385" y="1492381"/>
            <a:ext cx="0" cy="993913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567BC6C-DB1E-473C-AE6D-C3399512C5E6}"/>
                  </a:ext>
                </a:extLst>
              </p:cNvPr>
              <p:cNvSpPr txBox="1"/>
              <p:nvPr/>
            </p:nvSpPr>
            <p:spPr>
              <a:xfrm>
                <a:off x="2213113" y="2676939"/>
                <a:ext cx="52346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S" dirty="0"/>
                  <a:t>Para que el sistema tenga solución </a:t>
                </a:r>
                <a14:m>
                  <m:oMath xmlns:m="http://schemas.openxmlformats.org/officeDocument/2006/math">
                    <m:r>
                      <a:rPr lang="es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s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US" dirty="0"/>
                  <a:t>0 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567BC6C-DB1E-473C-AE6D-C3399512C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13" y="2676939"/>
                <a:ext cx="5234610" cy="369332"/>
              </a:xfrm>
              <a:prstGeom prst="rect">
                <a:avLst/>
              </a:prstGeom>
              <a:blipFill>
                <a:blip r:embed="rId6"/>
                <a:stretch>
                  <a:fillRect l="-931" t="-8197" b="-2459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ergamino: horizontal 16">
            <a:extLst>
              <a:ext uri="{FF2B5EF4-FFF2-40B4-BE49-F238E27FC236}">
                <a16:creationId xmlns:a16="http://schemas.microsoft.com/office/drawing/2014/main" id="{1075AAF1-A55B-40D8-A235-F666CF7EE9F2}"/>
              </a:ext>
            </a:extLst>
          </p:cNvPr>
          <p:cNvSpPr/>
          <p:nvPr/>
        </p:nvSpPr>
        <p:spPr>
          <a:xfrm>
            <a:off x="2213113" y="3207027"/>
            <a:ext cx="7354957" cy="1113182"/>
          </a:xfrm>
          <a:prstGeom prst="horizontalScroll">
            <a:avLst/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93BD423-0E13-4C0E-A242-55E0E5950A10}"/>
                  </a:ext>
                </a:extLst>
              </p:cNvPr>
              <p:cNvSpPr txBox="1"/>
              <p:nvPr/>
            </p:nvSpPr>
            <p:spPr>
              <a:xfrm>
                <a:off x="2325756" y="3574402"/>
                <a:ext cx="6414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S" dirty="0"/>
                  <a:t>Entonces el conjunto A genera el plano </a:t>
                </a:r>
                <a14:m>
                  <m:oMath xmlns:m="http://schemas.openxmlformats.org/officeDocument/2006/math">
                    <m:r>
                      <a:rPr lang="es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s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U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93BD423-0E13-4C0E-A242-55E0E5950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756" y="3574402"/>
                <a:ext cx="6414052" cy="369332"/>
              </a:xfrm>
              <a:prstGeom prst="rect">
                <a:avLst/>
              </a:prstGeom>
              <a:blipFill>
                <a:blip r:embed="rId7"/>
                <a:stretch>
                  <a:fillRect l="-856" t="-8197" b="-2459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D7819EA-5F9D-496E-BB64-09956BED56AC}"/>
                  </a:ext>
                </a:extLst>
              </p:cNvPr>
              <p:cNvSpPr txBox="1"/>
              <p:nvPr/>
            </p:nvSpPr>
            <p:spPr>
              <a:xfrm>
                <a:off x="1470991" y="4956312"/>
                <a:ext cx="66658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S" dirty="0"/>
                  <a:t>Una manera de verificar es comprobar si los vectores del conjunto </a:t>
                </a:r>
                <a14:m>
                  <m:oMath xmlns:m="http://schemas.openxmlformats.org/officeDocument/2006/math">
                    <m:r>
                      <a:rPr lang="es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s-US" sz="1800" b="0" i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1,1,1</m:t>
                            </m:r>
                          </m:e>
                        </m:d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acc>
                          <m:accPr>
                            <m:chr m:val="̅"/>
                            <m:ctrlP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0,2,1</m:t>
                            </m:r>
                          </m:e>
                        </m:d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=(−1,1,0</m:t>
                        </m:r>
                      </m:e>
                    </m:d>
                  </m:oMath>
                </a14:m>
                <a:r>
                  <a:rPr lang="es-US" dirty="0"/>
                  <a:t> cumplen la ecuación.</a:t>
                </a: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D7819EA-5F9D-496E-BB64-09956BED5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991" y="4956312"/>
                <a:ext cx="6665815" cy="646331"/>
              </a:xfrm>
              <a:prstGeom prst="rect">
                <a:avLst/>
              </a:prstGeom>
              <a:blipFill>
                <a:blip r:embed="rId8"/>
                <a:stretch>
                  <a:fillRect l="-731" t="-4717" b="-14151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adroTexto 18">
            <a:extLst>
              <a:ext uri="{FF2B5EF4-FFF2-40B4-BE49-F238E27FC236}">
                <a16:creationId xmlns:a16="http://schemas.microsoft.com/office/drawing/2014/main" id="{A8CC4F24-5E67-4F53-AC4B-2AFDFAC37707}"/>
              </a:ext>
            </a:extLst>
          </p:cNvPr>
          <p:cNvSpPr txBox="1"/>
          <p:nvPr/>
        </p:nvSpPr>
        <p:spPr>
          <a:xfrm>
            <a:off x="8494643" y="4823791"/>
            <a:ext cx="2935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>
                <a:solidFill>
                  <a:srgbClr val="00B0F0"/>
                </a:solidFill>
              </a:rPr>
              <a:t>Los vectores generan espacios donde ellos pertenecen.</a:t>
            </a:r>
          </a:p>
        </p:txBody>
      </p:sp>
      <p:sp>
        <p:nvSpPr>
          <p:cNvPr id="20" name="Diagrama de flujo: conector 19">
            <a:extLst>
              <a:ext uri="{FF2B5EF4-FFF2-40B4-BE49-F238E27FC236}">
                <a16:creationId xmlns:a16="http://schemas.microsoft.com/office/drawing/2014/main" id="{CA087A55-A010-4218-A39B-B325D5D28621}"/>
              </a:ext>
            </a:extLst>
          </p:cNvPr>
          <p:cNvSpPr/>
          <p:nvPr/>
        </p:nvSpPr>
        <p:spPr>
          <a:xfrm>
            <a:off x="1276337" y="1390302"/>
            <a:ext cx="518500" cy="373083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2" name="Diagrama de flujo: conector 21">
            <a:extLst>
              <a:ext uri="{FF2B5EF4-FFF2-40B4-BE49-F238E27FC236}">
                <a16:creationId xmlns:a16="http://schemas.microsoft.com/office/drawing/2014/main" id="{A99A3415-7176-4293-8DDF-82BD99C17626}"/>
              </a:ext>
            </a:extLst>
          </p:cNvPr>
          <p:cNvSpPr/>
          <p:nvPr/>
        </p:nvSpPr>
        <p:spPr>
          <a:xfrm>
            <a:off x="3510165" y="1927381"/>
            <a:ext cx="518500" cy="373083"/>
          </a:xfrm>
          <a:prstGeom prst="flowChart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803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  <p:bldP spid="6" grpId="0"/>
      <p:bldP spid="8" grpId="0"/>
      <p:bldP spid="14" grpId="0"/>
      <p:bldP spid="17" grpId="0" animBg="1"/>
      <p:bldP spid="16" grpId="0"/>
      <p:bldP spid="18" grpId="0"/>
      <p:bldP spid="19" grpId="0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D358D-B9E8-47C2-B6AD-663FB9ED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4" y="-130614"/>
            <a:ext cx="9426388" cy="1492086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chemeClr val="accent2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Combinación lineal</a:t>
            </a:r>
            <a:endParaRPr lang="es-US" sz="2400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26DEE31-C230-4E94-A98E-C4832FF4C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479" y="1237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to 11">
                <a:extLst>
                  <a:ext uri="{FF2B5EF4-FFF2-40B4-BE49-F238E27FC236}">
                    <a16:creationId xmlns:a16="http://schemas.microsoft.com/office/drawing/2014/main" id="{372FE546-4F5D-4B6A-971F-0EF09F22B4BA}"/>
                  </a:ext>
                </a:extLst>
              </p:cNvPr>
              <p:cNvSpPr txBox="1"/>
              <p:nvPr/>
            </p:nvSpPr>
            <p:spPr bwMode="auto">
              <a:xfrm>
                <a:off x="3866418" y="2479378"/>
                <a:ext cx="1411945" cy="336176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s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s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bar>
                      <m:r>
                        <a:rPr lang="es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=(0,6,−3)</m:t>
                      </m:r>
                    </m:oMath>
                  </m:oMathPara>
                </a14:m>
                <a:endParaRPr lang="es-US" sz="2000" dirty="0"/>
              </a:p>
            </p:txBody>
          </p:sp>
        </mc:Choice>
        <mc:Fallback xmlns="">
          <p:sp>
            <p:nvSpPr>
              <p:cNvPr id="12" name="Objeto 11">
                <a:extLst>
                  <a:ext uri="{FF2B5EF4-FFF2-40B4-BE49-F238E27FC236}">
                    <a16:creationId xmlns:a16="http://schemas.microsoft.com/office/drawing/2014/main" id="{372FE546-4F5D-4B6A-971F-0EF09F22B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6418" y="2479378"/>
                <a:ext cx="1411945" cy="336176"/>
              </a:xfrm>
              <a:prstGeom prst="rect">
                <a:avLst/>
              </a:prstGeom>
              <a:blipFill>
                <a:blip r:embed="rId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1">
            <a:extLst>
              <a:ext uri="{FF2B5EF4-FFF2-40B4-BE49-F238E27FC236}">
                <a16:creationId xmlns:a16="http://schemas.microsoft.com/office/drawing/2014/main" id="{3E593FCE-4A0C-40FC-8D9B-7BF124573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4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to 13">
                <a:extLst>
                  <a:ext uri="{FF2B5EF4-FFF2-40B4-BE49-F238E27FC236}">
                    <a16:creationId xmlns:a16="http://schemas.microsoft.com/office/drawing/2014/main" id="{53D4810C-CEA9-4714-A44B-A502699EDA58}"/>
                  </a:ext>
                </a:extLst>
              </p:cNvPr>
              <p:cNvSpPr txBox="1"/>
              <p:nvPr/>
            </p:nvSpPr>
            <p:spPr bwMode="auto">
              <a:xfrm>
                <a:off x="7626112" y="2569454"/>
                <a:ext cx="3563937" cy="461962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bar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=(1,2,−1),</m:t>
                          </m:r>
                          <m:bar>
                            <m:barPr>
                              <m:pos m:val="top"/>
                              <m:ctrlP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bar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=(2,−2,1)</m:t>
                          </m:r>
                        </m:e>
                      </m:d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14" name="Objeto 13">
                <a:extLst>
                  <a:ext uri="{FF2B5EF4-FFF2-40B4-BE49-F238E27FC236}">
                    <a16:creationId xmlns:a16="http://schemas.microsoft.com/office/drawing/2014/main" id="{53D4810C-CEA9-4714-A44B-A502699ED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6112" y="2569454"/>
                <a:ext cx="3563937" cy="461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3">
            <a:extLst>
              <a:ext uri="{FF2B5EF4-FFF2-40B4-BE49-F238E27FC236}">
                <a16:creationId xmlns:a16="http://schemas.microsoft.com/office/drawing/2014/main" id="{0485FE49-A693-4E11-9F4A-D072A1DE9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CC49B8A-57C2-48D6-AB05-FED751926474}"/>
              </a:ext>
            </a:extLst>
          </p:cNvPr>
          <p:cNvSpPr txBox="1"/>
          <p:nvPr/>
        </p:nvSpPr>
        <p:spPr>
          <a:xfrm>
            <a:off x="4015418" y="5504318"/>
            <a:ext cx="7174631" cy="86517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el sistema es compatible hay C.L, Si es determinado es única, si es indeterminado hay infinitas.</a:t>
            </a:r>
            <a:endParaRPr lang="es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45938620-3FA7-41CE-BA12-0EB4453C6710}"/>
                  </a:ext>
                </a:extLst>
              </p:cNvPr>
              <p:cNvSpPr txBox="1"/>
              <p:nvPr/>
            </p:nvSpPr>
            <p:spPr>
              <a:xfrm>
                <a:off x="694068" y="973653"/>
                <a:ext cx="87375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𝑐𝑜𝑚𝑏𝑖𝑛𝑎𝑐𝑖𝑜𝑛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𝑙𝑖𝑛𝑒𝑎𝑙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 un conjunto </a:t>
                </a:r>
                <a14:m>
                  <m:oMath xmlns:m="http://schemas.openxmlformats.org/officeDocument/2006/math">
                    <m:r>
                      <a:rPr lang="es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s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sSub>
                          <m:sSubPr>
                            <m:ctrlPr>
                              <a:rPr lang="es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……</m:t>
                        </m:r>
                        <m:sSub>
                          <m:sSubPr>
                            <m:ctrlPr>
                              <a:rPr lang="es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s-US" sz="2000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45938620-3FA7-41CE-BA12-0EB4453C6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68" y="973653"/>
                <a:ext cx="8737500" cy="400110"/>
              </a:xfrm>
              <a:prstGeom prst="rect">
                <a:avLst/>
              </a:prstGeom>
              <a:blipFill>
                <a:blip r:embed="rId4"/>
                <a:stretch>
                  <a:fillRect l="-768" t="-10769" b="-26154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24C4C2D-5745-4668-A20E-2E7B33694250}"/>
                  </a:ext>
                </a:extLst>
              </p:cNvPr>
              <p:cNvSpPr txBox="1"/>
              <p:nvPr/>
            </p:nvSpPr>
            <p:spPr>
              <a:xfrm>
                <a:off x="767024" y="1511216"/>
                <a:ext cx="104728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𝑒𝑥𝑖𝑠𝑡𝑒𝑛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𝑒𝑠𝑐𝑎𝑙𝑎𝑟𝑒𝑠</m:t>
                    </m:r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…..</m:t>
                        </m:r>
                        <m: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tal que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s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…..</m:t>
                        </m:r>
                        <m: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s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24C4C2D-5745-4668-A20E-2E7B3369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24" y="1511216"/>
                <a:ext cx="10472862" cy="400110"/>
              </a:xfrm>
              <a:prstGeom prst="rect">
                <a:avLst/>
              </a:prstGeom>
              <a:blipFill>
                <a:blip r:embed="rId5"/>
                <a:stretch>
                  <a:fillRect t="-9091" r="-1572" b="-2575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4811B647-5353-4F2D-B25E-23571A0C4BEA}"/>
              </a:ext>
            </a:extLst>
          </p:cNvPr>
          <p:cNvSpPr txBox="1"/>
          <p:nvPr/>
        </p:nvSpPr>
        <p:spPr>
          <a:xfrm>
            <a:off x="534252" y="2074057"/>
            <a:ext cx="2162042" cy="397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20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Ejemplo:</a:t>
            </a:r>
            <a:endParaRPr lang="es-US" sz="2000" dirty="0">
              <a:solidFill>
                <a:srgbClr val="FF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CB17981-A1A9-45A3-BE88-53BCD43B18C9}"/>
              </a:ext>
            </a:extLst>
          </p:cNvPr>
          <p:cNvSpPr txBox="1"/>
          <p:nvPr/>
        </p:nvSpPr>
        <p:spPr>
          <a:xfrm>
            <a:off x="1821308" y="2464125"/>
            <a:ext cx="248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Indicar si el vector</a:t>
            </a:r>
            <a:endParaRPr lang="es-U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584A62-F9D2-4F1E-B322-381E0EA95328}"/>
              </a:ext>
            </a:extLst>
          </p:cNvPr>
          <p:cNvSpPr txBox="1"/>
          <p:nvPr/>
        </p:nvSpPr>
        <p:spPr>
          <a:xfrm>
            <a:off x="5278363" y="2479378"/>
            <a:ext cx="3155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es C.L del conjunto </a:t>
            </a:r>
            <a:endParaRPr lang="es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16948535-7F4E-4E9B-858C-AA116D5A17A3}"/>
                  </a:ext>
                </a:extLst>
              </p:cNvPr>
              <p:cNvSpPr txBox="1"/>
              <p:nvPr/>
            </p:nvSpPr>
            <p:spPr>
              <a:xfrm>
                <a:off x="725989" y="3223525"/>
                <a:ext cx="175785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s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bar>
                      <m:r>
                        <a:rPr lang="es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r>
                        <a:rPr lang="es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bar>
                    </m:oMath>
                  </m:oMathPara>
                </a14:m>
                <a:endParaRPr lang="es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br>
                  <a:rPr lang="es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s-US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16948535-7F4E-4E9B-858C-AA116D5A1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9" y="3223525"/>
                <a:ext cx="1757855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AC184A7E-E5CE-45EC-A325-12E1662FC0D2}"/>
                  </a:ext>
                </a:extLst>
              </p:cNvPr>
              <p:cNvSpPr txBox="1"/>
              <p:nvPr/>
            </p:nvSpPr>
            <p:spPr>
              <a:xfrm>
                <a:off x="571890" y="3688552"/>
                <a:ext cx="42488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(0,6,−3)=</m:t>
                      </m:r>
                      <m:sSub>
                        <m:sSubPr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(1,2,−1)+</m:t>
                      </m:r>
                      <m:sSub>
                        <m:sSubPr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(2,−2,1)</m:t>
                      </m:r>
                    </m:oMath>
                  </m:oMathPara>
                </a14:m>
                <a:endParaRPr lang="es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AC184A7E-E5CE-45EC-A325-12E1662FC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90" y="3688552"/>
                <a:ext cx="4248807" cy="369332"/>
              </a:xfrm>
              <a:prstGeom prst="rect">
                <a:avLst/>
              </a:prstGeom>
              <a:blipFill>
                <a:blip r:embed="rId7"/>
                <a:stretch>
                  <a:fillRect l="-430" b="-14754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8FC92B76-8A0A-432C-9F5B-02F1556AA2B9}"/>
                  </a:ext>
                </a:extLst>
              </p:cNvPr>
              <p:cNvSpPr txBox="1"/>
              <p:nvPr/>
            </p:nvSpPr>
            <p:spPr>
              <a:xfrm>
                <a:off x="534252" y="4247791"/>
                <a:ext cx="616431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0,6,−3</m:t>
                          </m:r>
                        </m:e>
                      </m:d>
                      <m:r>
                        <a:rPr lang="es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  <m:sSub>
                            <m:sSubPr>
                              <m:ctrlP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,−1</m:t>
                          </m:r>
                          <m:sSub>
                            <m:sSubPr>
                              <m:ctrlP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,−2</m:t>
                          </m:r>
                          <m:sSub>
                            <m:sSubPr>
                              <m:ctrlP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sSub>
                            <m:sSubPr>
                              <m:ctrlP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br>
                  <a:rPr lang="es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s-US" dirty="0"/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8FC92B76-8A0A-432C-9F5B-02F1556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52" y="4247791"/>
                <a:ext cx="616431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4B2523C4-DD91-4871-9C70-3BAACF8B22B0}"/>
                  </a:ext>
                </a:extLst>
              </p:cNvPr>
              <p:cNvSpPr txBox="1"/>
              <p:nvPr/>
            </p:nvSpPr>
            <p:spPr>
              <a:xfrm>
                <a:off x="534252" y="4930882"/>
                <a:ext cx="46858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(0,6,−3)=(</m:t>
                      </m:r>
                      <m:sSub>
                        <m:sSubPr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,2</m:t>
                      </m:r>
                      <m:sSub>
                        <m:sSubPr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,−</m:t>
                      </m:r>
                      <m:sSub>
                        <m:sSubPr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4B2523C4-DD91-4871-9C70-3BAACF8B2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52" y="4930882"/>
                <a:ext cx="4685843" cy="369332"/>
              </a:xfrm>
              <a:prstGeom prst="rect">
                <a:avLst/>
              </a:prstGeom>
              <a:blipFill>
                <a:blip r:embed="rId9"/>
                <a:stretch>
                  <a:fillRect l="-391" b="-1500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19A7A72F-3809-4677-8521-6604B293C0F0}"/>
                  </a:ext>
                </a:extLst>
              </p:cNvPr>
              <p:cNvSpPr txBox="1"/>
              <p:nvPr/>
            </p:nvSpPr>
            <p:spPr>
              <a:xfrm>
                <a:off x="6293926" y="3931078"/>
                <a:ext cx="2664372" cy="97661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&amp;2</m:t>
                              </m:r>
                              <m:sSub>
                                <m:sSubPr>
                                  <m:ctrlP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  <m:e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sSub>
                                <m:sSubPr>
                                  <m:ctrlP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s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19A7A72F-3809-4677-8521-6604B293C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926" y="3931078"/>
                <a:ext cx="2664372" cy="9766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21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 animBg="1"/>
      <p:bldP spid="18" grpId="0" animBg="1"/>
      <p:bldP spid="17" grpId="0"/>
      <p:bldP spid="19" grpId="0"/>
      <p:bldP spid="20" grpId="0"/>
      <p:bldP spid="21" grpId="0"/>
      <p:bldP spid="26" grpId="0"/>
      <p:bldP spid="30" grpId="0"/>
      <p:bldP spid="32" grpId="0"/>
      <p:bldP spid="34" grpId="0"/>
      <p:bldP spid="36" grpId="0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id="{294B4F19-75CD-4597-B122-EF03D40DE18C}"/>
              </a:ext>
            </a:extLst>
          </p:cNvPr>
          <p:cNvSpPr/>
          <p:nvPr/>
        </p:nvSpPr>
        <p:spPr>
          <a:xfrm>
            <a:off x="5891290" y="1398025"/>
            <a:ext cx="450510" cy="484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9F2E1B0-92EB-4EA0-A878-8122636E5418}"/>
              </a:ext>
            </a:extLst>
          </p:cNvPr>
          <p:cNvSpPr/>
          <p:nvPr/>
        </p:nvSpPr>
        <p:spPr>
          <a:xfrm>
            <a:off x="864851" y="525185"/>
            <a:ext cx="450510" cy="484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B66744B-06E5-4CAC-999A-B7D138F22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74E36EC-12C8-49F6-A4B8-C79C40531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106" y="497541"/>
          <a:ext cx="2447925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50900" imgH="736600" progId="Equation.DSMT4">
                  <p:embed/>
                </p:oleObj>
              </mc:Choice>
              <mc:Fallback>
                <p:oleObj r:id="rId2" imgW="850900" imgH="7366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F74E36EC-12C8-49F6-A4B8-C79C40531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06" y="497541"/>
                        <a:ext cx="2447925" cy="1303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BAB3DAFD-E9D6-4EAF-AEA3-A0518EF12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endParaRPr kumimoji="0" lang="es-AR" altLang="es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0BB1A58-F357-4DFE-A7F3-B950344A0E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042" y="537519"/>
          <a:ext cx="1756452" cy="1304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62000" imgH="736600" progId="Equation.DSMT4">
                  <p:embed/>
                </p:oleObj>
              </mc:Choice>
              <mc:Fallback>
                <p:oleObj r:id="rId4" imgW="762000" imgH="7366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90BB1A58-F357-4DFE-A7F3-B950344A0E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042" y="537519"/>
                        <a:ext cx="1756452" cy="1304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908FEB4-0528-45DD-A267-1D17223B6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altLang="es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US" altLang="es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1F9FDB0-E9EB-49C0-916D-334283A50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25" y="-6364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 dirty="0">
              <a:highlight>
                <a:srgbClr val="FF00FF"/>
              </a:highlight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0FAC2D9-76EF-4E84-9CB1-3889343B7D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5985" y="569212"/>
          <a:ext cx="1609912" cy="137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62000" imgH="736600" progId="Equation.DSMT4">
                  <p:embed/>
                </p:oleObj>
              </mc:Choice>
              <mc:Fallback>
                <p:oleObj r:id="rId6" imgW="762000" imgH="736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0FAC2D9-76EF-4E84-9CB1-3889343B7D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5985" y="569212"/>
                        <a:ext cx="1609912" cy="1375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id="{3301C0E7-94F0-4714-837B-D6333F9B0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CD7522EF-5FB0-4584-A6DA-C38FF45871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77991" y="632016"/>
          <a:ext cx="1609912" cy="125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73100" imgH="736600" progId="Equation.DSMT4">
                  <p:embed/>
                </p:oleObj>
              </mc:Choice>
              <mc:Fallback>
                <p:oleObj r:id="rId8" imgW="673100" imgH="736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CD7522EF-5FB0-4584-A6DA-C38FF45871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991" y="632016"/>
                        <a:ext cx="1609912" cy="1250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B649D3C-B1CA-4DD3-A3BB-4957B8B8B1B9}"/>
                  </a:ext>
                </a:extLst>
              </p:cNvPr>
              <p:cNvSpPr txBox="1"/>
              <p:nvPr/>
            </p:nvSpPr>
            <p:spPr>
              <a:xfrm>
                <a:off x="2830572" y="960438"/>
                <a:ext cx="229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8B649D3C-B1CA-4DD3-A3BB-4957B8B8B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572" y="960438"/>
                <a:ext cx="229229" cy="276999"/>
              </a:xfrm>
              <a:prstGeom prst="rect">
                <a:avLst/>
              </a:prstGeom>
              <a:blipFill>
                <a:blip r:embed="rId11"/>
                <a:stretch>
                  <a:fillRect l="-5263" r="-526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3E9246B-F2C7-4DFC-9215-1687F6DDA47B}"/>
                  </a:ext>
                </a:extLst>
              </p:cNvPr>
              <p:cNvSpPr txBox="1"/>
              <p:nvPr/>
            </p:nvSpPr>
            <p:spPr>
              <a:xfrm>
                <a:off x="4953349" y="1068828"/>
                <a:ext cx="229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3E9246B-F2C7-4DFC-9215-1687F6DDA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349" y="1068828"/>
                <a:ext cx="229229" cy="276999"/>
              </a:xfrm>
              <a:prstGeom prst="rect">
                <a:avLst/>
              </a:prstGeom>
              <a:blipFill>
                <a:blip r:embed="rId12"/>
                <a:stretch>
                  <a:fillRect l="-8108" r="-5405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46690D2-F937-4F98-8FE2-23951FFA7920}"/>
                  </a:ext>
                </a:extLst>
              </p:cNvPr>
              <p:cNvSpPr txBox="1"/>
              <p:nvPr/>
            </p:nvSpPr>
            <p:spPr>
              <a:xfrm>
                <a:off x="7290981" y="980702"/>
                <a:ext cx="229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46690D2-F937-4F98-8FE2-23951FFA7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981" y="980702"/>
                <a:ext cx="229229" cy="276999"/>
              </a:xfrm>
              <a:prstGeom prst="rect">
                <a:avLst/>
              </a:prstGeom>
              <a:blipFill>
                <a:blip r:embed="rId13"/>
                <a:stretch>
                  <a:fillRect l="-5263" r="-526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3FADCE29-2291-4DCE-B609-4C5A5178BDF5}"/>
              </a:ext>
            </a:extLst>
          </p:cNvPr>
          <p:cNvSpPr txBox="1"/>
          <p:nvPr/>
        </p:nvSpPr>
        <p:spPr>
          <a:xfrm>
            <a:off x="510988" y="3160059"/>
            <a:ext cx="380551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AR" sz="20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S.C.D, C.L única.</a:t>
            </a:r>
            <a:endParaRPr lang="es-US" sz="20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E5B1CA2F-1672-475C-8531-5B042FF05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3A6061F3-7A07-42A9-8A33-12E6BB4207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3266" y="3899650"/>
          <a:ext cx="1896040" cy="1546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736600" imgH="673100" progId="Equation.DSMT4">
                  <p:embed/>
                </p:oleObj>
              </mc:Choice>
              <mc:Fallback>
                <p:oleObj r:id="rId14" imgW="736600" imgH="67310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3A6061F3-7A07-42A9-8A33-12E6BB4207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266" y="3899650"/>
                        <a:ext cx="1896040" cy="15464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69B9265-F644-4356-BEC7-9BEF70BAE183}"/>
                  </a:ext>
                </a:extLst>
              </p:cNvPr>
              <p:cNvSpPr txBox="1"/>
              <p:nvPr/>
            </p:nvSpPr>
            <p:spPr>
              <a:xfrm>
                <a:off x="4669713" y="1609986"/>
                <a:ext cx="73748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s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69B9265-F644-4356-BEC7-9BEF70BAE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13" y="1609986"/>
                <a:ext cx="737482" cy="63478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1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1" grpId="0"/>
      <p:bldP spid="13" grpId="0"/>
      <p:bldP spid="15" grpId="0"/>
      <p:bldP spid="2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C57551BD-E4D6-4B2A-9A37-814AFE649E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75120" y="382385"/>
                <a:ext cx="9154879" cy="1101858"/>
              </a:xfrm>
            </p:spPr>
            <p:txBody>
              <a:bodyPr anchor="b">
                <a:normAutofit fontScale="90000"/>
              </a:bodyPr>
              <a:lstStyle/>
              <a:p>
                <a:pPr algn="ctr"/>
                <a:r>
                  <a:rPr lang="es-US" sz="27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Independencia lineal</a:t>
                </a:r>
                <a:br>
                  <a:rPr lang="es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es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s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Definición: </a:t>
                </a:r>
                <a:r>
                  <a:rPr lang="es-US" sz="2000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si</a:t>
                </a:r>
                <a14:m>
                  <m:oMath xmlns:m="http://schemas.openxmlformats.org/officeDocument/2006/math">
                    <m:r>
                      <a:rPr lang="es-US" sz="20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S" sz="20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𝑒𝑙</m:t>
                    </m:r>
                    <m:r>
                      <a:rPr lang="es-US" sz="20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S" sz="20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𝑐𝑜𝑛𝑗𝑢𝑛𝑡𝑜</m:t>
                    </m:r>
                    <m:r>
                      <a:rPr lang="es-US" sz="20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S" sz="20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US" sz="20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US" sz="2000" cap="none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s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US" sz="2000" i="1" cap="none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US" sz="2000" i="1" cap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S" sz="2000" b="0" i="1" cap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s-US" sz="2000" i="1" cap="none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s-US" sz="2000" i="1" cap="none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US" sz="2000" i="1" cap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S" sz="2000" b="0" i="1" cap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s-US" sz="2000" i="1" cap="none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US" sz="200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US" sz="2000" i="1" cap="none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US" sz="2000" i="1" cap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S" sz="2000" b="0" i="1" cap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s-US" sz="2000" i="1" cap="none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US" sz="20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….</m:t>
                        </m:r>
                        <m:r>
                          <a:rPr lang="es-US" sz="200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s-US" sz="2000" i="1" cap="none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US" sz="2000" i="1" cap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S" sz="2000" b="0" i="1" cap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s-US" sz="2000" i="1" cap="none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s-US" sz="2000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es un conjunto no vacio de vectores </a:t>
                </a:r>
                <a:endParaRPr lang="es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C57551BD-E4D6-4B2A-9A37-814AFE649E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75120" y="382385"/>
                <a:ext cx="9154879" cy="1101858"/>
              </a:xfrm>
              <a:blipFill>
                <a:blip r:embed="rId2"/>
                <a:stretch>
                  <a:fillRect l="-133" t="-13333" r="-866" b="-8889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8B20A3-9A59-4DD7-B0E9-E627726DF8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75120" y="1683026"/>
                <a:ext cx="9154880" cy="41965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s-US" dirty="0"/>
                  <a:t>Entonces la combinación lineal al vector nulo.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e>
                    </m:acc>
                    <m:r>
                      <a:rPr lang="es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+….</m:t>
                    </m:r>
                    <m:sSub>
                      <m:sSubPr>
                        <m:ctrlP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s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US" dirty="0"/>
                  <a:t>  </a:t>
                </a:r>
                <a:r>
                  <a:rPr lang="es-US" dirty="0">
                    <a:solidFill>
                      <a:srgbClr val="FF0000"/>
                    </a:solidFill>
                  </a:rPr>
                  <a:t>debe ser única</a:t>
                </a:r>
              </a:p>
              <a:p>
                <a:endParaRPr lang="es-US" dirty="0"/>
              </a:p>
              <a:p>
                <a:r>
                  <a:rPr lang="es-US" dirty="0"/>
                  <a:t>Es decir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S" b="0" i="1" smtClean="0">
                        <a:latin typeface="Cambria Math" panose="02040503050406030204" pitchFamily="18" charset="0"/>
                      </a:rPr>
                      <m:t>=…</m:t>
                    </m:r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S" dirty="0"/>
                  <a:t> única posibilidad</a:t>
                </a:r>
              </a:p>
              <a:p>
                <a:endParaRPr lang="es-US" dirty="0"/>
              </a:p>
              <a:p>
                <a:r>
                  <a:rPr lang="es-US" dirty="0"/>
                  <a:t>El sistema </a:t>
                </a:r>
                <a14:m>
                  <m:oMath xmlns:m="http://schemas.openxmlformats.org/officeDocument/2006/math">
                    <m:r>
                      <a:rPr lang="es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S" dirty="0"/>
                  <a:t>es </a:t>
                </a:r>
                <a:r>
                  <a:rPr lang="es-US" dirty="0">
                    <a:highlight>
                      <a:srgbClr val="FF00FF"/>
                    </a:highlight>
                  </a:rPr>
                  <a:t>SCD </a:t>
                </a:r>
              </a:p>
              <a:p>
                <a:endParaRPr lang="es-US" dirty="0">
                  <a:highlight>
                    <a:srgbClr val="FF00FF"/>
                  </a:highlight>
                </a:endParaRPr>
              </a:p>
              <a:p>
                <a:r>
                  <a:rPr lang="es-US" dirty="0">
                    <a:solidFill>
                      <a:schemeClr val="tx1"/>
                    </a:solidFill>
                  </a:rPr>
                  <a:t>Si existe por lo menos un </a:t>
                </a:r>
                <a14:m>
                  <m:oMath xmlns:m="http://schemas.openxmlformats.org/officeDocument/2006/math">
                    <m:r>
                      <a:rPr lang="es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≠0</m:t>
                    </m:r>
                  </m:oMath>
                </a14:m>
                <a:r>
                  <a:rPr lang="es-US" dirty="0">
                    <a:solidFill>
                      <a:schemeClr val="tx1"/>
                    </a:solidFill>
                  </a:rPr>
                  <a:t> el conjunto es </a:t>
                </a:r>
                <a:r>
                  <a:rPr lang="es-US" dirty="0">
                    <a:solidFill>
                      <a:srgbClr val="7030A0"/>
                    </a:solidFill>
                  </a:rPr>
                  <a:t>LINEALMENTE DEPENDIENTE</a:t>
                </a:r>
              </a:p>
              <a:p>
                <a:r>
                  <a:rPr lang="es-US" dirty="0"/>
                  <a:t>El sistema </a:t>
                </a:r>
                <a14:m>
                  <m:oMath xmlns:m="http://schemas.openxmlformats.org/officeDocument/2006/math">
                    <m:r>
                      <a:rPr lang="es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US" dirty="0"/>
                  <a:t>es </a:t>
                </a:r>
                <a:r>
                  <a:rPr lang="es-US" dirty="0">
                    <a:highlight>
                      <a:srgbClr val="FF00FF"/>
                    </a:highlight>
                  </a:rPr>
                  <a:t>SCI </a:t>
                </a:r>
              </a:p>
              <a:p>
                <a:endParaRPr lang="es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68B20A3-9A59-4DD7-B0E9-E627726DF8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5120" y="1683026"/>
                <a:ext cx="9154880" cy="4196567"/>
              </a:xfrm>
              <a:blipFill>
                <a:blip r:embed="rId3"/>
                <a:stretch>
                  <a:fillRect l="-999" t="-333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ítulo 1">
                <a:extLst>
                  <a:ext uri="{FF2B5EF4-FFF2-40B4-BE49-F238E27FC236}">
                    <a16:creationId xmlns:a16="http://schemas.microsoft.com/office/drawing/2014/main" id="{7CF67FD4-CC5E-4E74-9703-3793754FCF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179" y="673932"/>
                <a:ext cx="11111952" cy="1113295"/>
              </a:xfrm>
              <a:prstGeom prst="rect">
                <a:avLst/>
              </a:prstGeom>
            </p:spPr>
            <p:txBody>
              <a:bodyPr anchor="b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 cap="none">
                    <a:ln w="3175" cmpd="sng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/>
                <a:r>
                  <a:rPr lang="es-US" sz="24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Ejemplo: </a:t>
                </a:r>
                <a:r>
                  <a:rPr lang="es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determinar si el siguiente conjunto de vectores es LI o LD </a:t>
                </a:r>
                <a:br>
                  <a:rPr lang="es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s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2,−1,0,3</m:t>
                              </m:r>
                            </m:e>
                          </m:d>
                          <m:r>
                            <a:rPr lang="es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 </m:t>
                          </m:r>
                          <m:sSub>
                            <m:sSubPr>
                              <m:ctrlPr>
                                <a:rPr lang="es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s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2,3,5,−1</m:t>
                              </m:r>
                            </m:e>
                          </m:d>
                          <m:r>
                            <a:rPr lang="es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s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=(7,−2,5,8)</m:t>
                          </m:r>
                        </m:e>
                      </m:d>
                    </m:oMath>
                  </m:oMathPara>
                </a14:m>
                <a:endParaRPr lang="es-US" sz="2400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ítulo 1">
                <a:extLst>
                  <a:ext uri="{FF2B5EF4-FFF2-40B4-BE49-F238E27FC236}">
                    <a16:creationId xmlns:a16="http://schemas.microsoft.com/office/drawing/2014/main" id="{7CF67FD4-CC5E-4E74-9703-3793754FC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79" y="673932"/>
                <a:ext cx="11111952" cy="1113295"/>
              </a:xfrm>
              <a:prstGeom prst="rect">
                <a:avLst/>
              </a:prstGeo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2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CD175268-2C3A-46C1-8B61-4E006FE967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61996" y="382385"/>
                <a:ext cx="11111952" cy="1113295"/>
              </a:xfrm>
            </p:spPr>
            <p:txBody>
              <a:bodyPr anchor="b">
                <a:normAutofit/>
              </a:bodyPr>
              <a:lstStyle/>
              <a:p>
                <a:pPr algn="ctr"/>
                <a:r>
                  <a:rPr lang="es-US" sz="24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Ejemplo: </a:t>
                </a:r>
                <a:r>
                  <a:rPr lang="es-US" sz="2400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determinar si el siguiente conjunto de vectores es</a:t>
                </a:r>
                <a:r>
                  <a:rPr lang="es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s-US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li</a:t>
                </a:r>
                <a:r>
                  <a:rPr lang="es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s-US" sz="2400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  <a:r>
                  <a:rPr lang="es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s-US" sz="2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ld</a:t>
                </a:r>
                <a:r>
                  <a:rPr lang="es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es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s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s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2,−1,0,3</m:t>
                              </m:r>
                            </m:e>
                          </m:d>
                          <m:r>
                            <a:rPr lang="es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 </m:t>
                          </m:r>
                          <m:sSub>
                            <m:sSubPr>
                              <m:ctrlPr>
                                <a:rPr lang="es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s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2,3,5,−1</m:t>
                              </m:r>
                            </m:e>
                          </m:d>
                          <m:r>
                            <a:rPr lang="es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s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=(7,−2,5,8)</m:t>
                          </m:r>
                        </m:e>
                      </m:d>
                    </m:oMath>
                  </m:oMathPara>
                </a14:m>
                <a:endParaRPr lang="es-US" sz="2400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CD175268-2C3A-46C1-8B61-4E006FE967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96" y="382385"/>
                <a:ext cx="11111952" cy="1113295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0D4F47A-0AB2-4AD6-B98A-F0A7CC6CA8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996" y="1785257"/>
                <a:ext cx="10668004" cy="3852017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s-US" sz="18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(2,−1,0,3)+</m:t>
                    </m:r>
                    <m:sSub>
                      <m:sSubPr>
                        <m:ctrlP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(2,3,5,−1)+</m:t>
                    </m:r>
                    <m:sSub>
                      <m:sSubPr>
                        <m:ctrlP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(7,−2,5,8)=</m:t>
                    </m:r>
                    <m:acc>
                      <m:accPr>
                        <m:chr m:val="̅"/>
                        <m:ctrlP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s-US" sz="18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Multiplicando por el escalar y sumando:</a:t>
                </a:r>
              </a:p>
              <a:p>
                <a14:m>
                  <m:oMath xmlns:m="http://schemas.openxmlformats.org/officeDocument/2006/math"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</m:t>
                    </m:r>
                  </m:oMath>
                </a14:m>
                <a:r>
                  <a:rPr lang="es-US" sz="1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</m:t>
                    </m:r>
                    <m:sSub>
                      <m:sSubPr>
                        <m:ctrlP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,−</m:t>
                    </m:r>
                    <m:sSub>
                      <m:sSubPr>
                        <m:ctrlP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s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5</m:t>
                    </m:r>
                    <m:sSub>
                      <m:sSubPr>
                        <m:ctrlP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3</m:t>
                    </m:r>
                  </m:oMath>
                </a14:m>
                <a:r>
                  <a:rPr lang="es-US" sz="1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+8</m:t>
                    </m:r>
                    <m:sSub>
                      <m:sSubPr>
                        <m:ctrlP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=(0,0,0,0)</m:t>
                    </m:r>
                  </m:oMath>
                </a14:m>
                <a:endParaRPr lang="es-US" sz="18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s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s-US" sz="1800" dirty="0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+7</m:t>
                            </m:r>
                            <m:sSub>
                              <m:sSubPr>
                                <m:ctrlP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s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  <m:sSub>
                              <m:sSubPr>
                                <m:ctrlP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s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sSub>
                              <m:sSubPr>
                                <m:ctrlP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+5</m:t>
                            </m:r>
                            <m:sSub>
                              <m:sSubPr>
                                <m:ctrlP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s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s-US" sz="1800" dirty="0">
                                <a:solidFill>
                                  <a:schemeClr val="tx1"/>
                                </a:solidFill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+8</m:t>
                            </m:r>
                            <m:sSub>
                              <m:sSubPr>
                                <m:ctrlP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s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s-US" sz="1800" dirty="0"/>
                  <a:t>  </a:t>
                </a:r>
              </a:p>
              <a:p>
                <a:endParaRPr lang="es-US" sz="1800" dirty="0"/>
              </a:p>
              <a:p>
                <a:endParaRPr lang="es-US" sz="1800" dirty="0"/>
              </a:p>
              <a:p>
                <a:r>
                  <a:rPr lang="es-US" sz="1800" dirty="0"/>
                  <a:t>De lo trabajado en geogebra leemos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sz="1800" b="0" i="1" smtClean="0">
                        <a:latin typeface="Cambria Math" panose="02040503050406030204" pitchFamily="18" charset="0"/>
                      </a:rPr>
                      <m:t>=0 , </m:t>
                    </m:r>
                    <m:sSub>
                      <m:sSubPr>
                        <m:ctrlPr>
                          <a:rPr lang="es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sz="1800" b="0" i="1" smtClean="0">
                        <a:latin typeface="Cambria Math" panose="02040503050406030204" pitchFamily="18" charset="0"/>
                      </a:rPr>
                      <m:t>=0 ,</m:t>
                    </m:r>
                    <m:sSub>
                      <m:sSubPr>
                        <m:ctrlPr>
                          <a:rPr lang="es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US" sz="1800" b="0" dirty="0"/>
              </a:p>
              <a:p>
                <a:r>
                  <a:rPr lang="es-US" sz="1800" dirty="0"/>
                  <a:t>SCD entonces los vectores del conjunto B son LINEALMENTE </a:t>
                </a:r>
              </a:p>
              <a:p>
                <a:r>
                  <a:rPr lang="es-US" sz="1800" dirty="0"/>
                  <a:t>INDEPENDIENTES </a:t>
                </a:r>
              </a:p>
              <a:p>
                <a:endParaRPr lang="es-US" sz="18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D0D4F47A-0AB2-4AD6-B98A-F0A7CC6CA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6" y="1785257"/>
                <a:ext cx="10668004" cy="3852017"/>
              </a:xfrm>
              <a:blipFill>
                <a:blip r:embed="rId3"/>
                <a:stretch>
                  <a:fillRect l="-343" t="-110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BA6EFD9B-382C-4B9A-B5E2-1BED17407589}"/>
                  </a:ext>
                </a:extLst>
              </p:cNvPr>
              <p:cNvSpPr txBox="1"/>
              <p:nvPr/>
            </p:nvSpPr>
            <p:spPr>
              <a:xfrm flipH="1">
                <a:off x="4286415" y="3246784"/>
                <a:ext cx="2485447" cy="11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  <m:r>
                            <a:rPr lang="es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US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BA6EFD9B-382C-4B9A-B5E2-1BED17407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86415" y="3246784"/>
                <a:ext cx="2485447" cy="11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FF5D7D4A-730A-4933-90BD-4FD0F64C219D}"/>
              </a:ext>
            </a:extLst>
          </p:cNvPr>
          <p:cNvPicPr/>
          <p:nvPr/>
        </p:nvPicPr>
        <p:blipFill rotWithShape="1">
          <a:blip r:embed="rId5"/>
          <a:srcRect l="-22719" t="-42607" r="21339" b="39622"/>
          <a:stretch/>
        </p:blipFill>
        <p:spPr bwMode="auto">
          <a:xfrm>
            <a:off x="4996070" y="1220726"/>
            <a:ext cx="7195930" cy="5456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8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EC434-179A-45B7-B24E-884821F0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sz="2400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En los espacios vectoriales y utilizando combinación lineal , nos interesa estudiar cuales son todos los vectores que se pueden escribir o </a:t>
            </a:r>
            <a:r>
              <a:rPr lang="es-US" sz="2400" cap="none" dirty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GENERAR</a:t>
            </a:r>
            <a:r>
              <a:rPr lang="es-US" sz="2400" cap="none" dirty="0">
                <a:latin typeface="Cambria Math" panose="02040503050406030204" pitchFamily="18" charset="0"/>
                <a:ea typeface="Cambria Math" panose="02040503050406030204" pitchFamily="18" charset="0"/>
              </a:rPr>
              <a:t> como combinación lineal de los vectores dados en un conjunto.</a:t>
            </a:r>
            <a:endParaRPr lang="es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ED77417-3A69-490D-ADCA-0FB5C3E48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 </a:t>
            </a:r>
          </a:p>
          <a:p>
            <a:endParaRPr lang="es-US" dirty="0"/>
          </a:p>
          <a:p>
            <a:endParaRPr lang="es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arcador de contenido 2">
                <a:extLst>
                  <a:ext uri="{FF2B5EF4-FFF2-40B4-BE49-F238E27FC236}">
                    <a16:creationId xmlns:a16="http://schemas.microsoft.com/office/drawing/2014/main" id="{CF969FCF-0C86-4643-B34B-3513922FB0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4255" y="2419604"/>
                <a:ext cx="10178322" cy="359359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Se dice que el conjunto </a:t>
                </a:r>
                <a14:m>
                  <m:oMath xmlns:m="http://schemas.openxmlformats.org/officeDocument/2006/math">
                    <m:r>
                      <a:rPr lang="es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,……</m:t>
                        </m:r>
                        <m:sSub>
                          <m:sSubPr>
                            <m:ctrlPr>
                              <a:rPr lang="es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s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s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incluido en un espacio vectorial V</a:t>
                </a:r>
                <a:r>
                  <a:rPr lang="es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s-US" dirty="0">
                    <a:solidFill>
                      <a:srgbClr val="00B0F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genera</a:t>
                </a:r>
                <a:r>
                  <a:rPr lang="es-US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s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 espacio V, si todo vector de V se puede expresar como combinación lineal de ellos.</a:t>
                </a:r>
              </a:p>
              <a:p>
                <a:endParaRPr lang="es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 </m:t>
                    </m:r>
                    <m:acc>
                      <m:accPr>
                        <m:chr m:val="̅"/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∈</m:t>
                    </m:r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∃ </m:t>
                    </m:r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𝑡𝑎𝑙</m:t>
                    </m:r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𝑞𝑢𝑒</m:t>
                    </m:r>
                  </m:oMath>
                </a14:m>
                <a:endParaRPr lang="es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s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US" dirty="0"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+…….. </m:t>
                    </m:r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s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Marcador de contenido 2">
                <a:extLst>
                  <a:ext uri="{FF2B5EF4-FFF2-40B4-BE49-F238E27FC236}">
                    <a16:creationId xmlns:a16="http://schemas.microsoft.com/office/drawing/2014/main" id="{CF969FCF-0C86-4643-B34B-3513922FB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255" y="2419604"/>
                <a:ext cx="10178322" cy="3593591"/>
              </a:xfrm>
              <a:prstGeom prst="rect">
                <a:avLst/>
              </a:prstGeom>
              <a:blipFill>
                <a:blip r:embed="rId2"/>
                <a:stretch>
                  <a:fillRect l="-478" t="-845" r="-65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78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>
                <a:extLst>
                  <a:ext uri="{FF2B5EF4-FFF2-40B4-BE49-F238E27FC236}">
                    <a16:creationId xmlns:a16="http://schemas.microsoft.com/office/drawing/2014/main" id="{1B0623B3-ADB3-4380-8AF6-D08F81B44B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2564" y="806455"/>
                <a:ext cx="10934892" cy="122112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 cap="none">
                    <a:ln w="3175" cmpd="sng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s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EJEMPLO: </a:t>
                </a:r>
                <a:br>
                  <a:rPr lang="es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s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Dado el conjunto </a:t>
                </a:r>
                <a14:m>
                  <m:oMath xmlns:m="http://schemas.openxmlformats.org/officeDocument/2006/math">
                    <m:r>
                      <a:rPr lang="es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s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s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s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1,1,1</m:t>
                            </m:r>
                          </m:e>
                        </m:d>
                        <m:r>
                          <a:rPr lang="es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acc>
                          <m:accPr>
                            <m:chr m:val="̅"/>
                            <m:ctrlPr>
                              <a:rPr lang="es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s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s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0,2,1</m:t>
                            </m:r>
                          </m:e>
                        </m:d>
                        <m:r>
                          <a:rPr lang="es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s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s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=(−1,1,0</m:t>
                        </m:r>
                      </m:e>
                    </m:d>
                    <m:r>
                      <a:rPr lang="es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averiguar que subespacio generan.</a:t>
                </a:r>
              </a:p>
            </p:txBody>
          </p:sp>
        </mc:Choice>
        <mc:Fallback xmlns="">
          <p:sp>
            <p:nvSpPr>
              <p:cNvPr id="3" name="Título 1">
                <a:extLst>
                  <a:ext uri="{FF2B5EF4-FFF2-40B4-BE49-F238E27FC236}">
                    <a16:creationId xmlns:a16="http://schemas.microsoft.com/office/drawing/2014/main" id="{1B0623B3-ADB3-4380-8AF6-D08F81B44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64" y="806455"/>
                <a:ext cx="10934892" cy="1221128"/>
              </a:xfrm>
              <a:prstGeom prst="rect">
                <a:avLst/>
              </a:prstGeom>
              <a:blipFill>
                <a:blip r:embed="rId2"/>
                <a:stretch>
                  <a:fillRect t="-2488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7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8CA525D4-97A8-40D6-BBCC-086F326C8BC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51678" y="382385"/>
                <a:ext cx="10178322" cy="1221128"/>
              </a:xfrm>
            </p:spPr>
            <p:txBody>
              <a:bodyPr>
                <a:normAutofit/>
              </a:bodyPr>
              <a:lstStyle/>
              <a:p>
                <a:r>
                  <a:rPr lang="es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EJEMPLO: </a:t>
                </a:r>
                <a:br>
                  <a:rPr lang="es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s-US" sz="2000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dado el conjunto</a:t>
                </a:r>
                <a:r>
                  <a:rPr lang="es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s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s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s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1,1,1</m:t>
                            </m:r>
                          </m:e>
                        </m:d>
                        <m:r>
                          <a:rPr lang="es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acc>
                          <m:accPr>
                            <m:chr m:val="̅"/>
                            <m:ctrlPr>
                              <a:rPr lang="es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s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s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0,2,1</m:t>
                            </m:r>
                          </m:e>
                        </m:d>
                        <m:r>
                          <a:rPr lang="es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s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s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=(−1,1,0</m:t>
                        </m:r>
                      </m:e>
                    </m:d>
                    <m:r>
                      <a:rPr lang="es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US" sz="2000" cap="none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averiguar que subespacio generan</a:t>
                </a:r>
                <a:r>
                  <a:rPr lang="es-US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8CA525D4-97A8-40D6-BBCC-086F326C8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51678" y="382385"/>
                <a:ext cx="10178322" cy="1221128"/>
              </a:xfrm>
              <a:blipFill>
                <a:blip r:embed="rId2"/>
                <a:stretch>
                  <a:fillRect l="-599" t="-5500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7982B51-616E-4B3A-95A0-F9A18E25B6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1722783"/>
                <a:ext cx="10178322" cy="4156809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̅"/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̅"/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s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(vector genérico)</a:t>
                </a:r>
              </a:p>
              <a:p>
                <a:r>
                  <a:rPr lang="es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Reemplazamos con los datos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1,1,1</m:t>
                        </m:r>
                      </m:e>
                    </m:d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0,2,1</m:t>
                        </m:r>
                      </m:e>
                    </m:d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−1,1,0</m:t>
                        </m:r>
                      </m:e>
                    </m:d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Resolvemos el producto por escalar: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s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Sumamos e igualamos vectores</a:t>
                </a:r>
              </a:p>
              <a:p>
                <a:r>
                  <a:rPr lang="es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</m:t>
                        </m:r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,   </m:t>
                    </m:r>
                    <m:sSub>
                      <m:sSub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)=(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s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Armamos el </a:t>
                </a:r>
                <a:r>
                  <a:rPr lang="es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sistema:</a:t>
                </a:r>
                <a:r>
                  <a:rPr lang="es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s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s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sSub>
                              <m:sSubPr>
                                <m:ctrlPr>
                                  <a:rPr lang="es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sSub>
                              <m:sSubPr>
                                <m:ctrlPr>
                                  <a:rPr lang="es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s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eqArr>
                      </m:e>
                    </m:d>
                  </m:oMath>
                </a14:m>
                <a:endParaRPr lang="es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Resolvemos el sistema: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7982B51-616E-4B3A-95A0-F9A18E25B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1722783"/>
                <a:ext cx="10178322" cy="4156809"/>
              </a:xfrm>
              <a:blipFill>
                <a:blip r:embed="rId3"/>
                <a:stretch>
                  <a:fillRect l="-659" t="-2786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1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80313_TF78524312.potx" id="{06FC71DE-D9CE-4D62-888D-54461E0DEAA9}" vid="{71D3A608-AD30-4306-B22D-E8E0B9C2408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92F16A-38EE-4C9D-AFD3-2845EC2D906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C6F0FA-5858-4AD1-8F89-D32310719A51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recreaciones</Template>
  <TotalTime>1481</TotalTime>
  <Words>666</Words>
  <Application>Microsoft Office PowerPoint</Application>
  <PresentationFormat>Panorámica</PresentationFormat>
  <Paragraphs>76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Orgánico</vt:lpstr>
      <vt:lpstr>Combinación lineal ; dependencia e independencia</vt:lpstr>
      <vt:lpstr>Combinación lineal</vt:lpstr>
      <vt:lpstr>Presentación de PowerPoint</vt:lpstr>
      <vt:lpstr>Independencia lineal  Definición: si el conjunto B= {u ̅_1, u ̅_2, u ̅_3,…. u ̅_n } es un conjunto no vacio de vectores </vt:lpstr>
      <vt:lpstr>Presentación de PowerPoint</vt:lpstr>
      <vt:lpstr>Ejemplo: determinar si el siguiente conjunto de vectores es li o ld  B={u ̅_1=(2,-1,0,3)  ,  u ̅_2=(2,3,5,-1)  , u ̅_3=(7,-2,5,8)}</vt:lpstr>
      <vt:lpstr>En los espacios vectoriales y utilizando combinación lineal , nos interesa estudiar cuales son todos los vectores que se pueden escribir o GENERAR como combinación lineal de los vectores dados en un conjunto.</vt:lpstr>
      <vt:lpstr>Presentación de PowerPoint</vt:lpstr>
      <vt:lpstr>EJEMPLO:  dado el conjunto A={u ̅=(1,1,1); v ̅=(0,2,1), w ̅=(-1,1,0}, averiguar que subespacio generan.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Combinación lineal ; dependencia e independencia</dc:title>
  <dc:creator>mabel musso</dc:creator>
  <cp:lastModifiedBy>mabel musso</cp:lastModifiedBy>
  <cp:revision>2</cp:revision>
  <dcterms:created xsi:type="dcterms:W3CDTF">2021-08-11T22:32:36Z</dcterms:created>
  <dcterms:modified xsi:type="dcterms:W3CDTF">2023-11-10T11:27:50Z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