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60" r:id="rId4"/>
    <p:sldId id="265" r:id="rId5"/>
    <p:sldId id="258" r:id="rId6"/>
    <p:sldId id="271" r:id="rId7"/>
    <p:sldId id="264" r:id="rId8"/>
    <p:sldId id="262" r:id="rId9"/>
    <p:sldId id="261" r:id="rId10"/>
    <p:sldId id="259" r:id="rId11"/>
    <p:sldId id="267" r:id="rId12"/>
    <p:sldId id="272" r:id="rId13"/>
    <p:sldId id="268" r:id="rId14"/>
    <p:sldId id="269" r:id="rId15"/>
    <p:sldId id="270" r:id="rId16"/>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BEFA99FB-5674-4BC5-949F-8D45EC167511}"/>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5" name="Footer Placeholder 4">
            <a:extLst>
              <a:ext uri="{FF2B5EF4-FFF2-40B4-BE49-F238E27FC236}">
                <a16:creationId xmlns:a16="http://schemas.microsoft.com/office/drawing/2014/main" xmlns=""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F05E934-32B6-44B1-9622-67F30BDA3F3A}"/>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278785334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CAC2BB8-59E0-4EB2-B3BE-59D8641EE133}"/>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5" name="Footer Placeholder 4">
            <a:extLst>
              <a:ext uri="{FF2B5EF4-FFF2-40B4-BE49-F238E27FC236}">
                <a16:creationId xmlns:a16="http://schemas.microsoft.com/office/drawing/2014/main" xmlns=""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7FE7C03-68D3-445E-A5A2-8A935CFC977E}"/>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502736339"/>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A961CC7-F5B1-464A-8127-60645FB21081}"/>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5" name="Footer Placeholder 4">
            <a:extLst>
              <a:ext uri="{FF2B5EF4-FFF2-40B4-BE49-F238E27FC236}">
                <a16:creationId xmlns:a16="http://schemas.microsoft.com/office/drawing/2014/main" xmlns=""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E707151-541F-4104-B989-83A9DCA6E616}"/>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376840398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ECDB9DB-9E62-4292-915C-1DD4134740DB}"/>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5" name="Footer Placeholder 4">
            <a:extLst>
              <a:ext uri="{FF2B5EF4-FFF2-40B4-BE49-F238E27FC236}">
                <a16:creationId xmlns:a16="http://schemas.microsoft.com/office/drawing/2014/main" xmlns=""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C92EE8A-96DF-4D7D-B434-778324756D04}"/>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3153046039"/>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BEC43B56-4DC7-490B-AEFD-55ED1ECFF82E}"/>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5" name="Footer Placeholder 4">
            <a:extLst>
              <a:ext uri="{FF2B5EF4-FFF2-40B4-BE49-F238E27FC236}">
                <a16:creationId xmlns:a16="http://schemas.microsoft.com/office/drawing/2014/main" xmlns=""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4F43D49-23F8-4C4B-9C30-EDC030EE6F7E}"/>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1272693305"/>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DBED84EB-AF90-4F19-A376-0FE5E50F9EA5}"/>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6" name="Footer Placeholder 5">
            <a:extLst>
              <a:ext uri="{FF2B5EF4-FFF2-40B4-BE49-F238E27FC236}">
                <a16:creationId xmlns:a16="http://schemas.microsoft.com/office/drawing/2014/main" xmlns=""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7221A83-6D60-45F0-9173-5F6D2438BC36}"/>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4200903206"/>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80BEC63-51D3-4C70-B804-BE9EF765AD21}"/>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8" name="Footer Placeholder 7">
            <a:extLst>
              <a:ext uri="{FF2B5EF4-FFF2-40B4-BE49-F238E27FC236}">
                <a16:creationId xmlns:a16="http://schemas.microsoft.com/office/drawing/2014/main" xmlns=""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5EFA5918-109D-4342-84C0-9774A52C9E78}"/>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1506704993"/>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9FF739AE-8101-4C18-8CF3-911BDF3978A8}"/>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4" name="Footer Placeholder 3">
            <a:extLst>
              <a:ext uri="{FF2B5EF4-FFF2-40B4-BE49-F238E27FC236}">
                <a16:creationId xmlns:a16="http://schemas.microsoft.com/office/drawing/2014/main" xmlns=""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EB38A2C9-E93B-4F0A-A021-9E3AEBC3FA88}"/>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2425621713"/>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00AE8D9-9B42-438E-ADA6-CCFE45788460}"/>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3" name="Footer Placeholder 2">
            <a:extLst>
              <a:ext uri="{FF2B5EF4-FFF2-40B4-BE49-F238E27FC236}">
                <a16:creationId xmlns:a16="http://schemas.microsoft.com/office/drawing/2014/main" xmlns=""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533A2CF6-DBC5-4491-B213-B3CD09D3130C}"/>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294166329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821D993-DEDD-470E-B48B-CB053A55A119}"/>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6" name="Footer Placeholder 5">
            <a:extLst>
              <a:ext uri="{FF2B5EF4-FFF2-40B4-BE49-F238E27FC236}">
                <a16:creationId xmlns:a16="http://schemas.microsoft.com/office/drawing/2014/main" xmlns=""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0108F41-F1F6-431C-9B45-8A447F188CB8}"/>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2056533631"/>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xmlns=""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C13918A-7F23-4C72-8E80-591324A3046C}"/>
              </a:ext>
            </a:extLst>
          </p:cNvPr>
          <p:cNvSpPr>
            <a:spLocks noGrp="1"/>
          </p:cNvSpPr>
          <p:nvPr>
            <p:ph type="dt" sz="half" idx="10"/>
          </p:nvPr>
        </p:nvSpPr>
        <p:spPr/>
        <p:txBody>
          <a:bodyPr/>
          <a:lstStyle/>
          <a:p>
            <a:fld id="{76969C88-B244-455D-A017-012B25B1ACDD}" type="datetimeFigureOut">
              <a:rPr lang="en-US" smtClean="0"/>
              <a:t>4/8/2026</a:t>
            </a:fld>
            <a:endParaRPr lang="en-US"/>
          </a:p>
        </p:txBody>
      </p:sp>
      <p:sp>
        <p:nvSpPr>
          <p:cNvPr id="6" name="Footer Placeholder 5">
            <a:extLst>
              <a:ext uri="{FF2B5EF4-FFF2-40B4-BE49-F238E27FC236}">
                <a16:creationId xmlns:a16="http://schemas.microsoft.com/office/drawing/2014/main" xmlns=""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623681A-6F29-48FC-9409-319ED3E96635}"/>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4194918295"/>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xmlns=""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xmlns=""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xmlns=""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xmlns=""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4/8/2026</a:t>
            </a:fld>
            <a:endParaRPr lang="en-US"/>
          </a:p>
        </p:txBody>
      </p:sp>
      <p:sp>
        <p:nvSpPr>
          <p:cNvPr id="5" name="Footer Placeholder 4">
            <a:extLst>
              <a:ext uri="{FF2B5EF4-FFF2-40B4-BE49-F238E27FC236}">
                <a16:creationId xmlns:a16="http://schemas.microsoft.com/office/drawing/2014/main" xmlns=""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xmlns=""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‹Nº›</a:t>
            </a:fld>
            <a:endParaRPr lang="en-US"/>
          </a:p>
        </p:txBody>
      </p:sp>
    </p:spTree>
    <p:extLst>
      <p:ext uri="{BB962C8B-B14F-4D97-AF65-F5344CB8AC3E}">
        <p14:creationId xmlns:p14="http://schemas.microsoft.com/office/powerpoint/2010/main" val="2812891342"/>
      </p:ext>
    </p:extLst>
  </p:cSld>
  <p:clrMap bg1="dk1" tx1="lt1" bg2="dk2" tx2="lt2" accent1="accent1" accent2="accent2" accent3="accent3" accent4="accent4" accent5="accent5" accent6="accent6" hlink="hlink" folHlink="folHlink"/>
  <p:sldLayoutIdLst>
    <p:sldLayoutId id="2147483741" r:id="rId1"/>
    <p:sldLayoutId id="2147483742" r:id="rId2"/>
    <p:sldLayoutId id="2147483743" r:id="rId3"/>
    <p:sldLayoutId id="2147483733" r:id="rId4"/>
    <p:sldLayoutId id="2147483734" r:id="rId5"/>
    <p:sldLayoutId id="2147483739" r:id="rId6"/>
    <p:sldLayoutId id="2147483735" r:id="rId7"/>
    <p:sldLayoutId id="2147483736" r:id="rId8"/>
    <p:sldLayoutId id="2147483737" r:id="rId9"/>
    <p:sldLayoutId id="2147483738" r:id="rId10"/>
    <p:sldLayoutId id="2147483740" r:id="rId11"/>
  </p:sldLayoutIdLst>
  <p:transition spd="slow">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frh.cvg.utn.edu.ar/course/view.php?id=253"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12"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4.svg"/><Relationship Id="rId5" Type="http://schemas.openxmlformats.org/officeDocument/2006/relationships/image" Target="../media/image8.svg"/><Relationship Id="rId10" Type="http://schemas.openxmlformats.org/officeDocument/2006/relationships/image" Target="../media/image9.png"/><Relationship Id="rId4" Type="http://schemas.openxmlformats.org/officeDocument/2006/relationships/image" Target="../media/image6.png"/><Relationship Id="rId9" Type="http://schemas.openxmlformats.org/officeDocument/2006/relationships/image" Target="../media/image12.svg"/><Relationship Id="rId14" Type="http://schemas.openxmlformats.org/officeDocument/2006/relationships/image" Target="../media/image17.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xmlns="" id="{7A18C9FB-EC4C-4DAE-8F7D-C6E5AF6079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6" name="Picture 3" descr="Puzles en figuras de plástico">
            <a:extLst>
              <a:ext uri="{FF2B5EF4-FFF2-40B4-BE49-F238E27FC236}">
                <a16:creationId xmlns:a16="http://schemas.microsoft.com/office/drawing/2014/main" xmlns="" id="{16B915B7-CD07-0332-B293-33E5B8906CC7}"/>
              </a:ext>
            </a:extLst>
          </p:cNvPr>
          <p:cNvPicPr>
            <a:picLocks noChangeAspect="1"/>
          </p:cNvPicPr>
          <p:nvPr/>
        </p:nvPicPr>
        <p:blipFill rotWithShape="1">
          <a:blip r:embed="rId2"/>
          <a:srcRect l="21350" r="17094"/>
          <a:stretch/>
        </p:blipFill>
        <p:spPr>
          <a:xfrm>
            <a:off x="20" y="10"/>
            <a:ext cx="6095980" cy="6857990"/>
          </a:xfrm>
          <a:custGeom>
            <a:avLst/>
            <a:gdLst/>
            <a:ahLst/>
            <a:cxnLst/>
            <a:rect l="l" t="t" r="r" b="b"/>
            <a:pathLst>
              <a:path w="6096000" h="6858000">
                <a:moveTo>
                  <a:pt x="0" y="0"/>
                </a:moveTo>
                <a:lnTo>
                  <a:pt x="2758239" y="0"/>
                </a:lnTo>
                <a:lnTo>
                  <a:pt x="2916747" y="218181"/>
                </a:lnTo>
                <a:cubicBezTo>
                  <a:pt x="3525935" y="1023180"/>
                  <a:pt x="4281133" y="1818277"/>
                  <a:pt x="4839749" y="2631787"/>
                </a:cubicBezTo>
                <a:cubicBezTo>
                  <a:pt x="5571203" y="3696928"/>
                  <a:pt x="6122704" y="4799581"/>
                  <a:pt x="6095001" y="5672947"/>
                </a:cubicBezTo>
                <a:cubicBezTo>
                  <a:pt x="6083564" y="6040467"/>
                  <a:pt x="5972980" y="6348559"/>
                  <a:pt x="5792922" y="6612444"/>
                </a:cubicBezTo>
                <a:cubicBezTo>
                  <a:pt x="5755410" y="6667420"/>
                  <a:pt x="5714882" y="6720477"/>
                  <a:pt x="5671607" y="6771753"/>
                </a:cubicBezTo>
                <a:lnTo>
                  <a:pt x="5591643" y="6858000"/>
                </a:lnTo>
                <a:lnTo>
                  <a:pt x="0" y="6858000"/>
                </a:lnTo>
                <a:close/>
              </a:path>
            </a:pathLst>
          </a:custGeom>
        </p:spPr>
      </p:pic>
      <p:sp>
        <p:nvSpPr>
          <p:cNvPr id="41" name="Freeform: Shape 40">
            <a:extLst>
              <a:ext uri="{FF2B5EF4-FFF2-40B4-BE49-F238E27FC236}">
                <a16:creationId xmlns:a16="http://schemas.microsoft.com/office/drawing/2014/main" xmlns="" id="{55F5D1E8-E605-4EFC-8912-6E191F84FE2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7789134">
            <a:off x="2400596" y="454890"/>
            <a:ext cx="3969651" cy="5948221"/>
          </a:xfrm>
          <a:custGeom>
            <a:avLst/>
            <a:gdLst>
              <a:gd name="connsiteX0" fmla="*/ 4594048 w 9861488"/>
              <a:gd name="connsiteY0" fmla="*/ 11458472 h 11458472"/>
              <a:gd name="connsiteX1" fmla="*/ 0 w 9861488"/>
              <a:gd name="connsiteY1" fmla="*/ 5948221 h 11458472"/>
              <a:gd name="connsiteX2" fmla="*/ 1863 w 9861488"/>
              <a:gd name="connsiteY2" fmla="*/ 5698862 h 11458472"/>
              <a:gd name="connsiteX3" fmla="*/ 320025 w 9861488"/>
              <a:gd name="connsiteY3" fmla="*/ 3799836 h 11458472"/>
              <a:gd name="connsiteX4" fmla="*/ 3430486 w 9861488"/>
              <a:gd name="connsiteY4" fmla="*/ 295907 h 11458472"/>
              <a:gd name="connsiteX5" fmla="*/ 3863859 w 9861488"/>
              <a:gd name="connsiteY5" fmla="*/ 55612 h 11458472"/>
              <a:gd name="connsiteX6" fmla="*/ 3969651 w 9861488"/>
              <a:gd name="connsiteY6" fmla="*/ 0 h 11458472"/>
              <a:gd name="connsiteX7" fmla="*/ 9861488 w 9861488"/>
              <a:gd name="connsiteY7" fmla="*/ 7066862 h 11458472"/>
              <a:gd name="connsiteX8" fmla="*/ 4594048 w 9861488"/>
              <a:gd name="connsiteY8" fmla="*/ 11458472 h 11458472"/>
              <a:gd name="connsiteX0" fmla="*/ 0 w 9861488"/>
              <a:gd name="connsiteY0" fmla="*/ 5948221 h 11549912"/>
              <a:gd name="connsiteX1" fmla="*/ 1863 w 9861488"/>
              <a:gd name="connsiteY1" fmla="*/ 5698862 h 11549912"/>
              <a:gd name="connsiteX2" fmla="*/ 320025 w 9861488"/>
              <a:gd name="connsiteY2" fmla="*/ 3799836 h 11549912"/>
              <a:gd name="connsiteX3" fmla="*/ 3430486 w 9861488"/>
              <a:gd name="connsiteY3" fmla="*/ 295907 h 11549912"/>
              <a:gd name="connsiteX4" fmla="*/ 3863859 w 9861488"/>
              <a:gd name="connsiteY4" fmla="*/ 55612 h 11549912"/>
              <a:gd name="connsiteX5" fmla="*/ 3969651 w 9861488"/>
              <a:gd name="connsiteY5" fmla="*/ 0 h 11549912"/>
              <a:gd name="connsiteX6" fmla="*/ 9861488 w 9861488"/>
              <a:gd name="connsiteY6" fmla="*/ 7066862 h 11549912"/>
              <a:gd name="connsiteX7" fmla="*/ 4685488 w 9861488"/>
              <a:gd name="connsiteY7" fmla="*/ 11549912 h 11549912"/>
              <a:gd name="connsiteX0" fmla="*/ 0 w 9861488"/>
              <a:gd name="connsiteY0" fmla="*/ 5948221 h 7066862"/>
              <a:gd name="connsiteX1" fmla="*/ 1863 w 9861488"/>
              <a:gd name="connsiteY1" fmla="*/ 5698862 h 7066862"/>
              <a:gd name="connsiteX2" fmla="*/ 320025 w 9861488"/>
              <a:gd name="connsiteY2" fmla="*/ 3799836 h 7066862"/>
              <a:gd name="connsiteX3" fmla="*/ 3430486 w 9861488"/>
              <a:gd name="connsiteY3" fmla="*/ 295907 h 7066862"/>
              <a:gd name="connsiteX4" fmla="*/ 3863859 w 9861488"/>
              <a:gd name="connsiteY4" fmla="*/ 55612 h 7066862"/>
              <a:gd name="connsiteX5" fmla="*/ 3969651 w 9861488"/>
              <a:gd name="connsiteY5" fmla="*/ 0 h 7066862"/>
              <a:gd name="connsiteX6" fmla="*/ 9861488 w 9861488"/>
              <a:gd name="connsiteY6" fmla="*/ 7066862 h 7066862"/>
              <a:gd name="connsiteX0" fmla="*/ 0 w 3969651"/>
              <a:gd name="connsiteY0" fmla="*/ 5948221 h 5948221"/>
              <a:gd name="connsiteX1" fmla="*/ 1863 w 3969651"/>
              <a:gd name="connsiteY1" fmla="*/ 5698862 h 5948221"/>
              <a:gd name="connsiteX2" fmla="*/ 320025 w 3969651"/>
              <a:gd name="connsiteY2" fmla="*/ 3799836 h 5948221"/>
              <a:gd name="connsiteX3" fmla="*/ 3430486 w 3969651"/>
              <a:gd name="connsiteY3" fmla="*/ 295907 h 5948221"/>
              <a:gd name="connsiteX4" fmla="*/ 3863859 w 3969651"/>
              <a:gd name="connsiteY4" fmla="*/ 55612 h 5948221"/>
              <a:gd name="connsiteX5" fmla="*/ 3969651 w 3969651"/>
              <a:gd name="connsiteY5" fmla="*/ 0 h 594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69651" h="5948221">
                <a:moveTo>
                  <a:pt x="0" y="5948221"/>
                </a:moveTo>
                <a:lnTo>
                  <a:pt x="1863" y="5698862"/>
                </a:lnTo>
                <a:cubicBezTo>
                  <a:pt x="27184" y="5017139"/>
                  <a:pt x="133214" y="4368297"/>
                  <a:pt x="320025" y="3799836"/>
                </a:cubicBezTo>
                <a:cubicBezTo>
                  <a:pt x="810579" y="2305232"/>
                  <a:pt x="2027133" y="1118138"/>
                  <a:pt x="3430486" y="295907"/>
                </a:cubicBezTo>
                <a:cubicBezTo>
                  <a:pt x="3545941" y="228312"/>
                  <a:pt x="3692079" y="146862"/>
                  <a:pt x="3863859" y="55612"/>
                </a:cubicBezTo>
                <a:lnTo>
                  <a:pt x="3969651" y="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ítulo 1">
            <a:extLst>
              <a:ext uri="{FF2B5EF4-FFF2-40B4-BE49-F238E27FC236}">
                <a16:creationId xmlns:a16="http://schemas.microsoft.com/office/drawing/2014/main" xmlns="" id="{D22434FD-2081-BB73-00C6-45C8BF15D5C8}"/>
              </a:ext>
            </a:extLst>
          </p:cNvPr>
          <p:cNvSpPr>
            <a:spLocks noGrp="1"/>
          </p:cNvSpPr>
          <p:nvPr>
            <p:ph type="ctrTitle"/>
          </p:nvPr>
        </p:nvSpPr>
        <p:spPr>
          <a:xfrm>
            <a:off x="6858000" y="1524000"/>
            <a:ext cx="4572000" cy="2286000"/>
          </a:xfrm>
        </p:spPr>
        <p:txBody>
          <a:bodyPr>
            <a:normAutofit/>
          </a:bodyPr>
          <a:lstStyle/>
          <a:p>
            <a:pPr algn="l"/>
            <a:r>
              <a:rPr lang="es-ES" sz="4400" b="1" dirty="0">
                <a:latin typeface="+mn-lt"/>
              </a:rPr>
              <a:t>Álgebra y Geometría Analítica </a:t>
            </a:r>
            <a:endParaRPr lang="es-AR" sz="4400" b="1" dirty="0">
              <a:latin typeface="+mn-lt"/>
            </a:endParaRPr>
          </a:p>
        </p:txBody>
      </p:sp>
      <p:sp>
        <p:nvSpPr>
          <p:cNvPr id="3" name="Subtítulo 2">
            <a:extLst>
              <a:ext uri="{FF2B5EF4-FFF2-40B4-BE49-F238E27FC236}">
                <a16:creationId xmlns:a16="http://schemas.microsoft.com/office/drawing/2014/main" xmlns="" id="{3D4677AB-90B8-D677-2408-69F8E16B1532}"/>
              </a:ext>
            </a:extLst>
          </p:cNvPr>
          <p:cNvSpPr>
            <a:spLocks noGrp="1"/>
          </p:cNvSpPr>
          <p:nvPr>
            <p:ph type="subTitle" idx="1"/>
          </p:nvPr>
        </p:nvSpPr>
        <p:spPr>
          <a:xfrm>
            <a:off x="6858000" y="4571999"/>
            <a:ext cx="4572000" cy="1524000"/>
          </a:xfrm>
        </p:spPr>
        <p:txBody>
          <a:bodyPr>
            <a:normAutofit/>
          </a:bodyPr>
          <a:lstStyle/>
          <a:p>
            <a:pPr algn="l"/>
            <a:r>
              <a:rPr lang="es-ES" dirty="0"/>
              <a:t>Curso 1ro </a:t>
            </a:r>
            <a:r>
              <a:rPr lang="es-ES" dirty="0" smtClean="0"/>
              <a:t>7ma </a:t>
            </a:r>
            <a:r>
              <a:rPr lang="es-ES" dirty="0" smtClean="0"/>
              <a:t>Ciclo </a:t>
            </a:r>
            <a:r>
              <a:rPr lang="es-ES" dirty="0"/>
              <a:t>2026</a:t>
            </a:r>
            <a:endParaRPr lang="es-AR" dirty="0"/>
          </a:p>
        </p:txBody>
      </p:sp>
    </p:spTree>
    <p:extLst>
      <p:ext uri="{BB962C8B-B14F-4D97-AF65-F5344CB8AC3E}">
        <p14:creationId xmlns:p14="http://schemas.microsoft.com/office/powerpoint/2010/main" val="1229612929"/>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uadroTexto 2">
                <a:extLst>
                  <a:ext uri="{FF2B5EF4-FFF2-40B4-BE49-F238E27FC236}">
                    <a16:creationId xmlns:a16="http://schemas.microsoft.com/office/drawing/2014/main" xmlns="" id="{E67CF996-CE9C-DC8C-02A6-A12C9DB3B52F}"/>
                  </a:ext>
                </a:extLst>
              </p:cNvPr>
              <p:cNvSpPr txBox="1"/>
              <p:nvPr/>
            </p:nvSpPr>
            <p:spPr>
              <a:xfrm>
                <a:off x="873015" y="81504"/>
                <a:ext cx="10281088" cy="3562065"/>
              </a:xfrm>
              <a:prstGeom prst="rect">
                <a:avLst/>
              </a:prstGeom>
              <a:noFill/>
            </p:spPr>
            <p:txBody>
              <a:bodyPr wrap="square">
                <a:spAutoFit/>
              </a:bodyPr>
              <a:lstStyle/>
              <a:p>
                <a:pPr marL="540385" indent="-540385" algn="just"/>
                <a:r>
                  <a:rPr lang="es-ES" sz="1800" b="1" dirty="0">
                    <a:effectLst/>
                    <a:ea typeface="Times New Roman" panose="02020603050405020304" pitchFamily="18" charset="0"/>
                  </a:rPr>
                  <a:t>Condiciones para acceder a la Aprobación Directa.</a:t>
                </a:r>
              </a:p>
              <a:p>
                <a:pPr marL="540385" indent="-540385" algn="just"/>
                <a:r>
                  <a:rPr lang="es-ES" sz="1800" dirty="0">
                    <a:effectLst/>
                    <a:ea typeface="Times New Roman" panose="02020603050405020304" pitchFamily="18" charset="0"/>
                  </a:rPr>
                  <a:t>              </a:t>
                </a:r>
              </a:p>
              <a:p>
                <a:pPr marL="540385" indent="-540385" algn="just"/>
                <a:r>
                  <a:rPr lang="es-ES" sz="1800" dirty="0">
                    <a:effectLst/>
                    <a:ea typeface="Times New Roman" panose="02020603050405020304" pitchFamily="18" charset="0"/>
                  </a:rPr>
                  <a:t>             Cada estudiante debe cumplir con el 75% de asistencia a las clases a menos que se suspenda este requisito en forma total o parcial en la Regional. De no cumplirla </a:t>
                </a:r>
                <a:r>
                  <a:rPr lang="es-ES" sz="1800" u="sng" dirty="0">
                    <a:effectLst/>
                    <a:ea typeface="Times New Roman" panose="02020603050405020304" pitchFamily="18" charset="0"/>
                  </a:rPr>
                  <a:t>el/la estudiante puede solicitar una reincorporación, pero pierde la posibilidad de aprobación directa</a:t>
                </a:r>
                <a:r>
                  <a:rPr lang="es-ES" sz="1800" dirty="0">
                    <a:effectLst/>
                    <a:ea typeface="Times New Roman" panose="02020603050405020304" pitchFamily="18" charset="0"/>
                  </a:rPr>
                  <a:t>.</a:t>
                </a:r>
                <a:endParaRPr lang="es-AR" sz="2000" dirty="0">
                  <a:effectLst/>
                  <a:ea typeface="Times New Roman" panose="02020603050405020304" pitchFamily="18" charset="0"/>
                </a:endParaRPr>
              </a:p>
              <a:p>
                <a:pPr marL="540385" indent="180340" algn="just"/>
                <a:r>
                  <a:rPr lang="es-ES" sz="1800" dirty="0">
                    <a:effectLst/>
                    <a:ea typeface="Times New Roman" panose="02020603050405020304" pitchFamily="18" charset="0"/>
                  </a:rPr>
                  <a:t>Tener aprobado con una calificación mayor o igual a 6 en </a:t>
                </a:r>
                <a:r>
                  <a:rPr lang="es-ES" sz="1800" b="1" dirty="0">
                    <a:effectLst/>
                    <a:ea typeface="Times New Roman" panose="02020603050405020304" pitchFamily="18" charset="0"/>
                  </a:rPr>
                  <a:t>P1,</a:t>
                </a:r>
                <a:r>
                  <a:rPr lang="es-ES" sz="1800" dirty="0">
                    <a:effectLst/>
                    <a:ea typeface="Times New Roman" panose="02020603050405020304" pitchFamily="18" charset="0"/>
                  </a:rPr>
                  <a:t> </a:t>
                </a:r>
                <a:r>
                  <a:rPr lang="es-ES" sz="1800" b="1" dirty="0">
                    <a:effectLst/>
                    <a:ea typeface="Times New Roman" panose="02020603050405020304" pitchFamily="18" charset="0"/>
                  </a:rPr>
                  <a:t>P2, EFP1, EFP2, EFP3</a:t>
                </a:r>
                <a:r>
                  <a:rPr lang="es-ES" sz="1800" dirty="0">
                    <a:effectLst/>
                    <a:ea typeface="Times New Roman" panose="02020603050405020304" pitchFamily="18" charset="0"/>
                  </a:rPr>
                  <a:t> y </a:t>
                </a:r>
                <a:r>
                  <a:rPr lang="es-ES" sz="1800" b="1" dirty="0">
                    <a:effectLst/>
                    <a:ea typeface="Times New Roman" panose="02020603050405020304" pitchFamily="18" charset="0"/>
                  </a:rPr>
                  <a:t>TPG</a:t>
                </a:r>
                <a:r>
                  <a:rPr lang="es-ES" sz="1800" dirty="0">
                    <a:effectLst/>
                    <a:ea typeface="Times New Roman" panose="02020603050405020304" pitchFamily="18" charset="0"/>
                  </a:rPr>
                  <a:t>. De cumplirse estos requisitos, la nota del examen final será el promedio simple de </a:t>
                </a:r>
                <a:r>
                  <a:rPr lang="es-ES" sz="1800" b="1" dirty="0">
                    <a:effectLst/>
                    <a:ea typeface="Times New Roman" panose="02020603050405020304" pitchFamily="18" charset="0"/>
                  </a:rPr>
                  <a:t>P1</a:t>
                </a:r>
                <a:r>
                  <a:rPr lang="es-ES" sz="1800" dirty="0">
                    <a:effectLst/>
                    <a:ea typeface="Times New Roman" panose="02020603050405020304" pitchFamily="18" charset="0"/>
                  </a:rPr>
                  <a:t>, </a:t>
                </a:r>
                <a:r>
                  <a:rPr lang="es-ES" sz="1800" b="1" dirty="0">
                    <a:effectLst/>
                    <a:ea typeface="Times New Roman" panose="02020603050405020304" pitchFamily="18" charset="0"/>
                  </a:rPr>
                  <a:t>P2</a:t>
                </a:r>
                <a:r>
                  <a:rPr lang="es-ES" sz="1800" dirty="0">
                    <a:effectLst/>
                    <a:ea typeface="Times New Roman" panose="02020603050405020304" pitchFamily="18" charset="0"/>
                  </a:rPr>
                  <a:t> y </a:t>
                </a:r>
                <a:r>
                  <a:rPr lang="es-ES" sz="1800" b="1" dirty="0">
                    <a:effectLst/>
                    <a:ea typeface="Times New Roman" panose="02020603050405020304" pitchFamily="18" charset="0"/>
                  </a:rPr>
                  <a:t>el promedio de</a:t>
                </a:r>
                <a:r>
                  <a:rPr lang="es-ES" sz="1800" dirty="0">
                    <a:effectLst/>
                    <a:ea typeface="Times New Roman" panose="02020603050405020304" pitchFamily="18" charset="0"/>
                  </a:rPr>
                  <a:t> </a:t>
                </a:r>
                <a:r>
                  <a:rPr lang="es-ES" sz="1800" b="1" dirty="0">
                    <a:effectLst/>
                    <a:ea typeface="Times New Roman" panose="02020603050405020304" pitchFamily="18" charset="0"/>
                  </a:rPr>
                  <a:t>EFP1, EFP2, EFP3 </a:t>
                </a:r>
                <a:r>
                  <a:rPr lang="es-ES" sz="1800" dirty="0">
                    <a:effectLst/>
                    <a:ea typeface="Times New Roman" panose="02020603050405020304" pitchFamily="18" charset="0"/>
                  </a:rPr>
                  <a:t>y</a:t>
                </a:r>
                <a:r>
                  <a:rPr lang="es-ES" sz="1800" b="1" dirty="0">
                    <a:effectLst/>
                    <a:ea typeface="Times New Roman" panose="02020603050405020304" pitchFamily="18" charset="0"/>
                  </a:rPr>
                  <a:t> TPG</a:t>
                </a:r>
                <a:r>
                  <a:rPr lang="es-ES" sz="1800" dirty="0">
                    <a:effectLst/>
                    <a:ea typeface="Times New Roman" panose="02020603050405020304" pitchFamily="18" charset="0"/>
                  </a:rPr>
                  <a:t>. Esto es:</a:t>
                </a:r>
                <a:endParaRPr lang="es-AR" sz="2000" dirty="0">
                  <a:effectLst/>
                  <a:ea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f>
                        <m:fPr>
                          <m:ctrlPr>
                            <a:rPr lang="es-AR" sz="1800" i="1">
                              <a:effectLst/>
                              <a:latin typeface="Cambria Math" panose="02040503050406030204" pitchFamily="18" charset="0"/>
                              <a:cs typeface="Calibri" panose="020F0502020204030204" pitchFamily="34" charset="0"/>
                            </a:rPr>
                          </m:ctrlPr>
                        </m:fPr>
                        <m:num>
                          <m:r>
                            <a:rPr lang="es-ES" sz="1800" b="1" i="1">
                              <a:effectLst/>
                              <a:latin typeface="Cambria Math" panose="02040503050406030204" pitchFamily="18" charset="0"/>
                              <a:ea typeface="Times New Roman" panose="02020603050405020304" pitchFamily="18" charset="0"/>
                              <a:cs typeface="Calibri" panose="020F0502020204030204" pitchFamily="34" charset="0"/>
                            </a:rPr>
                            <m:t>𝐏𝟏</m:t>
                          </m:r>
                          <m:r>
                            <a:rPr lang="es-ES" sz="1800" i="1">
                              <a:effectLst/>
                              <a:latin typeface="Cambria Math" panose="02040503050406030204" pitchFamily="18" charset="0"/>
                              <a:ea typeface="Times New Roman" panose="02020603050405020304" pitchFamily="18" charset="0"/>
                              <a:cs typeface="Calibri" panose="020F0502020204030204" pitchFamily="34" charset="0"/>
                            </a:rPr>
                            <m:t>+</m:t>
                          </m:r>
                          <m:r>
                            <a:rPr lang="es-ES" sz="1800" b="1" i="1">
                              <a:effectLst/>
                              <a:latin typeface="Cambria Math" panose="02040503050406030204" pitchFamily="18" charset="0"/>
                              <a:ea typeface="Times New Roman" panose="02020603050405020304" pitchFamily="18" charset="0"/>
                              <a:cs typeface="Calibri" panose="020F0502020204030204" pitchFamily="34" charset="0"/>
                            </a:rPr>
                            <m:t>𝐏𝟐</m:t>
                          </m:r>
                          <m:r>
                            <a:rPr lang="es-ES" sz="1800" i="1">
                              <a:effectLst/>
                              <a:latin typeface="Cambria Math" panose="02040503050406030204" pitchFamily="18" charset="0"/>
                              <a:ea typeface="Times New Roman" panose="02020603050405020304" pitchFamily="18" charset="0"/>
                              <a:cs typeface="Calibri" panose="020F0502020204030204" pitchFamily="34" charset="0"/>
                            </a:rPr>
                            <m:t>+</m:t>
                          </m:r>
                          <m:f>
                            <m:fPr>
                              <m:ctrlPr>
                                <a:rPr lang="es-AR" sz="1800" i="1">
                                  <a:effectLst/>
                                  <a:latin typeface="Cambria Math" panose="02040503050406030204" pitchFamily="18" charset="0"/>
                                  <a:cs typeface="Calibri" panose="020F0502020204030204" pitchFamily="34" charset="0"/>
                                </a:rPr>
                              </m:ctrlPr>
                            </m:fPr>
                            <m:num>
                              <m:r>
                                <a:rPr lang="es-ES" sz="1800" b="1" i="1">
                                  <a:effectLst/>
                                  <a:latin typeface="Cambria Math" panose="02040503050406030204" pitchFamily="18" charset="0"/>
                                  <a:ea typeface="Times New Roman" panose="02020603050405020304" pitchFamily="18" charset="0"/>
                                  <a:cs typeface="Calibri" panose="020F0502020204030204" pitchFamily="34" charset="0"/>
                                </a:rPr>
                                <m:t>𝐄𝐅𝐏𝟏</m:t>
                              </m:r>
                              <m:r>
                                <a:rPr lang="es-ES" sz="1800" i="1">
                                  <a:effectLst/>
                                  <a:latin typeface="Cambria Math" panose="02040503050406030204" pitchFamily="18" charset="0"/>
                                  <a:ea typeface="Times New Roman" panose="02020603050405020304" pitchFamily="18" charset="0"/>
                                  <a:cs typeface="Calibri" panose="020F0502020204030204" pitchFamily="34" charset="0"/>
                                </a:rPr>
                                <m:t>+</m:t>
                              </m:r>
                              <m:r>
                                <a:rPr lang="es-ES" sz="1800" b="1" i="1">
                                  <a:effectLst/>
                                  <a:latin typeface="Cambria Math" panose="02040503050406030204" pitchFamily="18" charset="0"/>
                                  <a:ea typeface="Times New Roman" panose="02020603050405020304" pitchFamily="18" charset="0"/>
                                  <a:cs typeface="Calibri" panose="020F0502020204030204" pitchFamily="34" charset="0"/>
                                </a:rPr>
                                <m:t>𝐄𝐅𝐏𝟐</m:t>
                              </m:r>
                              <m:r>
                                <a:rPr lang="es-ES" sz="1800" i="1">
                                  <a:effectLst/>
                                  <a:latin typeface="Cambria Math" panose="02040503050406030204" pitchFamily="18" charset="0"/>
                                  <a:ea typeface="Times New Roman" panose="02020603050405020304" pitchFamily="18" charset="0"/>
                                  <a:cs typeface="Calibri" panose="020F0502020204030204" pitchFamily="34" charset="0"/>
                                </a:rPr>
                                <m:t>+</m:t>
                              </m:r>
                              <m:r>
                                <a:rPr lang="es-ES" sz="1800" b="1" i="1">
                                  <a:effectLst/>
                                  <a:latin typeface="Cambria Math" panose="02040503050406030204" pitchFamily="18" charset="0"/>
                                  <a:ea typeface="Times New Roman" panose="02020603050405020304" pitchFamily="18" charset="0"/>
                                  <a:cs typeface="Calibri" panose="020F0502020204030204" pitchFamily="34" charset="0"/>
                                </a:rPr>
                                <m:t>𝐄𝐅𝐏𝟑</m:t>
                              </m:r>
                              <m:r>
                                <a:rPr lang="es-ES" sz="1800" i="1">
                                  <a:effectLst/>
                                  <a:latin typeface="Cambria Math" panose="02040503050406030204" pitchFamily="18" charset="0"/>
                                  <a:ea typeface="Times New Roman" panose="02020603050405020304" pitchFamily="18" charset="0"/>
                                  <a:cs typeface="Calibri" panose="020F0502020204030204" pitchFamily="34" charset="0"/>
                                </a:rPr>
                                <m:t>+</m:t>
                              </m:r>
                              <m:r>
                                <a:rPr lang="es-ES" sz="1800" b="1" i="1">
                                  <a:effectLst/>
                                  <a:latin typeface="Cambria Math" panose="02040503050406030204" pitchFamily="18" charset="0"/>
                                  <a:ea typeface="Times New Roman" panose="02020603050405020304" pitchFamily="18" charset="0"/>
                                  <a:cs typeface="Calibri" panose="020F0502020204030204" pitchFamily="34" charset="0"/>
                                </a:rPr>
                                <m:t>𝐓𝐏𝐆</m:t>
                              </m:r>
                            </m:num>
                            <m:den>
                              <m:r>
                                <a:rPr lang="es-ES" sz="1800" i="1">
                                  <a:effectLst/>
                                  <a:latin typeface="Cambria Math" panose="02040503050406030204" pitchFamily="18" charset="0"/>
                                  <a:ea typeface="Times New Roman" panose="02020603050405020304" pitchFamily="18" charset="0"/>
                                  <a:cs typeface="Calibri" panose="020F0502020204030204" pitchFamily="34" charset="0"/>
                                </a:rPr>
                                <m:t>4</m:t>
                              </m:r>
                            </m:den>
                          </m:f>
                        </m:num>
                        <m:den>
                          <m:r>
                            <a:rPr lang="es-ES" sz="1800" i="1">
                              <a:effectLst/>
                              <a:latin typeface="Cambria Math" panose="02040503050406030204" pitchFamily="18" charset="0"/>
                              <a:ea typeface="Times New Roman" panose="02020603050405020304" pitchFamily="18" charset="0"/>
                              <a:cs typeface="Calibri" panose="020F0502020204030204" pitchFamily="34" charset="0"/>
                            </a:rPr>
                            <m:t>3</m:t>
                          </m:r>
                        </m:den>
                      </m:f>
                    </m:oMath>
                  </m:oMathPara>
                </a14:m>
                <a:endParaRPr lang="es-AR" dirty="0"/>
              </a:p>
              <a:p>
                <a:r>
                  <a:rPr lang="es-AR" dirty="0"/>
                  <a:t>                             Puede usar una sola instancia de recuperatorio.</a:t>
                </a:r>
              </a:p>
            </p:txBody>
          </p:sp>
        </mc:Choice>
        <mc:Fallback xmlns="">
          <p:sp>
            <p:nvSpPr>
              <p:cNvPr id="3" name="CuadroTexto 2">
                <a:extLst>
                  <a:ext uri="{FF2B5EF4-FFF2-40B4-BE49-F238E27FC236}">
                    <a16:creationId xmlns:a16="http://schemas.microsoft.com/office/drawing/2014/main" id="{E67CF996-CE9C-DC8C-02A6-A12C9DB3B52F}"/>
                  </a:ext>
                </a:extLst>
              </p:cNvPr>
              <p:cNvSpPr txBox="1">
                <a:spLocks noRot="1" noChangeAspect="1" noMove="1" noResize="1" noEditPoints="1" noAdjustHandles="1" noChangeArrowheads="1" noChangeShapeType="1" noTextEdit="1"/>
              </p:cNvSpPr>
              <p:nvPr/>
            </p:nvSpPr>
            <p:spPr>
              <a:xfrm>
                <a:off x="873015" y="81504"/>
                <a:ext cx="10281088" cy="3562065"/>
              </a:xfrm>
              <a:prstGeom prst="rect">
                <a:avLst/>
              </a:prstGeom>
              <a:blipFill>
                <a:blip r:embed="rId2"/>
                <a:stretch>
                  <a:fillRect l="-474" t="-684" r="-533" b="-1709"/>
                </a:stretch>
              </a:blipFill>
            </p:spPr>
            <p:txBody>
              <a:bodyPr/>
              <a:lstStyle/>
              <a:p>
                <a:r>
                  <a:rPr lang="es-AR">
                    <a:noFill/>
                  </a:rPr>
                  <a:t> </a:t>
                </a:r>
              </a:p>
            </p:txBody>
          </p:sp>
        </mc:Fallback>
      </mc:AlternateContent>
      <p:sp>
        <p:nvSpPr>
          <p:cNvPr id="5" name="CuadroTexto 4">
            <a:extLst>
              <a:ext uri="{FF2B5EF4-FFF2-40B4-BE49-F238E27FC236}">
                <a16:creationId xmlns:a16="http://schemas.microsoft.com/office/drawing/2014/main" xmlns="" id="{96C3E8B0-BE7C-6348-BD5D-9B6135D7EEE2}"/>
              </a:ext>
            </a:extLst>
          </p:cNvPr>
          <p:cNvSpPr txBox="1"/>
          <p:nvPr/>
        </p:nvSpPr>
        <p:spPr>
          <a:xfrm>
            <a:off x="1109497" y="3984733"/>
            <a:ext cx="9839655" cy="1754326"/>
          </a:xfrm>
          <a:prstGeom prst="rect">
            <a:avLst/>
          </a:prstGeom>
          <a:noFill/>
        </p:spPr>
        <p:txBody>
          <a:bodyPr wrap="square">
            <a:spAutoFit/>
          </a:bodyPr>
          <a:lstStyle/>
          <a:p>
            <a:pPr marL="540385" indent="-540385" algn="just"/>
            <a:r>
              <a:rPr lang="es-ES" sz="1800" b="1">
                <a:effectLst/>
                <a:latin typeface="Calibri" panose="020F0502020204030204" pitchFamily="34" charset="0"/>
                <a:ea typeface="Times New Roman" panose="02020603050405020304" pitchFamily="18" charset="0"/>
              </a:rPr>
              <a:t>Condiciones para Aprobación No Directa. </a:t>
            </a:r>
            <a:endParaRPr lang="es-AR" sz="2000">
              <a:effectLst/>
              <a:latin typeface="Times New Roman" panose="02020603050405020304" pitchFamily="18" charset="0"/>
              <a:ea typeface="Times New Roman" panose="02020603050405020304" pitchFamily="18" charset="0"/>
            </a:endParaRPr>
          </a:p>
          <a:p>
            <a:pPr marL="540385" indent="180340" algn="just"/>
            <a:r>
              <a:rPr lang="es-ES" sz="1800">
                <a:effectLst/>
                <a:latin typeface="Calibri" panose="020F0502020204030204" pitchFamily="34" charset="0"/>
                <a:ea typeface="Times New Roman" panose="02020603050405020304" pitchFamily="18" charset="0"/>
              </a:rPr>
              <a:t>De no acceder a la Aprobación Directa, se detallan las condiciones para Regularizar los Trabajos Prácticos para luego rendir Examen Final.</a:t>
            </a:r>
            <a:endParaRPr lang="es-AR" sz="2000">
              <a:effectLst/>
              <a:latin typeface="Times New Roman" panose="02020603050405020304" pitchFamily="18" charset="0"/>
              <a:ea typeface="Times New Roman" panose="02020603050405020304" pitchFamily="18" charset="0"/>
            </a:endParaRPr>
          </a:p>
          <a:p>
            <a:pPr marL="457200" indent="180340" algn="just"/>
            <a:r>
              <a:rPr lang="es-ES" sz="1800">
                <a:effectLst/>
                <a:latin typeface="Calibri" panose="020F0502020204030204" pitchFamily="34" charset="0"/>
                <a:ea typeface="Calibri" panose="020F0502020204030204" pitchFamily="34" charset="0"/>
                <a:cs typeface="Calibri" panose="020F0502020204030204" pitchFamily="34" charset="0"/>
              </a:rPr>
              <a:t>Tener una calificación mayor o igual a 6 en </a:t>
            </a:r>
            <a:r>
              <a:rPr lang="es-ES" sz="1800" b="1">
                <a:effectLst/>
                <a:latin typeface="Calibri" panose="020F0502020204030204" pitchFamily="34" charset="0"/>
                <a:ea typeface="Calibri" panose="020F0502020204030204" pitchFamily="34" charset="0"/>
                <a:cs typeface="Calibri" panose="020F0502020204030204" pitchFamily="34" charset="0"/>
              </a:rPr>
              <a:t>EFP1, EFP2, EFP3</a:t>
            </a:r>
            <a:r>
              <a:rPr lang="es-ES" sz="1800">
                <a:effectLst/>
                <a:latin typeface="Calibri" panose="020F0502020204030204" pitchFamily="34" charset="0"/>
                <a:ea typeface="Calibri" panose="020F0502020204030204" pitchFamily="34" charset="0"/>
                <a:cs typeface="Calibri" panose="020F0502020204030204" pitchFamily="34" charset="0"/>
              </a:rPr>
              <a:t> y </a:t>
            </a:r>
            <a:r>
              <a:rPr lang="es-ES" sz="1800" b="1">
                <a:effectLst/>
                <a:latin typeface="Calibri" panose="020F0502020204030204" pitchFamily="34" charset="0"/>
                <a:ea typeface="Calibri" panose="020F0502020204030204" pitchFamily="34" charset="0"/>
                <a:cs typeface="Calibri" panose="020F0502020204030204" pitchFamily="34" charset="0"/>
              </a:rPr>
              <a:t>TPG</a:t>
            </a:r>
            <a:r>
              <a:rPr lang="es-ES" sz="1800">
                <a:effectLst/>
                <a:latin typeface="Calibri" panose="020F0502020204030204" pitchFamily="34" charset="0"/>
                <a:ea typeface="Calibri" panose="020F0502020204030204" pitchFamily="34" charset="0"/>
                <a:cs typeface="Calibri" panose="020F0502020204030204" pitchFamily="34" charset="0"/>
              </a:rPr>
              <a:t>: y una nota mayor o igual a 6 en cada Parcial (</a:t>
            </a:r>
            <a:r>
              <a:rPr lang="es-ES" sz="1800" b="1">
                <a:effectLst/>
                <a:latin typeface="Calibri" panose="020F0502020204030204" pitchFamily="34" charset="0"/>
                <a:ea typeface="Calibri" panose="020F0502020204030204" pitchFamily="34" charset="0"/>
                <a:cs typeface="Calibri" panose="020F0502020204030204" pitchFamily="34" charset="0"/>
              </a:rPr>
              <a:t>P1</a:t>
            </a:r>
            <a:r>
              <a:rPr lang="es-ES" sz="1800">
                <a:effectLst/>
                <a:latin typeface="Calibri" panose="020F0502020204030204" pitchFamily="34" charset="0"/>
                <a:ea typeface="Calibri" panose="020F0502020204030204" pitchFamily="34" charset="0"/>
                <a:cs typeface="Calibri" panose="020F0502020204030204" pitchFamily="34" charset="0"/>
              </a:rPr>
              <a:t>, </a:t>
            </a:r>
            <a:r>
              <a:rPr lang="es-ES" sz="1800" b="1">
                <a:effectLst/>
                <a:latin typeface="Calibri" panose="020F0502020204030204" pitchFamily="34" charset="0"/>
                <a:ea typeface="Calibri" panose="020F0502020204030204" pitchFamily="34" charset="0"/>
                <a:cs typeface="Calibri" panose="020F0502020204030204" pitchFamily="34" charset="0"/>
              </a:rPr>
              <a:t>P2</a:t>
            </a:r>
            <a:r>
              <a:rPr lang="es-ES" sz="1800">
                <a:effectLst/>
                <a:latin typeface="Calibri" panose="020F0502020204030204" pitchFamily="34" charset="0"/>
                <a:ea typeface="Calibri" panose="020F0502020204030204" pitchFamily="34" charset="0"/>
                <a:cs typeface="Calibri" panose="020F0502020204030204" pitchFamily="34" charset="0"/>
              </a:rPr>
              <a:t>) o su Recuperatorio al concluir la etapa de Exámenes Recuperatorios. Un mismo Parcial se puede recuperar hasta dos veces.</a:t>
            </a:r>
            <a:endParaRPr lang="es-A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CuadroTexto 6">
            <a:extLst>
              <a:ext uri="{FF2B5EF4-FFF2-40B4-BE49-F238E27FC236}">
                <a16:creationId xmlns:a16="http://schemas.microsoft.com/office/drawing/2014/main" xmlns="" id="{FECE99CD-C3F9-1D35-2D8A-8B9DDBB52F01}"/>
              </a:ext>
            </a:extLst>
          </p:cNvPr>
          <p:cNvSpPr txBox="1"/>
          <p:nvPr/>
        </p:nvSpPr>
        <p:spPr>
          <a:xfrm>
            <a:off x="1014905" y="5888449"/>
            <a:ext cx="7183164" cy="369332"/>
          </a:xfrm>
          <a:prstGeom prst="rect">
            <a:avLst/>
          </a:prstGeom>
          <a:noFill/>
        </p:spPr>
        <p:txBody>
          <a:bodyPr wrap="square">
            <a:spAutoFit/>
          </a:bodyPr>
          <a:lstStyle/>
          <a:p>
            <a:r>
              <a:rPr lang="es-ES" sz="1800" b="1">
                <a:effectLst/>
                <a:latin typeface="Calibri" panose="020F0502020204030204" pitchFamily="34" charset="0"/>
                <a:ea typeface="Times New Roman" panose="02020603050405020304" pitchFamily="18" charset="0"/>
              </a:rPr>
              <a:t>Cualquier otra situación, lleva a la condición de Libre y debe Recursar.</a:t>
            </a:r>
            <a:endParaRPr lang="es-AR" dirty="0"/>
          </a:p>
        </p:txBody>
      </p:sp>
    </p:spTree>
    <p:extLst>
      <p:ext uri="{BB962C8B-B14F-4D97-AF65-F5344CB8AC3E}">
        <p14:creationId xmlns:p14="http://schemas.microsoft.com/office/powerpoint/2010/main" val="30834487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xmlns="" id="{4B52973A-F4FA-8A22-8F4D-0D94D006472E}"/>
              </a:ext>
            </a:extLst>
          </p:cNvPr>
          <p:cNvSpPr txBox="1"/>
          <p:nvPr/>
        </p:nvSpPr>
        <p:spPr>
          <a:xfrm>
            <a:off x="15109" y="116516"/>
            <a:ext cx="3802116" cy="2677656"/>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tx1">
                    <a:lumMod val="95000"/>
                  </a:schemeClr>
                </a:solidFill>
                <a:effectLst/>
                <a:ea typeface="Calibri" panose="020F0502020204030204" pitchFamily="34" charset="0"/>
                <a:cs typeface="Times New Roman" panose="02020603050405020304" pitchFamily="18" charset="0"/>
              </a:rPr>
              <a:t>Durante la clase, participa, da tu opinión, comparte tus ideas, pregunta lo que no te quede claro. No temas decir algo equivocado, esa es la forma de aprender. Argumenta tu planteo y ten en cuenta las orientaciones que te dan. Escucha con respeto los planteos o formas de proceder que presentan otros. Compara analizando las coincidencias y las no coincidencias. Toma nota de lo que el/la docente o tus compañeros/as digan. </a:t>
            </a:r>
          </a:p>
        </p:txBody>
      </p:sp>
      <p:sp>
        <p:nvSpPr>
          <p:cNvPr id="6" name="CuadroTexto 5">
            <a:extLst>
              <a:ext uri="{FF2B5EF4-FFF2-40B4-BE49-F238E27FC236}">
                <a16:creationId xmlns:a16="http://schemas.microsoft.com/office/drawing/2014/main" xmlns="" id="{5BC5AD6B-5A56-7AC0-E2AB-3A70BE48A544}"/>
              </a:ext>
            </a:extLst>
          </p:cNvPr>
          <p:cNvSpPr txBox="1"/>
          <p:nvPr/>
        </p:nvSpPr>
        <p:spPr>
          <a:xfrm>
            <a:off x="-44259" y="3071170"/>
            <a:ext cx="3980792" cy="3600986"/>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4">
                    <a:lumMod val="60000"/>
                    <a:lumOff val="40000"/>
                  </a:schemeClr>
                </a:solidFill>
                <a:effectLst/>
                <a:ea typeface="Times New Roman" panose="02020603050405020304" pitchFamily="18" charset="0"/>
              </a:rPr>
              <a:t>Al finalizar la clase responde la pregunta: ¿qué aprendí hoy? Elige las ideas centrales de la clase. Puede ser una definición, un teorema, alguna condición o propiedades. Toma nota e inicia </a:t>
            </a:r>
            <a:r>
              <a:rPr lang="es-ES" sz="1400" dirty="0">
                <a:solidFill>
                  <a:schemeClr val="accent4">
                    <a:lumMod val="60000"/>
                    <a:lumOff val="40000"/>
                  </a:schemeClr>
                </a:solidFill>
                <a:effectLst/>
                <a:ea typeface="Calibri" panose="020F0502020204030204" pitchFamily="34" charset="0"/>
                <a:cs typeface="Times New Roman" panose="02020603050405020304" pitchFamily="18" charset="0"/>
              </a:rPr>
              <a:t>tu diario de clases u hoja de ruta. Establece vínculos entre estas ideas centrales. Anímate a usar cuadros, diagramas, flechas a modo de ir construyendo una red conceptual. Los conceptos de la asignatura están organizados en una red integrada, lograr establecer esos vínculos te permitirá distintas interpretaciones, confrontar distintos planteos, comparar procedimientos y decidir el que mejor se ajusta a tu desarrollo</a:t>
            </a:r>
            <a:r>
              <a:rPr lang="es-ES" sz="1800" dirty="0">
                <a:solidFill>
                  <a:schemeClr val="tx1">
                    <a:lumMod val="95000"/>
                  </a:schemeClr>
                </a:solidFill>
                <a:effectLst/>
                <a:ea typeface="Calibri" panose="020F0502020204030204" pitchFamily="34" charset="0"/>
                <a:cs typeface="Times New Roman" panose="02020603050405020304" pitchFamily="18" charset="0"/>
              </a:rPr>
              <a:t>.  </a:t>
            </a:r>
            <a:endParaRPr lang="es-AR" sz="1800" dirty="0">
              <a:solidFill>
                <a:schemeClr val="tx1">
                  <a:lumMod val="95000"/>
                </a:schemeClr>
              </a:solidFill>
              <a:effectLst/>
              <a:ea typeface="Calibri" panose="020F0502020204030204" pitchFamily="34" charset="0"/>
              <a:cs typeface="Times New Roman" panose="02020603050405020304" pitchFamily="18" charset="0"/>
            </a:endParaRPr>
          </a:p>
        </p:txBody>
      </p:sp>
      <p:sp>
        <p:nvSpPr>
          <p:cNvPr id="8" name="CuadroTexto 7">
            <a:extLst>
              <a:ext uri="{FF2B5EF4-FFF2-40B4-BE49-F238E27FC236}">
                <a16:creationId xmlns:a16="http://schemas.microsoft.com/office/drawing/2014/main" xmlns="" id="{14C73370-0850-2ADE-2A2B-AAFA107DC881}"/>
              </a:ext>
            </a:extLst>
          </p:cNvPr>
          <p:cNvSpPr txBox="1"/>
          <p:nvPr/>
        </p:nvSpPr>
        <p:spPr>
          <a:xfrm>
            <a:off x="4060867" y="116516"/>
            <a:ext cx="3643805" cy="2246769"/>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bg2">
                    <a:lumMod val="50000"/>
                    <a:lumOff val="50000"/>
                  </a:schemeClr>
                </a:solidFill>
                <a:effectLst/>
                <a:ea typeface="Calibri" panose="020F0502020204030204" pitchFamily="34" charset="0"/>
                <a:cs typeface="Times New Roman" panose="02020603050405020304" pitchFamily="18" charset="0"/>
              </a:rPr>
              <a:t>Antes de la siguiente clase relee tus apuntes, tu hoja de ruta, resuelve los problemas de la guía. Lee el material propuesto por tu docente o los videos sugeridos. Visita alguna página que complemente este material. En el CVG encontraras material sugerido por la cátedra. Eso te dará un respaldo que te dará apoyo para interpretar lo nuevo y poder aplicarlo. </a:t>
            </a:r>
            <a:endParaRPr lang="es-AR" sz="1400" dirty="0">
              <a:solidFill>
                <a:schemeClr val="bg2">
                  <a:lumMod val="50000"/>
                  <a:lumOff val="50000"/>
                </a:schemeClr>
              </a:solidFill>
              <a:effectLst/>
              <a:ea typeface="Calibri" panose="020F0502020204030204" pitchFamily="34" charset="0"/>
              <a:cs typeface="Times New Roman" panose="02020603050405020304" pitchFamily="18" charset="0"/>
            </a:endParaRPr>
          </a:p>
        </p:txBody>
      </p:sp>
      <p:sp>
        <p:nvSpPr>
          <p:cNvPr id="10" name="CuadroTexto 9">
            <a:extLst>
              <a:ext uri="{FF2B5EF4-FFF2-40B4-BE49-F238E27FC236}">
                <a16:creationId xmlns:a16="http://schemas.microsoft.com/office/drawing/2014/main" xmlns="" id="{A91CB0FC-EA6B-B1CE-D8FF-DBC360E89E70}"/>
              </a:ext>
            </a:extLst>
          </p:cNvPr>
          <p:cNvSpPr txBox="1"/>
          <p:nvPr/>
        </p:nvSpPr>
        <p:spPr>
          <a:xfrm>
            <a:off x="3921699" y="3188456"/>
            <a:ext cx="4260633" cy="2893100"/>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2">
                    <a:lumMod val="60000"/>
                    <a:lumOff val="40000"/>
                  </a:schemeClr>
                </a:solidFill>
                <a:effectLst/>
                <a:ea typeface="Calibri" panose="020F0502020204030204" pitchFamily="34" charset="0"/>
                <a:cs typeface="Times New Roman" panose="02020603050405020304" pitchFamily="18" charset="0"/>
              </a:rPr>
              <a:t>Resuelve los ejercicios de las guías de trabajos prácticos y los que tus docentes te propongan adicionales. Completa las actividades del CVG que -más allá de su carácter obligatorio- te permitirán saber si vas encaminado o te hace falta prestar más atención a lo conceptual. Usa algún criterio de señalización, colores, resaltadores, marcas especiales para identificar los ejercicios o temas que consideras entendidos de aquellos que te presentan alguna dificultad o los que directamente no has podido entender ni resolver.  </a:t>
            </a:r>
            <a:endParaRPr lang="es-AR" sz="1400" dirty="0">
              <a:solidFill>
                <a:schemeClr val="accent2">
                  <a:lumMod val="60000"/>
                  <a:lumOff val="40000"/>
                </a:schemeClr>
              </a:solidFill>
              <a:effectLst/>
              <a:ea typeface="Calibri" panose="020F0502020204030204" pitchFamily="34" charset="0"/>
              <a:cs typeface="Times New Roman" panose="02020603050405020304" pitchFamily="18" charset="0"/>
            </a:endParaRPr>
          </a:p>
        </p:txBody>
      </p:sp>
      <p:sp>
        <p:nvSpPr>
          <p:cNvPr id="12" name="CuadroTexto 11">
            <a:extLst>
              <a:ext uri="{FF2B5EF4-FFF2-40B4-BE49-F238E27FC236}">
                <a16:creationId xmlns:a16="http://schemas.microsoft.com/office/drawing/2014/main" xmlns="" id="{072A99E3-3F2A-2026-2117-0B82B66DAEE5}"/>
              </a:ext>
            </a:extLst>
          </p:cNvPr>
          <p:cNvSpPr txBox="1"/>
          <p:nvPr/>
        </p:nvSpPr>
        <p:spPr>
          <a:xfrm>
            <a:off x="8255469" y="233801"/>
            <a:ext cx="3643805" cy="5909310"/>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6">
                    <a:lumMod val="40000"/>
                    <a:lumOff val="60000"/>
                  </a:schemeClr>
                </a:solidFill>
                <a:effectLst/>
                <a:ea typeface="Calibri" panose="020F0502020204030204" pitchFamily="34" charset="0"/>
                <a:cs typeface="Times New Roman" panose="02020603050405020304" pitchFamily="18" charset="0"/>
              </a:rPr>
              <a:t>Ante una duda consulta en los foros del CVG, o concurre a las clases de consultas presenciales. Vas a encontrar un equipo docente que con gusto te dará orientación.       Para hacer un uso eficiente de estos espacios te recomendamos: </a:t>
            </a:r>
            <a:endParaRPr lang="es-AR" sz="1400" dirty="0">
              <a:solidFill>
                <a:schemeClr val="accent6">
                  <a:lumMod val="40000"/>
                  <a:lumOff val="60000"/>
                </a:schemeClr>
              </a:solidFill>
              <a:effectLst/>
              <a:ea typeface="Calibri" panose="020F0502020204030204" pitchFamily="34" charset="0"/>
              <a:cs typeface="Times New Roman" panose="02020603050405020304" pitchFamily="18" charset="0"/>
            </a:endParaRPr>
          </a:p>
          <a:p>
            <a:pPr marL="180340" indent="179705" algn="just">
              <a:tabLst>
                <a:tab pos="540385" algn="l"/>
              </a:tabLst>
            </a:pPr>
            <a:r>
              <a:rPr lang="es-ES" sz="1400" b="1" dirty="0">
                <a:solidFill>
                  <a:schemeClr val="accent6">
                    <a:lumMod val="40000"/>
                    <a:lumOff val="60000"/>
                  </a:schemeClr>
                </a:solidFill>
                <a:effectLst/>
                <a:ea typeface="Calibri" panose="020F0502020204030204" pitchFamily="34" charset="0"/>
                <a:cs typeface="Times New Roman" panose="02020603050405020304" pitchFamily="18" charset="0"/>
              </a:rPr>
              <a:t>.</a:t>
            </a:r>
            <a:r>
              <a:rPr lang="es-ES" sz="1400" dirty="0">
                <a:solidFill>
                  <a:schemeClr val="accent6">
                    <a:lumMod val="40000"/>
                    <a:lumOff val="60000"/>
                  </a:schemeClr>
                </a:solidFill>
                <a:effectLst/>
                <a:ea typeface="Calibri" panose="020F0502020204030204" pitchFamily="34" charset="0"/>
                <a:cs typeface="Times New Roman" panose="02020603050405020304" pitchFamily="18" charset="0"/>
              </a:rPr>
              <a:t> Si tu consulta es por el foro, indica en el asunto el ejercicio sobre el cual es la consulta si es de la guía o el tema. En el cuerpo del mensaje debe estar el enunciado del problema o ejercicio sobre el que estás consultando y la consulta acompañada de un posible planteo o de una propuesta de resolución.</a:t>
            </a:r>
            <a:endParaRPr lang="es-AR" sz="1400" dirty="0">
              <a:solidFill>
                <a:schemeClr val="accent6">
                  <a:lumMod val="40000"/>
                  <a:lumOff val="60000"/>
                </a:schemeClr>
              </a:solidFill>
              <a:effectLst/>
              <a:ea typeface="Calibri" panose="020F0502020204030204" pitchFamily="34" charset="0"/>
              <a:cs typeface="Times New Roman" panose="02020603050405020304" pitchFamily="18" charset="0"/>
            </a:endParaRPr>
          </a:p>
          <a:p>
            <a:pPr marL="180340" indent="179705" algn="just">
              <a:tabLst>
                <a:tab pos="540385" algn="l"/>
              </a:tabLst>
            </a:pPr>
            <a:r>
              <a:rPr lang="es-ES" sz="1400" b="1" dirty="0">
                <a:solidFill>
                  <a:schemeClr val="accent6">
                    <a:lumMod val="40000"/>
                    <a:lumOff val="60000"/>
                  </a:schemeClr>
                </a:solidFill>
                <a:effectLst/>
                <a:ea typeface="Calibri" panose="020F0502020204030204" pitchFamily="34" charset="0"/>
                <a:cs typeface="Times New Roman" panose="02020603050405020304" pitchFamily="18" charset="0"/>
              </a:rPr>
              <a:t>.</a:t>
            </a:r>
            <a:r>
              <a:rPr lang="es-ES" sz="1400" dirty="0">
                <a:solidFill>
                  <a:schemeClr val="accent6">
                    <a:lumMod val="40000"/>
                    <a:lumOff val="60000"/>
                  </a:schemeClr>
                </a:solidFill>
                <a:effectLst/>
                <a:ea typeface="Calibri" panose="020F0502020204030204" pitchFamily="34" charset="0"/>
                <a:cs typeface="Times New Roman" panose="02020603050405020304" pitchFamily="18" charset="0"/>
              </a:rPr>
              <a:t> Si tu consulta es presencial, en beneficio para tu aprendizaje relee tu material didáctico, intenta plantear el ejercicio y si es posible identifica tu dificultad o lo que te genera dudas. </a:t>
            </a:r>
            <a:endParaRPr lang="es-AR" sz="1400" dirty="0">
              <a:solidFill>
                <a:schemeClr val="accent6">
                  <a:lumMod val="40000"/>
                  <a:lumOff val="60000"/>
                </a:schemeClr>
              </a:solidFill>
              <a:effectLst/>
              <a:ea typeface="Calibri" panose="020F0502020204030204" pitchFamily="34" charset="0"/>
              <a:cs typeface="Times New Roman" panose="02020603050405020304" pitchFamily="18" charset="0"/>
            </a:endParaRPr>
          </a:p>
          <a:p>
            <a:pPr marL="457200" indent="180340" algn="just"/>
            <a:r>
              <a:rPr lang="es-ES" sz="1400" dirty="0">
                <a:solidFill>
                  <a:schemeClr val="accent6">
                    <a:lumMod val="40000"/>
                    <a:lumOff val="60000"/>
                  </a:schemeClr>
                </a:solidFill>
                <a:effectLst/>
                <a:ea typeface="Calibri" panose="020F0502020204030204" pitchFamily="34" charset="0"/>
                <a:cs typeface="Times New Roman" panose="02020603050405020304" pitchFamily="18" charset="0"/>
              </a:rPr>
              <a:t>Manifestar tus dudas, exponer tus planteos no solo será beneficioso para tu aprendizaje, sino que también estarás ayudando a tus compañeros/as en ese proceso. ¡Recuerda del error se aprende!</a:t>
            </a:r>
            <a:endParaRPr lang="es-AR" sz="1400" dirty="0">
              <a:solidFill>
                <a:schemeClr val="accent6">
                  <a:lumMod val="40000"/>
                  <a:lumOff val="60000"/>
                </a:schemeClr>
              </a:solidFill>
              <a:effectLst/>
              <a:ea typeface="Calibri" panose="020F0502020204030204" pitchFamily="34" charset="0"/>
              <a:cs typeface="Times New Roman" panose="02020603050405020304" pitchFamily="18" charset="0"/>
            </a:endParaRPr>
          </a:p>
        </p:txBody>
      </p:sp>
      <p:sp>
        <p:nvSpPr>
          <p:cNvPr id="13" name="CuadroTexto 12">
            <a:extLst>
              <a:ext uri="{FF2B5EF4-FFF2-40B4-BE49-F238E27FC236}">
                <a16:creationId xmlns:a16="http://schemas.microsoft.com/office/drawing/2014/main" xmlns="" id="{AF85D703-FD3C-C86E-9F52-0E5AC5199E45}"/>
              </a:ext>
            </a:extLst>
          </p:cNvPr>
          <p:cNvSpPr txBox="1"/>
          <p:nvPr/>
        </p:nvSpPr>
        <p:spPr>
          <a:xfrm>
            <a:off x="5156256" y="2591204"/>
            <a:ext cx="1875257" cy="461665"/>
          </a:xfrm>
          <a:prstGeom prst="rect">
            <a:avLst/>
          </a:prstGeom>
          <a:noFill/>
        </p:spPr>
        <p:txBody>
          <a:bodyPr wrap="none" rtlCol="0">
            <a:spAutoFit/>
          </a:bodyPr>
          <a:lstStyle/>
          <a:p>
            <a:r>
              <a:rPr lang="es-ES" sz="2400" b="1" dirty="0"/>
              <a:t>CONSEJOS</a:t>
            </a:r>
            <a:endParaRPr lang="es-AR" sz="2400" b="1" dirty="0"/>
          </a:p>
        </p:txBody>
      </p:sp>
    </p:spTree>
    <p:extLst>
      <p:ext uri="{BB962C8B-B14F-4D97-AF65-F5344CB8AC3E}">
        <p14:creationId xmlns:p14="http://schemas.microsoft.com/office/powerpoint/2010/main" val="21279668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fill="hold"/>
                                        <p:tgtEl>
                                          <p:spTgt spid="12"/>
                                        </p:tgtEl>
                                        <p:attrNameLst>
                                          <p:attrName>ppt_x</p:attrName>
                                        </p:attrNameLst>
                                      </p:cBhvr>
                                      <p:tavLst>
                                        <p:tav tm="0">
                                          <p:val>
                                            <p:strVal val="1+#ppt_w/2"/>
                                          </p:val>
                                        </p:tav>
                                        <p:tav tm="100000">
                                          <p:val>
                                            <p:strVal val="#ppt_x"/>
                                          </p:val>
                                        </p:tav>
                                      </p:tavLst>
                                    </p:anim>
                                    <p:anim calcmode="lin" valueType="num">
                                      <p:cBhvr additive="base">
                                        <p:cTn id="37"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34BFA43-D56D-AFBE-1334-D6EE556FF710}"/>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xmlns="" id="{74E2C3A2-6526-27F0-A449-9029AD919C5D}"/>
              </a:ext>
            </a:extLst>
          </p:cNvPr>
          <p:cNvSpPr txBox="1"/>
          <p:nvPr/>
        </p:nvSpPr>
        <p:spPr>
          <a:xfrm>
            <a:off x="15109" y="116516"/>
            <a:ext cx="3802116" cy="2677656"/>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tx1">
                    <a:lumMod val="95000"/>
                  </a:schemeClr>
                </a:solidFill>
                <a:effectLst/>
                <a:ea typeface="Calibri" panose="020F0502020204030204" pitchFamily="34" charset="0"/>
                <a:cs typeface="Times New Roman" panose="02020603050405020304" pitchFamily="18" charset="0"/>
              </a:rPr>
              <a:t>Durante la clase, participa, da tu opinión, comparte tus ideas, pregunta lo que no te quede claro. No temas decir algo equivocado, esa es la forma de aprender. Argumenta tu planteo y ten en cuenta las orientaciones que te dan. Escucha con respeto los planteos o formas de proceder que presentan otros. Compara analizando las coincidencias y las no coincidencias. Toma nota de lo que el/la docente o tus compañeros/as digan. </a:t>
            </a:r>
          </a:p>
        </p:txBody>
      </p:sp>
      <p:sp>
        <p:nvSpPr>
          <p:cNvPr id="6" name="CuadroTexto 5">
            <a:extLst>
              <a:ext uri="{FF2B5EF4-FFF2-40B4-BE49-F238E27FC236}">
                <a16:creationId xmlns:a16="http://schemas.microsoft.com/office/drawing/2014/main" xmlns="" id="{682AB66A-BEB5-A5AB-CC9D-6E43A5A5E9DB}"/>
              </a:ext>
            </a:extLst>
          </p:cNvPr>
          <p:cNvSpPr txBox="1"/>
          <p:nvPr/>
        </p:nvSpPr>
        <p:spPr>
          <a:xfrm>
            <a:off x="-44259" y="3071170"/>
            <a:ext cx="3980792" cy="3600986"/>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4">
                    <a:lumMod val="60000"/>
                    <a:lumOff val="40000"/>
                  </a:schemeClr>
                </a:solidFill>
                <a:effectLst/>
                <a:ea typeface="Times New Roman" panose="02020603050405020304" pitchFamily="18" charset="0"/>
              </a:rPr>
              <a:t>Al finalizar la clase responde la pregunta: ¿qué aprendí hoy? Elige las ideas centrales de la clase. Puede ser una definición, un teorema, alguna condición o propiedades. Toma nota e inicia </a:t>
            </a:r>
            <a:r>
              <a:rPr lang="es-ES" sz="1400" dirty="0">
                <a:solidFill>
                  <a:schemeClr val="accent4">
                    <a:lumMod val="60000"/>
                    <a:lumOff val="40000"/>
                  </a:schemeClr>
                </a:solidFill>
                <a:effectLst/>
                <a:ea typeface="Calibri" panose="020F0502020204030204" pitchFamily="34" charset="0"/>
                <a:cs typeface="Times New Roman" panose="02020603050405020304" pitchFamily="18" charset="0"/>
              </a:rPr>
              <a:t>tu diario de clases u hoja de ruta. Establece vínculos entre estas ideas centrales. Anímate a usar cuadros, diagramas, flechas a modo de ir construyendo una red conceptual. Los conceptos de la asignatura están organizados en una red integrada, lograr establecer esos vínculos te permitirá distintas interpretaciones, confrontar distintos planteos, comparar procedimientos y decidir el que mejor se ajusta a tu desarrollo</a:t>
            </a:r>
            <a:r>
              <a:rPr lang="es-ES" sz="1800" dirty="0">
                <a:solidFill>
                  <a:schemeClr val="tx1">
                    <a:lumMod val="95000"/>
                  </a:schemeClr>
                </a:solidFill>
                <a:effectLst/>
                <a:ea typeface="Calibri" panose="020F0502020204030204" pitchFamily="34" charset="0"/>
                <a:cs typeface="Times New Roman" panose="02020603050405020304" pitchFamily="18" charset="0"/>
              </a:rPr>
              <a:t>.  </a:t>
            </a:r>
            <a:endParaRPr lang="es-AR" sz="1800" dirty="0">
              <a:solidFill>
                <a:schemeClr val="tx1">
                  <a:lumMod val="95000"/>
                </a:schemeClr>
              </a:solidFill>
              <a:effectLst/>
              <a:ea typeface="Calibri" panose="020F0502020204030204" pitchFamily="34" charset="0"/>
              <a:cs typeface="Times New Roman" panose="02020603050405020304" pitchFamily="18" charset="0"/>
            </a:endParaRPr>
          </a:p>
        </p:txBody>
      </p:sp>
      <p:sp>
        <p:nvSpPr>
          <p:cNvPr id="8" name="CuadroTexto 7">
            <a:extLst>
              <a:ext uri="{FF2B5EF4-FFF2-40B4-BE49-F238E27FC236}">
                <a16:creationId xmlns:a16="http://schemas.microsoft.com/office/drawing/2014/main" xmlns="" id="{56D64C99-F1DE-66BF-6495-8A708ABDDACF}"/>
              </a:ext>
            </a:extLst>
          </p:cNvPr>
          <p:cNvSpPr txBox="1"/>
          <p:nvPr/>
        </p:nvSpPr>
        <p:spPr>
          <a:xfrm>
            <a:off x="4060867" y="116516"/>
            <a:ext cx="3643805" cy="2246769"/>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bg2">
                    <a:lumMod val="50000"/>
                    <a:lumOff val="50000"/>
                  </a:schemeClr>
                </a:solidFill>
                <a:effectLst/>
                <a:ea typeface="Calibri" panose="020F0502020204030204" pitchFamily="34" charset="0"/>
                <a:cs typeface="Times New Roman" panose="02020603050405020304" pitchFamily="18" charset="0"/>
              </a:rPr>
              <a:t>Antes de la siguiente clase relee tus apuntes, tu hoja de ruta, resuelve los problemas de la guía. Lee el material propuesto por tu docente o los videos sugeridos. Visita alguna página que complemente este material. En el CVG encontraras material sugerido por la cátedra. Eso te dará un respaldo que te dará apoyo para interpretar lo nuevo y poder aplicarlo. </a:t>
            </a:r>
            <a:endParaRPr lang="es-AR" sz="1400" dirty="0">
              <a:solidFill>
                <a:schemeClr val="bg2">
                  <a:lumMod val="50000"/>
                  <a:lumOff val="50000"/>
                </a:schemeClr>
              </a:solidFill>
              <a:effectLst/>
              <a:ea typeface="Calibri" panose="020F0502020204030204" pitchFamily="34" charset="0"/>
              <a:cs typeface="Times New Roman" panose="02020603050405020304" pitchFamily="18" charset="0"/>
            </a:endParaRPr>
          </a:p>
        </p:txBody>
      </p:sp>
      <p:sp>
        <p:nvSpPr>
          <p:cNvPr id="10" name="CuadroTexto 9">
            <a:extLst>
              <a:ext uri="{FF2B5EF4-FFF2-40B4-BE49-F238E27FC236}">
                <a16:creationId xmlns:a16="http://schemas.microsoft.com/office/drawing/2014/main" xmlns="" id="{D9039DB7-87F3-7C36-4FE0-8AA3567CBB9E}"/>
              </a:ext>
            </a:extLst>
          </p:cNvPr>
          <p:cNvSpPr txBox="1"/>
          <p:nvPr/>
        </p:nvSpPr>
        <p:spPr>
          <a:xfrm>
            <a:off x="3921699" y="3188456"/>
            <a:ext cx="4260633" cy="2893100"/>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2">
                    <a:lumMod val="60000"/>
                    <a:lumOff val="40000"/>
                  </a:schemeClr>
                </a:solidFill>
                <a:effectLst/>
                <a:ea typeface="Calibri" panose="020F0502020204030204" pitchFamily="34" charset="0"/>
                <a:cs typeface="Times New Roman" panose="02020603050405020304" pitchFamily="18" charset="0"/>
              </a:rPr>
              <a:t>Resuelve los ejercicios de las guías de trabajos prácticos y los que tus docentes te propongan adicionales. Completa las actividades del CVG que -más allá de su carácter obligatorio- te permitirán saber si vas encaminado o te hace falta prestar más atención a lo conceptual. Usa algún criterio de señalización, colores, resaltadores, marcas especiales para identificar los ejercicios o temas que consideras entendidos de aquellos que te presentan alguna dificultad o los que directamente no has podido entender ni resolver.  </a:t>
            </a:r>
            <a:endParaRPr lang="es-AR" sz="1400" dirty="0">
              <a:solidFill>
                <a:schemeClr val="accent2">
                  <a:lumMod val="60000"/>
                  <a:lumOff val="40000"/>
                </a:schemeClr>
              </a:solidFill>
              <a:effectLst/>
              <a:ea typeface="Calibri" panose="020F0502020204030204" pitchFamily="34" charset="0"/>
              <a:cs typeface="Times New Roman" panose="02020603050405020304" pitchFamily="18" charset="0"/>
            </a:endParaRPr>
          </a:p>
        </p:txBody>
      </p:sp>
      <p:sp>
        <p:nvSpPr>
          <p:cNvPr id="12" name="CuadroTexto 11">
            <a:extLst>
              <a:ext uri="{FF2B5EF4-FFF2-40B4-BE49-F238E27FC236}">
                <a16:creationId xmlns:a16="http://schemas.microsoft.com/office/drawing/2014/main" xmlns="" id="{F984E8CA-CA6E-3D20-BF00-D887E47886F1}"/>
              </a:ext>
            </a:extLst>
          </p:cNvPr>
          <p:cNvSpPr txBox="1"/>
          <p:nvPr/>
        </p:nvSpPr>
        <p:spPr>
          <a:xfrm>
            <a:off x="8255469" y="233801"/>
            <a:ext cx="3643805" cy="5909310"/>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6">
                    <a:lumMod val="40000"/>
                    <a:lumOff val="60000"/>
                  </a:schemeClr>
                </a:solidFill>
                <a:effectLst/>
                <a:ea typeface="Calibri" panose="020F0502020204030204" pitchFamily="34" charset="0"/>
                <a:cs typeface="Times New Roman" panose="02020603050405020304" pitchFamily="18" charset="0"/>
              </a:rPr>
              <a:t>Ante una duda consulta en los foros del CVG, o concurre a las clases de consultas presenciales. Vas a encontrar un equipo docente que con gusto te dará orientación.       Para hacer un uso eficiente de estos espacios te recomendamos: </a:t>
            </a:r>
            <a:endParaRPr lang="es-AR" sz="1400" dirty="0">
              <a:solidFill>
                <a:schemeClr val="accent6">
                  <a:lumMod val="40000"/>
                  <a:lumOff val="60000"/>
                </a:schemeClr>
              </a:solidFill>
              <a:effectLst/>
              <a:ea typeface="Calibri" panose="020F0502020204030204" pitchFamily="34" charset="0"/>
              <a:cs typeface="Times New Roman" panose="02020603050405020304" pitchFamily="18" charset="0"/>
            </a:endParaRPr>
          </a:p>
          <a:p>
            <a:pPr marL="180340" indent="179705" algn="just">
              <a:tabLst>
                <a:tab pos="540385" algn="l"/>
              </a:tabLst>
            </a:pPr>
            <a:r>
              <a:rPr lang="es-ES" sz="1400" b="1" dirty="0">
                <a:solidFill>
                  <a:schemeClr val="accent6">
                    <a:lumMod val="40000"/>
                    <a:lumOff val="60000"/>
                  </a:schemeClr>
                </a:solidFill>
                <a:effectLst/>
                <a:ea typeface="Calibri" panose="020F0502020204030204" pitchFamily="34" charset="0"/>
                <a:cs typeface="Times New Roman" panose="02020603050405020304" pitchFamily="18" charset="0"/>
              </a:rPr>
              <a:t>.</a:t>
            </a:r>
            <a:r>
              <a:rPr lang="es-ES" sz="1400" dirty="0">
                <a:solidFill>
                  <a:schemeClr val="accent6">
                    <a:lumMod val="40000"/>
                    <a:lumOff val="60000"/>
                  </a:schemeClr>
                </a:solidFill>
                <a:effectLst/>
                <a:ea typeface="Calibri" panose="020F0502020204030204" pitchFamily="34" charset="0"/>
                <a:cs typeface="Times New Roman" panose="02020603050405020304" pitchFamily="18" charset="0"/>
              </a:rPr>
              <a:t> Si tu consulta es por el foro, indica en el asunto el ejercicio sobre el cual es la consulta si es de la guía o el tema. En el cuerpo del mensaje debe estar el enunciado del problema o ejercicio sobre el que estás consultando y la consulta acompañada de un posible planteo o de una propuesta de resolución.</a:t>
            </a:r>
            <a:endParaRPr lang="es-AR" sz="1400" dirty="0">
              <a:solidFill>
                <a:schemeClr val="accent6">
                  <a:lumMod val="40000"/>
                  <a:lumOff val="60000"/>
                </a:schemeClr>
              </a:solidFill>
              <a:effectLst/>
              <a:ea typeface="Calibri" panose="020F0502020204030204" pitchFamily="34" charset="0"/>
              <a:cs typeface="Times New Roman" panose="02020603050405020304" pitchFamily="18" charset="0"/>
            </a:endParaRPr>
          </a:p>
          <a:p>
            <a:pPr marL="180340" indent="179705" algn="just">
              <a:tabLst>
                <a:tab pos="540385" algn="l"/>
              </a:tabLst>
            </a:pPr>
            <a:r>
              <a:rPr lang="es-ES" sz="1400" b="1" dirty="0">
                <a:solidFill>
                  <a:schemeClr val="accent6">
                    <a:lumMod val="40000"/>
                    <a:lumOff val="60000"/>
                  </a:schemeClr>
                </a:solidFill>
                <a:effectLst/>
                <a:ea typeface="Calibri" panose="020F0502020204030204" pitchFamily="34" charset="0"/>
                <a:cs typeface="Times New Roman" panose="02020603050405020304" pitchFamily="18" charset="0"/>
              </a:rPr>
              <a:t>.</a:t>
            </a:r>
            <a:r>
              <a:rPr lang="es-ES" sz="1400" dirty="0">
                <a:solidFill>
                  <a:schemeClr val="accent6">
                    <a:lumMod val="40000"/>
                    <a:lumOff val="60000"/>
                  </a:schemeClr>
                </a:solidFill>
                <a:effectLst/>
                <a:ea typeface="Calibri" panose="020F0502020204030204" pitchFamily="34" charset="0"/>
                <a:cs typeface="Times New Roman" panose="02020603050405020304" pitchFamily="18" charset="0"/>
              </a:rPr>
              <a:t> Si tu consulta es presencial, en beneficio para tu aprendizaje relee tu material didáctico, intenta plantear el ejercicio y si es posible identifica tu dificultad o lo que te genera dudas. </a:t>
            </a:r>
            <a:endParaRPr lang="es-AR" sz="1400" dirty="0">
              <a:solidFill>
                <a:schemeClr val="accent6">
                  <a:lumMod val="40000"/>
                  <a:lumOff val="60000"/>
                </a:schemeClr>
              </a:solidFill>
              <a:effectLst/>
              <a:ea typeface="Calibri" panose="020F0502020204030204" pitchFamily="34" charset="0"/>
              <a:cs typeface="Times New Roman" panose="02020603050405020304" pitchFamily="18" charset="0"/>
            </a:endParaRPr>
          </a:p>
          <a:p>
            <a:pPr marL="457200" indent="180340" algn="just"/>
            <a:r>
              <a:rPr lang="es-ES" sz="1400" dirty="0">
                <a:solidFill>
                  <a:schemeClr val="accent6">
                    <a:lumMod val="40000"/>
                    <a:lumOff val="60000"/>
                  </a:schemeClr>
                </a:solidFill>
                <a:effectLst/>
                <a:ea typeface="Calibri" panose="020F0502020204030204" pitchFamily="34" charset="0"/>
                <a:cs typeface="Times New Roman" panose="02020603050405020304" pitchFamily="18" charset="0"/>
              </a:rPr>
              <a:t>Manifestar tus dudas, exponer tus planteos no solo será beneficioso para tu aprendizaje, sino que también estarás ayudando a tus compañeros/as en ese proceso. ¡Recuerda del error se aprende!</a:t>
            </a:r>
            <a:endParaRPr lang="es-AR" sz="1400" dirty="0">
              <a:solidFill>
                <a:schemeClr val="accent6">
                  <a:lumMod val="40000"/>
                  <a:lumOff val="60000"/>
                </a:schemeClr>
              </a:solidFill>
              <a:effectLst/>
              <a:ea typeface="Calibri" panose="020F0502020204030204" pitchFamily="34" charset="0"/>
              <a:cs typeface="Times New Roman" panose="02020603050405020304" pitchFamily="18" charset="0"/>
            </a:endParaRPr>
          </a:p>
        </p:txBody>
      </p:sp>
      <p:sp>
        <p:nvSpPr>
          <p:cNvPr id="13" name="CuadroTexto 12">
            <a:extLst>
              <a:ext uri="{FF2B5EF4-FFF2-40B4-BE49-F238E27FC236}">
                <a16:creationId xmlns:a16="http://schemas.microsoft.com/office/drawing/2014/main" xmlns="" id="{4107FEBA-7FB9-3786-25F3-8BAC8DEB1C26}"/>
              </a:ext>
            </a:extLst>
          </p:cNvPr>
          <p:cNvSpPr txBox="1"/>
          <p:nvPr/>
        </p:nvSpPr>
        <p:spPr>
          <a:xfrm>
            <a:off x="5156256" y="2591204"/>
            <a:ext cx="1875257" cy="461665"/>
          </a:xfrm>
          <a:prstGeom prst="rect">
            <a:avLst/>
          </a:prstGeom>
          <a:noFill/>
        </p:spPr>
        <p:txBody>
          <a:bodyPr wrap="none" rtlCol="0">
            <a:spAutoFit/>
          </a:bodyPr>
          <a:lstStyle/>
          <a:p>
            <a:r>
              <a:rPr lang="es-ES" sz="2400" b="1" dirty="0"/>
              <a:t>CONSEJOS</a:t>
            </a:r>
            <a:endParaRPr lang="es-AR" sz="2400" b="1" dirty="0"/>
          </a:p>
        </p:txBody>
      </p:sp>
    </p:spTree>
    <p:extLst>
      <p:ext uri="{BB962C8B-B14F-4D97-AF65-F5344CB8AC3E}">
        <p14:creationId xmlns:p14="http://schemas.microsoft.com/office/powerpoint/2010/main" val="9531986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fill="hold"/>
                                        <p:tgtEl>
                                          <p:spTgt spid="12"/>
                                        </p:tgtEl>
                                        <p:attrNameLst>
                                          <p:attrName>ppt_x</p:attrName>
                                        </p:attrNameLst>
                                      </p:cBhvr>
                                      <p:tavLst>
                                        <p:tav tm="0">
                                          <p:val>
                                            <p:strVal val="1+#ppt_w/2"/>
                                          </p:val>
                                        </p:tav>
                                        <p:tav tm="100000">
                                          <p:val>
                                            <p:strVal val="#ppt_x"/>
                                          </p:val>
                                        </p:tav>
                                      </p:tavLst>
                                    </p:anim>
                                    <p:anim calcmode="lin" valueType="num">
                                      <p:cBhvr additive="base">
                                        <p:cTn id="37"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B294EE56-9959-1F67-FE02-C317E75ADFAC}"/>
              </a:ext>
            </a:extLst>
          </p:cNvPr>
          <p:cNvSpPr txBox="1"/>
          <p:nvPr/>
        </p:nvSpPr>
        <p:spPr>
          <a:xfrm>
            <a:off x="5156256" y="2591204"/>
            <a:ext cx="1875257" cy="461665"/>
          </a:xfrm>
          <a:prstGeom prst="rect">
            <a:avLst/>
          </a:prstGeom>
          <a:noFill/>
        </p:spPr>
        <p:txBody>
          <a:bodyPr wrap="none" rtlCol="0">
            <a:spAutoFit/>
          </a:bodyPr>
          <a:lstStyle/>
          <a:p>
            <a:r>
              <a:rPr lang="es-ES" sz="2400" b="1" dirty="0"/>
              <a:t>CONSEJOS</a:t>
            </a:r>
            <a:endParaRPr lang="es-AR" sz="2400" b="1" dirty="0"/>
          </a:p>
        </p:txBody>
      </p:sp>
      <p:sp>
        <p:nvSpPr>
          <p:cNvPr id="4" name="CuadroTexto 3">
            <a:extLst>
              <a:ext uri="{FF2B5EF4-FFF2-40B4-BE49-F238E27FC236}">
                <a16:creationId xmlns:a16="http://schemas.microsoft.com/office/drawing/2014/main" xmlns="" id="{A7CDB73E-FF0D-C784-951A-7FD1D427E25A}"/>
              </a:ext>
            </a:extLst>
          </p:cNvPr>
          <p:cNvSpPr txBox="1"/>
          <p:nvPr/>
        </p:nvSpPr>
        <p:spPr>
          <a:xfrm>
            <a:off x="425669" y="345767"/>
            <a:ext cx="3817226" cy="1169551"/>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6">
                    <a:lumMod val="40000"/>
                    <a:lumOff val="60000"/>
                  </a:schemeClr>
                </a:solidFill>
                <a:effectLst/>
                <a:ea typeface="Calibri" panose="020F0502020204030204" pitchFamily="34" charset="0"/>
                <a:cs typeface="Calibri" panose="020F0502020204030204" pitchFamily="34" charset="0"/>
              </a:rPr>
              <a:t>Déjate sorprender y descubre cuánta Geometría hay en la naturaleza. Comenzarás a entender cómo surgen los modelos que analizamos y su vínculo con la realidad.</a:t>
            </a:r>
            <a:endParaRPr lang="es-AR" sz="1400" dirty="0">
              <a:solidFill>
                <a:schemeClr val="accent6">
                  <a:lumMod val="40000"/>
                  <a:lumOff val="60000"/>
                </a:schemeClr>
              </a:solidFill>
              <a:effectLst/>
              <a:ea typeface="Calibri" panose="020F0502020204030204" pitchFamily="34" charset="0"/>
              <a:cs typeface="Times New Roman" panose="02020603050405020304" pitchFamily="18" charset="0"/>
            </a:endParaRPr>
          </a:p>
        </p:txBody>
      </p:sp>
      <p:sp>
        <p:nvSpPr>
          <p:cNvPr id="6" name="CuadroTexto 5">
            <a:extLst>
              <a:ext uri="{FF2B5EF4-FFF2-40B4-BE49-F238E27FC236}">
                <a16:creationId xmlns:a16="http://schemas.microsoft.com/office/drawing/2014/main" xmlns="" id="{44B07D60-B615-CCA3-98B4-230924DF481A}"/>
              </a:ext>
            </a:extLst>
          </p:cNvPr>
          <p:cNvSpPr txBox="1"/>
          <p:nvPr/>
        </p:nvSpPr>
        <p:spPr>
          <a:xfrm>
            <a:off x="92623" y="2442099"/>
            <a:ext cx="4637032" cy="1169551"/>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bg2">
                    <a:lumMod val="50000"/>
                    <a:lumOff val="50000"/>
                  </a:schemeClr>
                </a:solidFill>
                <a:effectLst/>
                <a:ea typeface="Calibri" panose="020F0502020204030204" pitchFamily="34" charset="0"/>
                <a:cs typeface="Calibri" panose="020F0502020204030204" pitchFamily="34" charset="0"/>
              </a:rPr>
              <a:t>Contrasta tus resultados con los obtenidos usando GeoGebra o el software que estes utilizando. Auxíliate con el software para visualizar la situación que te propones resolver en los casos que corresponda una interpretación geométrica.</a:t>
            </a:r>
            <a:endParaRPr lang="es-AR" sz="1400" dirty="0">
              <a:solidFill>
                <a:schemeClr val="bg2">
                  <a:lumMod val="50000"/>
                  <a:lumOff val="50000"/>
                </a:schemeClr>
              </a:solidFill>
              <a:effectLst/>
              <a:ea typeface="Calibri" panose="020F0502020204030204" pitchFamily="34" charset="0"/>
              <a:cs typeface="Times New Roman" panose="02020603050405020304" pitchFamily="18" charset="0"/>
            </a:endParaRPr>
          </a:p>
        </p:txBody>
      </p:sp>
      <p:sp>
        <p:nvSpPr>
          <p:cNvPr id="8" name="CuadroTexto 7">
            <a:extLst>
              <a:ext uri="{FF2B5EF4-FFF2-40B4-BE49-F238E27FC236}">
                <a16:creationId xmlns:a16="http://schemas.microsoft.com/office/drawing/2014/main" xmlns="" id="{B9AD1BBA-8C5E-1DB9-3960-A3519A51B4D9}"/>
              </a:ext>
            </a:extLst>
          </p:cNvPr>
          <p:cNvSpPr txBox="1"/>
          <p:nvPr/>
        </p:nvSpPr>
        <p:spPr>
          <a:xfrm>
            <a:off x="4729655" y="345767"/>
            <a:ext cx="6960476" cy="1169551"/>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2">
                    <a:lumMod val="60000"/>
                    <a:lumOff val="40000"/>
                  </a:schemeClr>
                </a:solidFill>
                <a:effectLst/>
                <a:ea typeface="Calibri" panose="020F0502020204030204" pitchFamily="34" charset="0"/>
                <a:cs typeface="Times New Roman" panose="02020603050405020304" pitchFamily="18" charset="0"/>
              </a:rPr>
              <a:t>Valora y procura el trabajo en equipo. Establece </a:t>
            </a:r>
            <a:r>
              <a:rPr lang="es-ES" sz="1400" dirty="0">
                <a:solidFill>
                  <a:schemeClr val="accent2">
                    <a:lumMod val="60000"/>
                    <a:lumOff val="40000"/>
                  </a:schemeClr>
                </a:solidFill>
                <a:effectLst/>
                <a:ea typeface="Calibri" panose="020F0502020204030204" pitchFamily="34" charset="0"/>
                <a:cs typeface="Calibri" panose="020F0502020204030204" pitchFamily="34" charset="0"/>
              </a:rPr>
              <a:t>vínculos con tus compañeros. Observa con quienes compartes intereses, con quien te sientes identificado. Busca relacionarte, encontrar un espacio y lugar para resolver ejercicios juntos, para intercambiar notas de clases, para conversar agradablemente. Pertenecer a un grupo te va a sostener, te va a dar contención y te va a permitir crecer.</a:t>
            </a:r>
            <a:endParaRPr lang="es-AR" sz="1400" dirty="0">
              <a:solidFill>
                <a:schemeClr val="accent2">
                  <a:lumMod val="60000"/>
                  <a:lumOff val="40000"/>
                </a:schemeClr>
              </a:solidFill>
              <a:effectLst/>
              <a:ea typeface="Calibri" panose="020F0502020204030204" pitchFamily="34" charset="0"/>
              <a:cs typeface="Times New Roman" panose="02020603050405020304" pitchFamily="18" charset="0"/>
            </a:endParaRPr>
          </a:p>
        </p:txBody>
      </p:sp>
      <p:sp>
        <p:nvSpPr>
          <p:cNvPr id="10" name="CuadroTexto 9">
            <a:extLst>
              <a:ext uri="{FF2B5EF4-FFF2-40B4-BE49-F238E27FC236}">
                <a16:creationId xmlns:a16="http://schemas.microsoft.com/office/drawing/2014/main" xmlns="" id="{9A02DBA0-D38C-6607-49EE-19CA3A2C1A59}"/>
              </a:ext>
            </a:extLst>
          </p:cNvPr>
          <p:cNvSpPr txBox="1"/>
          <p:nvPr/>
        </p:nvSpPr>
        <p:spPr>
          <a:xfrm>
            <a:off x="7155574" y="2006428"/>
            <a:ext cx="4479377" cy="1169551"/>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6">
                    <a:lumMod val="75000"/>
                  </a:schemeClr>
                </a:solidFill>
                <a:effectLst/>
                <a:ea typeface="Calibri" panose="020F0502020204030204" pitchFamily="34" charset="0"/>
                <a:cs typeface="Calibri" panose="020F0502020204030204" pitchFamily="34" charset="0"/>
              </a:rPr>
              <a:t>Organiza tu tiempo. Planifica tus tareas, lleva una agenda y trata de ser perseverante y constante. De esta manera vas a poder administrar tu tiempo y distribuir en estudio, trabajo, actividad física, descanso, vida social, etc. </a:t>
            </a:r>
            <a:endParaRPr lang="es-AR" sz="1400" dirty="0">
              <a:solidFill>
                <a:schemeClr val="accent6">
                  <a:lumMod val="75000"/>
                </a:schemeClr>
              </a:solidFill>
              <a:effectLst/>
              <a:ea typeface="Calibri" panose="020F0502020204030204" pitchFamily="34" charset="0"/>
              <a:cs typeface="Times New Roman" panose="02020603050405020304" pitchFamily="18" charset="0"/>
            </a:endParaRPr>
          </a:p>
        </p:txBody>
      </p:sp>
      <p:sp>
        <p:nvSpPr>
          <p:cNvPr id="12" name="CuadroTexto 11">
            <a:extLst>
              <a:ext uri="{FF2B5EF4-FFF2-40B4-BE49-F238E27FC236}">
                <a16:creationId xmlns:a16="http://schemas.microsoft.com/office/drawing/2014/main" xmlns="" id="{E1C52B1C-0997-29E2-6A13-74D7446F956B}"/>
              </a:ext>
            </a:extLst>
          </p:cNvPr>
          <p:cNvSpPr txBox="1"/>
          <p:nvPr/>
        </p:nvSpPr>
        <p:spPr>
          <a:xfrm>
            <a:off x="4507279" y="3682022"/>
            <a:ext cx="7520152" cy="770724"/>
          </a:xfrm>
          <a:prstGeom prst="rect">
            <a:avLst/>
          </a:prstGeom>
          <a:noFill/>
        </p:spPr>
        <p:txBody>
          <a:bodyPr wrap="square">
            <a:spAutoFit/>
          </a:bodyPr>
          <a:lstStyle/>
          <a:p>
            <a:pPr marL="342900" lvl="0" indent="-342900" algn="just">
              <a:lnSpc>
                <a:spcPct val="107000"/>
              </a:lnSpc>
              <a:buFont typeface="Wingdings" panose="05000000000000000000" pitchFamily="2" charset="2"/>
              <a:buChar char=""/>
            </a:pPr>
            <a:r>
              <a:rPr lang="es-ES" sz="1400" dirty="0">
                <a:solidFill>
                  <a:schemeClr val="tx1">
                    <a:lumMod val="95000"/>
                  </a:schemeClr>
                </a:solidFill>
                <a:effectLst/>
                <a:ea typeface="Calibri" panose="020F0502020204030204" pitchFamily="34" charset="0"/>
                <a:cs typeface="Calibri" panose="020F0502020204030204" pitchFamily="34" charset="0"/>
              </a:rPr>
              <a:t>Procura participar de las actividades que organiza la Facultad Regional, las académicas como charlas, talleres, etc. como las recreativas, te dará un sentido de pertenencia a la institución. </a:t>
            </a:r>
            <a:endParaRPr lang="es-AR" sz="1400" dirty="0">
              <a:solidFill>
                <a:schemeClr val="tx1">
                  <a:lumMod val="95000"/>
                </a:schemeClr>
              </a:solidFill>
              <a:effectLst/>
              <a:ea typeface="Calibri" panose="020F0502020204030204" pitchFamily="34" charset="0"/>
              <a:cs typeface="Times New Roman" panose="02020603050405020304" pitchFamily="18" charset="0"/>
            </a:endParaRPr>
          </a:p>
        </p:txBody>
      </p:sp>
      <p:sp>
        <p:nvSpPr>
          <p:cNvPr id="14" name="CuadroTexto 13">
            <a:extLst>
              <a:ext uri="{FF2B5EF4-FFF2-40B4-BE49-F238E27FC236}">
                <a16:creationId xmlns:a16="http://schemas.microsoft.com/office/drawing/2014/main" xmlns="" id="{16EFC3AD-F4CF-AC95-4C8D-1CA53B4C8773}"/>
              </a:ext>
            </a:extLst>
          </p:cNvPr>
          <p:cNvSpPr txBox="1"/>
          <p:nvPr/>
        </p:nvSpPr>
        <p:spPr>
          <a:xfrm>
            <a:off x="258160" y="4538432"/>
            <a:ext cx="4471495" cy="1384995"/>
          </a:xfrm>
          <a:prstGeom prst="rect">
            <a:avLst/>
          </a:prstGeom>
          <a:noFill/>
        </p:spPr>
        <p:txBody>
          <a:bodyPr wrap="square">
            <a:spAutoFit/>
          </a:bodyPr>
          <a:lstStyle/>
          <a:p>
            <a:pPr marL="342900" lvl="0" indent="-342900" algn="just">
              <a:buFont typeface="Wingdings" panose="05000000000000000000" pitchFamily="2" charset="2"/>
              <a:buChar char=""/>
            </a:pPr>
            <a:r>
              <a:rPr lang="es-ES" sz="1400" dirty="0">
                <a:solidFill>
                  <a:schemeClr val="accent3">
                    <a:lumMod val="60000"/>
                    <a:lumOff val="40000"/>
                  </a:schemeClr>
                </a:solidFill>
                <a:effectLst/>
                <a:ea typeface="Calibri" panose="020F0502020204030204" pitchFamily="34" charset="0"/>
                <a:cs typeface="Calibri" panose="020F0502020204030204" pitchFamily="34" charset="0"/>
              </a:rPr>
              <a:t>Estudia para aprender, cada clase tiene su importancia en tu formación como profesional. Esa consciencia de estar construyendo tu propio camino, la carrera elegida te ayudará a mantener la motivación. Cada paso tiene su importancia para llegar a la meta.</a:t>
            </a:r>
            <a:endParaRPr lang="es-AR" sz="1400" dirty="0">
              <a:solidFill>
                <a:schemeClr val="accent3">
                  <a:lumMod val="60000"/>
                  <a:lumOff val="40000"/>
                </a:schemeClr>
              </a:solidFill>
              <a:effectLst/>
              <a:ea typeface="Calibri" panose="020F0502020204030204" pitchFamily="34" charset="0"/>
              <a:cs typeface="Times New Roman" panose="02020603050405020304" pitchFamily="18" charset="0"/>
            </a:endParaRPr>
          </a:p>
        </p:txBody>
      </p:sp>
      <p:sp>
        <p:nvSpPr>
          <p:cNvPr id="16" name="CuadroTexto 15">
            <a:extLst>
              <a:ext uri="{FF2B5EF4-FFF2-40B4-BE49-F238E27FC236}">
                <a16:creationId xmlns:a16="http://schemas.microsoft.com/office/drawing/2014/main" xmlns="" id="{B9434BD5-D530-CB03-7CA6-E0E43F2113A1}"/>
              </a:ext>
            </a:extLst>
          </p:cNvPr>
          <p:cNvSpPr txBox="1"/>
          <p:nvPr/>
        </p:nvSpPr>
        <p:spPr>
          <a:xfrm>
            <a:off x="7732987" y="4986311"/>
            <a:ext cx="6101254" cy="400110"/>
          </a:xfrm>
          <a:prstGeom prst="rect">
            <a:avLst/>
          </a:prstGeom>
          <a:noFill/>
        </p:spPr>
        <p:txBody>
          <a:bodyPr wrap="square">
            <a:spAutoFit/>
          </a:bodyPr>
          <a:lstStyle/>
          <a:p>
            <a:pPr marL="342900" lvl="0" indent="-342900">
              <a:buFont typeface="Wingdings" panose="05000000000000000000" pitchFamily="2" charset="2"/>
              <a:buChar char=""/>
            </a:pPr>
            <a:r>
              <a:rPr lang="es-ES" sz="2000" dirty="0">
                <a:solidFill>
                  <a:schemeClr val="tx1">
                    <a:lumMod val="95000"/>
                  </a:schemeClr>
                </a:solidFill>
                <a:effectLst/>
                <a:ea typeface="Calibri" panose="020F0502020204030204" pitchFamily="34" charset="0"/>
                <a:cs typeface="Calibri" panose="020F0502020204030204" pitchFamily="34" charset="0"/>
              </a:rPr>
              <a:t>¡Disfruta el camino!</a:t>
            </a:r>
            <a:endParaRPr lang="es-AR" sz="2000" dirty="0">
              <a:solidFill>
                <a:schemeClr val="tx1">
                  <a:lumMod val="95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65318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1+#ppt_w/2"/>
                                          </p:val>
                                        </p:tav>
                                        <p:tav tm="100000">
                                          <p:val>
                                            <p:strVal val="#ppt_x"/>
                                          </p:val>
                                        </p:tav>
                                      </p:tavLst>
                                    </p:anim>
                                    <p:anim calcmode="lin" valueType="num">
                                      <p:cBhvr additive="base">
                                        <p:cTn id="19"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0-#ppt_w/2"/>
                                          </p:val>
                                        </p:tav>
                                        <p:tav tm="100000">
                                          <p:val>
                                            <p:strVal val="#ppt_x"/>
                                          </p:val>
                                        </p:tav>
                                      </p:tavLst>
                                    </p:anim>
                                    <p:anim calcmode="lin" valueType="num">
                                      <p:cBhvr additive="base">
                                        <p:cTn id="25"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1+#ppt_w/2"/>
                                          </p:val>
                                        </p:tav>
                                        <p:tav tm="100000">
                                          <p:val>
                                            <p:strVal val="#ppt_x"/>
                                          </p:val>
                                        </p:tav>
                                      </p:tavLst>
                                    </p:anim>
                                    <p:anim calcmode="lin" valueType="num">
                                      <p:cBhvr additive="base">
                                        <p:cTn id="31"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fill="hold"/>
                                        <p:tgtEl>
                                          <p:spTgt spid="12"/>
                                        </p:tgtEl>
                                        <p:attrNameLst>
                                          <p:attrName>ppt_x</p:attrName>
                                        </p:attrNameLst>
                                      </p:cBhvr>
                                      <p:tavLst>
                                        <p:tav tm="0">
                                          <p:val>
                                            <p:strVal val="1+#ppt_w/2"/>
                                          </p:val>
                                        </p:tav>
                                        <p:tav tm="100000">
                                          <p:val>
                                            <p:strVal val="#ppt_x"/>
                                          </p:val>
                                        </p:tav>
                                      </p:tavLst>
                                    </p:anim>
                                    <p:anim calcmode="lin" valueType="num">
                                      <p:cBhvr additive="base">
                                        <p:cTn id="37"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additive="base">
                                        <p:cTn id="42" dur="500" fill="hold"/>
                                        <p:tgtEl>
                                          <p:spTgt spid="14"/>
                                        </p:tgtEl>
                                        <p:attrNameLst>
                                          <p:attrName>ppt_x</p:attrName>
                                        </p:attrNameLst>
                                      </p:cBhvr>
                                      <p:tavLst>
                                        <p:tav tm="0">
                                          <p:val>
                                            <p:strVal val="#ppt_x"/>
                                          </p:val>
                                        </p:tav>
                                        <p:tav tm="100000">
                                          <p:val>
                                            <p:strVal val="#ppt_x"/>
                                          </p:val>
                                        </p:tav>
                                      </p:tavLst>
                                    </p:anim>
                                    <p:anim calcmode="lin" valueType="num">
                                      <p:cBhvr additive="base">
                                        <p:cTn id="4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5" presetClass="entr" presetSubtype="0" fill="hold" grpId="0"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2000"/>
                                        <p:tgtEl>
                                          <p:spTgt spid="16"/>
                                        </p:tgtEl>
                                      </p:cBhvr>
                                    </p:animEffect>
                                    <p:anim calcmode="lin" valueType="num">
                                      <p:cBhvr>
                                        <p:cTn id="49" dur="2000" fill="hold"/>
                                        <p:tgtEl>
                                          <p:spTgt spid="16"/>
                                        </p:tgtEl>
                                        <p:attrNameLst>
                                          <p:attrName>ppt_w</p:attrName>
                                        </p:attrNameLst>
                                      </p:cBhvr>
                                      <p:tavLst>
                                        <p:tav tm="0" fmla="#ppt_w*sin(2.5*pi*$)">
                                          <p:val>
                                            <p:fltVal val="0"/>
                                          </p:val>
                                        </p:tav>
                                        <p:tav tm="100000">
                                          <p:val>
                                            <p:fltVal val="1"/>
                                          </p:val>
                                        </p:tav>
                                      </p:tavLst>
                                    </p:anim>
                                    <p:anim calcmode="lin" valueType="num">
                                      <p:cBhvr>
                                        <p:cTn id="50" dur="2000" fill="hold"/>
                                        <p:tgtEl>
                                          <p:spTgt spid="1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8" grpId="0"/>
      <p:bldP spid="10" grpId="0"/>
      <p:bldP spid="12" grpId="0"/>
      <p:bldP spid="14"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xmlns="" id="{A6EF5A53-0A64-4CA5-B9C7-1CB97CB5CF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5" name="Freeform: Shape 14">
            <a:extLst>
              <a:ext uri="{FF2B5EF4-FFF2-40B4-BE49-F238E27FC236}">
                <a16:creationId xmlns:a16="http://schemas.microsoft.com/office/drawing/2014/main" xmlns="" id="{34ABFBEA-4EB0-4D02-A2C0-1733CD3D6F1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7" name="Freeform: Shape 16">
            <a:extLst>
              <a:ext uri="{FF2B5EF4-FFF2-40B4-BE49-F238E27FC236}">
                <a16:creationId xmlns:a16="http://schemas.microsoft.com/office/drawing/2014/main" xmlns="" id="{19E083F6-57F4-487B-A766-EA0462B1EED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useBgFill="1">
        <p:nvSpPr>
          <p:cNvPr id="19" name="Rectangle 18">
            <a:extLst>
              <a:ext uri="{FF2B5EF4-FFF2-40B4-BE49-F238E27FC236}">
                <a16:creationId xmlns:a16="http://schemas.microsoft.com/office/drawing/2014/main" xmlns="" id="{987A0FBA-CC04-4256-A8EB-BB3C543E98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xmlns="" id="{3D065C6D-EB42-400B-99C4-D0ACE936F6C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13174" y="0"/>
            <a:ext cx="5578824" cy="6028256"/>
          </a:xfrm>
          <a:custGeom>
            <a:avLst/>
            <a:gdLst>
              <a:gd name="connsiteX0" fmla="*/ 1681218 w 5578824"/>
              <a:gd name="connsiteY0" fmla="*/ 0 h 6028256"/>
              <a:gd name="connsiteX1" fmla="*/ 5578824 w 5578824"/>
              <a:gd name="connsiteY1" fmla="*/ 0 h 6028256"/>
              <a:gd name="connsiteX2" fmla="*/ 5578824 w 5578824"/>
              <a:gd name="connsiteY2" fmla="*/ 5760161 h 6028256"/>
              <a:gd name="connsiteX3" fmla="*/ 5441231 w 5578824"/>
              <a:gd name="connsiteY3" fmla="*/ 5804042 h 6028256"/>
              <a:gd name="connsiteX4" fmla="*/ 4253224 w 5578824"/>
              <a:gd name="connsiteY4" fmla="*/ 5980388 h 6028256"/>
              <a:gd name="connsiteX5" fmla="*/ 837278 w 5578824"/>
              <a:gd name="connsiteY5" fmla="*/ 4877588 h 6028256"/>
              <a:gd name="connsiteX6" fmla="*/ 109626 w 5578824"/>
              <a:gd name="connsiteY6" fmla="*/ 3329255 h 6028256"/>
              <a:gd name="connsiteX7" fmla="*/ 156962 w 5578824"/>
              <a:gd name="connsiteY7" fmla="*/ 1773839 h 6028256"/>
              <a:gd name="connsiteX8" fmla="*/ 904890 w 5578824"/>
              <a:gd name="connsiteY8" fmla="*/ 738354 h 6028256"/>
              <a:gd name="connsiteX9" fmla="*/ 1304592 w 5578824"/>
              <a:gd name="connsiteY9" fmla="*/ 360545 h 6028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78824" h="6028256">
                <a:moveTo>
                  <a:pt x="1681218" y="0"/>
                </a:moveTo>
                <a:lnTo>
                  <a:pt x="5578824" y="0"/>
                </a:lnTo>
                <a:lnTo>
                  <a:pt x="5578824" y="5760161"/>
                </a:lnTo>
                <a:lnTo>
                  <a:pt x="5441231" y="5804042"/>
                </a:lnTo>
                <a:cubicBezTo>
                  <a:pt x="5079089" y="5907589"/>
                  <a:pt x="4674877" y="5944442"/>
                  <a:pt x="4253224" y="5980388"/>
                </a:cubicBezTo>
                <a:cubicBezTo>
                  <a:pt x="2813852" y="6102970"/>
                  <a:pt x="1551586" y="6071494"/>
                  <a:pt x="837278" y="4877588"/>
                </a:cubicBezTo>
                <a:cubicBezTo>
                  <a:pt x="529862" y="4363935"/>
                  <a:pt x="255162" y="3847185"/>
                  <a:pt x="109626" y="3329255"/>
                </a:cubicBezTo>
                <a:cubicBezTo>
                  <a:pt x="-35907" y="2811325"/>
                  <a:pt x="-52277" y="2292214"/>
                  <a:pt x="156962" y="1773839"/>
                </a:cubicBezTo>
                <a:cubicBezTo>
                  <a:pt x="296494" y="1428108"/>
                  <a:pt x="536161" y="1082881"/>
                  <a:pt x="904890" y="738354"/>
                </a:cubicBezTo>
                <a:cubicBezTo>
                  <a:pt x="1036690" y="615181"/>
                  <a:pt x="1169968" y="488910"/>
                  <a:pt x="1304592" y="360545"/>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xmlns="" id="{3362A0EA-3E81-4464-94B8-70BE5870ED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87883"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
        <p:nvSpPr>
          <p:cNvPr id="4" name="CuadroTexto 3">
            <a:extLst>
              <a:ext uri="{FF2B5EF4-FFF2-40B4-BE49-F238E27FC236}">
                <a16:creationId xmlns:a16="http://schemas.microsoft.com/office/drawing/2014/main" xmlns="" id="{5F453AB4-516D-79D3-BBCE-9DD93A223B6F}"/>
              </a:ext>
            </a:extLst>
          </p:cNvPr>
          <p:cNvSpPr txBox="1"/>
          <p:nvPr/>
        </p:nvSpPr>
        <p:spPr>
          <a:xfrm>
            <a:off x="68610" y="885888"/>
            <a:ext cx="6419273" cy="3224953"/>
          </a:xfrm>
          <a:prstGeom prst="rect">
            <a:avLst/>
          </a:prstGeom>
        </p:spPr>
        <p:txBody>
          <a:bodyPr vert="horz" lIns="91440" tIns="45720" rIns="91440" bIns="45720" rtlCol="0">
            <a:normAutofit/>
          </a:bodyPr>
          <a:lstStyle/>
          <a:p>
            <a:pPr>
              <a:lnSpc>
                <a:spcPct val="115000"/>
              </a:lnSpc>
              <a:spcBef>
                <a:spcPts val="300"/>
              </a:spcBef>
              <a:spcAft>
                <a:spcPts val="0"/>
              </a:spcAft>
            </a:pPr>
            <a:r>
              <a:rPr lang="en-US" sz="1600" b="1" dirty="0" err="1">
                <a:solidFill>
                  <a:schemeClr val="accent5">
                    <a:lumMod val="40000"/>
                    <a:lumOff val="60000"/>
                    <a:alpha val="70000"/>
                  </a:schemeClr>
                </a:solidFill>
                <a:effectLst/>
              </a:rPr>
              <a:t>Bibliografía</a:t>
            </a:r>
            <a:r>
              <a:rPr lang="en-US" sz="1600" b="1" dirty="0">
                <a:solidFill>
                  <a:schemeClr val="accent5">
                    <a:lumMod val="40000"/>
                    <a:lumOff val="60000"/>
                    <a:alpha val="70000"/>
                  </a:schemeClr>
                </a:solidFill>
                <a:effectLst/>
              </a:rPr>
              <a:t> </a:t>
            </a:r>
            <a:r>
              <a:rPr lang="en-US" sz="1600" b="1" dirty="0" err="1">
                <a:solidFill>
                  <a:schemeClr val="accent5">
                    <a:lumMod val="40000"/>
                    <a:lumOff val="60000"/>
                    <a:alpha val="70000"/>
                  </a:schemeClr>
                </a:solidFill>
                <a:effectLst/>
              </a:rPr>
              <a:t>básica</a:t>
            </a:r>
            <a:r>
              <a:rPr lang="en-US" sz="1600" b="1" dirty="0">
                <a:solidFill>
                  <a:schemeClr val="accent5">
                    <a:lumMod val="40000"/>
                    <a:lumOff val="60000"/>
                    <a:alpha val="70000"/>
                  </a:schemeClr>
                </a:solidFill>
                <a:effectLst/>
              </a:rPr>
              <a:t>:</a:t>
            </a:r>
            <a:endParaRPr lang="en-US" sz="1600" dirty="0">
              <a:solidFill>
                <a:schemeClr val="accent5">
                  <a:lumMod val="40000"/>
                  <a:lumOff val="60000"/>
                  <a:alpha val="70000"/>
                </a:schemeClr>
              </a:solidFill>
              <a:effectLst/>
            </a:endParaRPr>
          </a:p>
          <a:p>
            <a:pPr marL="180340" indent="-228600">
              <a:lnSpc>
                <a:spcPct val="115000"/>
              </a:lnSpc>
              <a:buFont typeface="Arial" panose="020B0604020202020204" pitchFamily="34" charset="0"/>
              <a:buChar char="•"/>
            </a:pPr>
            <a:r>
              <a:rPr lang="en-US" sz="1600" dirty="0">
                <a:solidFill>
                  <a:schemeClr val="accent5">
                    <a:lumMod val="40000"/>
                    <a:lumOff val="60000"/>
                    <a:alpha val="70000"/>
                  </a:schemeClr>
                </a:solidFill>
                <a:effectLst/>
              </a:rPr>
              <a:t>Antón, H. (2016). </a:t>
            </a:r>
            <a:r>
              <a:rPr lang="en-US" sz="1600" dirty="0" err="1">
                <a:solidFill>
                  <a:schemeClr val="accent5">
                    <a:lumMod val="40000"/>
                    <a:lumOff val="60000"/>
                    <a:alpha val="70000"/>
                  </a:schemeClr>
                </a:solidFill>
                <a:effectLst/>
              </a:rPr>
              <a:t>Introducción</a:t>
            </a:r>
            <a:r>
              <a:rPr lang="en-US" sz="1600" dirty="0">
                <a:solidFill>
                  <a:schemeClr val="accent5">
                    <a:lumMod val="40000"/>
                    <a:lumOff val="60000"/>
                    <a:alpha val="70000"/>
                  </a:schemeClr>
                </a:solidFill>
                <a:effectLst/>
              </a:rPr>
              <a:t> al </a:t>
            </a:r>
            <a:r>
              <a:rPr lang="en-US" sz="1600" dirty="0" err="1">
                <a:solidFill>
                  <a:schemeClr val="accent5">
                    <a:lumMod val="40000"/>
                    <a:lumOff val="60000"/>
                    <a:alpha val="70000"/>
                  </a:schemeClr>
                </a:solidFill>
                <a:effectLst/>
              </a:rPr>
              <a:t>Álgebra</a:t>
            </a:r>
            <a:r>
              <a:rPr lang="en-US" sz="1600" dirty="0">
                <a:solidFill>
                  <a:schemeClr val="accent5">
                    <a:lumMod val="40000"/>
                    <a:lumOff val="60000"/>
                    <a:alpha val="70000"/>
                  </a:schemeClr>
                </a:solidFill>
                <a:effectLst/>
              </a:rPr>
              <a:t> Lineal</a:t>
            </a:r>
            <a:r>
              <a:rPr lang="en-US" sz="1600" b="1" dirty="0">
                <a:solidFill>
                  <a:schemeClr val="accent5">
                    <a:lumMod val="40000"/>
                    <a:lumOff val="60000"/>
                    <a:alpha val="70000"/>
                  </a:schemeClr>
                </a:solidFill>
                <a:effectLst/>
              </a:rPr>
              <a:t>.</a:t>
            </a:r>
            <a:r>
              <a:rPr lang="en-US" sz="1600" dirty="0">
                <a:solidFill>
                  <a:schemeClr val="accent5">
                    <a:lumMod val="40000"/>
                    <a:lumOff val="60000"/>
                    <a:alpha val="70000"/>
                  </a:schemeClr>
                </a:solidFill>
                <a:effectLst/>
              </a:rPr>
              <a:t> Editorial </a:t>
            </a:r>
            <a:r>
              <a:rPr lang="en-US" sz="1600" dirty="0" err="1">
                <a:solidFill>
                  <a:schemeClr val="accent5">
                    <a:lumMod val="40000"/>
                    <a:lumOff val="60000"/>
                    <a:alpha val="70000"/>
                  </a:schemeClr>
                </a:solidFill>
                <a:effectLst/>
              </a:rPr>
              <a:t>Limusa</a:t>
            </a:r>
            <a:r>
              <a:rPr lang="en-US" sz="1600" dirty="0">
                <a:solidFill>
                  <a:schemeClr val="accent5">
                    <a:lumMod val="40000"/>
                    <a:lumOff val="60000"/>
                    <a:alpha val="70000"/>
                  </a:schemeClr>
                </a:solidFill>
                <a:effectLst/>
              </a:rPr>
              <a:t>. </a:t>
            </a:r>
          </a:p>
          <a:p>
            <a:pPr marL="180340" indent="-228600">
              <a:lnSpc>
                <a:spcPct val="115000"/>
              </a:lnSpc>
              <a:buFont typeface="Arial" panose="020B0604020202020204" pitchFamily="34" charset="0"/>
              <a:buChar char="•"/>
            </a:pPr>
            <a:r>
              <a:rPr lang="en-US" sz="1600" dirty="0">
                <a:solidFill>
                  <a:schemeClr val="accent5">
                    <a:lumMod val="40000"/>
                    <a:lumOff val="60000"/>
                    <a:alpha val="70000"/>
                  </a:schemeClr>
                </a:solidFill>
                <a:effectLst/>
              </a:rPr>
              <a:t>Grossman, S. Y. y Flores Godoy, J. J. (2012). </a:t>
            </a:r>
            <a:r>
              <a:rPr lang="en-US" sz="1600" dirty="0" err="1">
                <a:solidFill>
                  <a:schemeClr val="accent5">
                    <a:lumMod val="40000"/>
                    <a:lumOff val="60000"/>
                    <a:alpha val="70000"/>
                  </a:schemeClr>
                </a:solidFill>
                <a:effectLst/>
              </a:rPr>
              <a:t>Álgebra</a:t>
            </a:r>
            <a:r>
              <a:rPr lang="en-US" sz="1600" dirty="0">
                <a:solidFill>
                  <a:schemeClr val="accent5">
                    <a:lumMod val="40000"/>
                    <a:lumOff val="60000"/>
                    <a:alpha val="70000"/>
                  </a:schemeClr>
                </a:solidFill>
                <a:effectLst/>
              </a:rPr>
              <a:t> Lineal. Mc Graw Hill.</a:t>
            </a:r>
          </a:p>
          <a:p>
            <a:pPr marL="180340" indent="-228600">
              <a:lnSpc>
                <a:spcPct val="115000"/>
              </a:lnSpc>
              <a:buFont typeface="Arial" panose="020B0604020202020204" pitchFamily="34" charset="0"/>
              <a:buChar char="•"/>
            </a:pPr>
            <a:r>
              <a:rPr lang="en-US" sz="1600" dirty="0">
                <a:solidFill>
                  <a:schemeClr val="accent5">
                    <a:lumMod val="40000"/>
                    <a:lumOff val="60000"/>
                    <a:alpha val="70000"/>
                  </a:schemeClr>
                </a:solidFill>
                <a:effectLst/>
              </a:rPr>
              <a:t>Kozak, A.M., </a:t>
            </a:r>
            <a:r>
              <a:rPr lang="en-US" sz="1600" dirty="0" err="1">
                <a:solidFill>
                  <a:schemeClr val="accent5">
                    <a:lumMod val="40000"/>
                    <a:lumOff val="60000"/>
                    <a:alpha val="70000"/>
                  </a:schemeClr>
                </a:solidFill>
                <a:effectLst/>
              </a:rPr>
              <a:t>Pompeya</a:t>
            </a:r>
            <a:r>
              <a:rPr lang="en-US" sz="1600" dirty="0">
                <a:solidFill>
                  <a:schemeClr val="accent5">
                    <a:lumMod val="40000"/>
                    <a:lumOff val="60000"/>
                    <a:alpha val="70000"/>
                  </a:schemeClr>
                </a:solidFill>
                <a:effectLst/>
              </a:rPr>
              <a:t> </a:t>
            </a:r>
            <a:r>
              <a:rPr lang="en-US" sz="1600" dirty="0" err="1">
                <a:solidFill>
                  <a:schemeClr val="accent5">
                    <a:lumMod val="40000"/>
                    <a:lumOff val="60000"/>
                    <a:alpha val="70000"/>
                  </a:schemeClr>
                </a:solidFill>
                <a:effectLst/>
              </a:rPr>
              <a:t>Pastorelli</a:t>
            </a:r>
            <a:r>
              <a:rPr lang="en-US" sz="1600" dirty="0">
                <a:solidFill>
                  <a:schemeClr val="accent5">
                    <a:lumMod val="40000"/>
                    <a:lumOff val="60000"/>
                    <a:alpha val="70000"/>
                  </a:schemeClr>
                </a:solidFill>
                <a:effectLst/>
              </a:rPr>
              <a:t>, S. y Vardanega, P. E. (2007). </a:t>
            </a:r>
            <a:r>
              <a:rPr lang="en-US" sz="1600" dirty="0" err="1">
                <a:solidFill>
                  <a:schemeClr val="accent5">
                    <a:lumMod val="40000"/>
                    <a:lumOff val="60000"/>
                    <a:alpha val="70000"/>
                  </a:schemeClr>
                </a:solidFill>
                <a:effectLst/>
              </a:rPr>
              <a:t>Nociones</a:t>
            </a:r>
            <a:r>
              <a:rPr lang="en-US" sz="1600" dirty="0">
                <a:solidFill>
                  <a:schemeClr val="accent5">
                    <a:lumMod val="40000"/>
                    <a:lumOff val="60000"/>
                    <a:alpha val="70000"/>
                  </a:schemeClr>
                </a:solidFill>
                <a:effectLst/>
              </a:rPr>
              <a:t> de </a:t>
            </a:r>
            <a:r>
              <a:rPr lang="en-US" sz="1600" dirty="0" err="1">
                <a:solidFill>
                  <a:schemeClr val="accent5">
                    <a:lumMod val="40000"/>
                    <a:lumOff val="60000"/>
                    <a:alpha val="70000"/>
                  </a:schemeClr>
                </a:solidFill>
                <a:effectLst/>
              </a:rPr>
              <a:t>Geometría</a:t>
            </a:r>
            <a:r>
              <a:rPr lang="en-US" sz="1600" dirty="0">
                <a:solidFill>
                  <a:schemeClr val="accent5">
                    <a:lumMod val="40000"/>
                    <a:lumOff val="60000"/>
                    <a:alpha val="70000"/>
                  </a:schemeClr>
                </a:solidFill>
                <a:effectLst/>
              </a:rPr>
              <a:t> </a:t>
            </a:r>
            <a:r>
              <a:rPr lang="en-US" sz="1600" dirty="0" err="1">
                <a:solidFill>
                  <a:schemeClr val="accent5">
                    <a:lumMod val="40000"/>
                    <a:lumOff val="60000"/>
                    <a:alpha val="70000"/>
                  </a:schemeClr>
                </a:solidFill>
                <a:effectLst/>
              </a:rPr>
              <a:t>Analítica</a:t>
            </a:r>
            <a:r>
              <a:rPr lang="en-US" sz="1600" dirty="0">
                <a:solidFill>
                  <a:schemeClr val="accent5">
                    <a:lumMod val="40000"/>
                    <a:lumOff val="60000"/>
                    <a:alpha val="70000"/>
                  </a:schemeClr>
                </a:solidFill>
                <a:effectLst/>
              </a:rPr>
              <a:t> y </a:t>
            </a:r>
            <a:r>
              <a:rPr lang="en-US" sz="1600" dirty="0" err="1">
                <a:solidFill>
                  <a:schemeClr val="accent5">
                    <a:lumMod val="40000"/>
                    <a:lumOff val="60000"/>
                    <a:alpha val="70000"/>
                  </a:schemeClr>
                </a:solidFill>
                <a:effectLst/>
              </a:rPr>
              <a:t>Álgebra</a:t>
            </a:r>
            <a:r>
              <a:rPr lang="en-US" sz="1600" dirty="0">
                <a:solidFill>
                  <a:schemeClr val="accent5">
                    <a:lumMod val="40000"/>
                    <a:lumOff val="60000"/>
                    <a:alpha val="70000"/>
                  </a:schemeClr>
                </a:solidFill>
                <a:effectLst/>
              </a:rPr>
              <a:t> Lineal. Mc Graw Hill </a:t>
            </a:r>
            <a:r>
              <a:rPr lang="en-US" sz="1600" dirty="0" err="1">
                <a:solidFill>
                  <a:schemeClr val="accent5">
                    <a:lumMod val="40000"/>
                    <a:lumOff val="60000"/>
                    <a:alpha val="70000"/>
                  </a:schemeClr>
                </a:solidFill>
                <a:effectLst/>
              </a:rPr>
              <a:t>Interamericana</a:t>
            </a:r>
            <a:r>
              <a:rPr lang="en-US" sz="1600" dirty="0">
                <a:solidFill>
                  <a:schemeClr val="accent5">
                    <a:lumMod val="40000"/>
                    <a:lumOff val="60000"/>
                    <a:alpha val="70000"/>
                  </a:schemeClr>
                </a:solidFill>
                <a:effectLst/>
              </a:rPr>
              <a:t>.</a:t>
            </a:r>
          </a:p>
          <a:p>
            <a:pPr marL="180340" indent="-228600">
              <a:lnSpc>
                <a:spcPct val="115000"/>
              </a:lnSpc>
              <a:buFont typeface="Arial" panose="020B0604020202020204" pitchFamily="34" charset="0"/>
              <a:buChar char="•"/>
            </a:pPr>
            <a:r>
              <a:rPr lang="en-US" sz="1600" dirty="0">
                <a:solidFill>
                  <a:schemeClr val="accent5">
                    <a:lumMod val="40000"/>
                    <a:lumOff val="60000"/>
                    <a:alpha val="70000"/>
                  </a:schemeClr>
                </a:solidFill>
                <a:effectLst/>
              </a:rPr>
              <a:t>Poole, D. (2017). </a:t>
            </a:r>
            <a:r>
              <a:rPr lang="en-US" sz="1600" dirty="0" err="1">
                <a:solidFill>
                  <a:schemeClr val="accent5">
                    <a:lumMod val="40000"/>
                    <a:lumOff val="60000"/>
                    <a:alpha val="70000"/>
                  </a:schemeClr>
                </a:solidFill>
                <a:effectLst/>
              </a:rPr>
              <a:t>Álgebra</a:t>
            </a:r>
            <a:r>
              <a:rPr lang="en-US" sz="1600" dirty="0">
                <a:solidFill>
                  <a:schemeClr val="accent5">
                    <a:lumMod val="40000"/>
                    <a:lumOff val="60000"/>
                    <a:alpha val="70000"/>
                  </a:schemeClr>
                </a:solidFill>
                <a:effectLst/>
              </a:rPr>
              <a:t> Lineal: Una </a:t>
            </a:r>
            <a:r>
              <a:rPr lang="en-US" sz="1600" dirty="0" err="1">
                <a:solidFill>
                  <a:schemeClr val="accent5">
                    <a:lumMod val="40000"/>
                    <a:lumOff val="60000"/>
                    <a:alpha val="70000"/>
                  </a:schemeClr>
                </a:solidFill>
                <a:effectLst/>
              </a:rPr>
              <a:t>introducción</a:t>
            </a:r>
            <a:r>
              <a:rPr lang="en-US" sz="1600" dirty="0">
                <a:solidFill>
                  <a:schemeClr val="accent5">
                    <a:lumMod val="40000"/>
                    <a:lumOff val="60000"/>
                    <a:alpha val="70000"/>
                  </a:schemeClr>
                </a:solidFill>
                <a:effectLst/>
              </a:rPr>
              <a:t> </a:t>
            </a:r>
            <a:r>
              <a:rPr lang="en-US" sz="1600" dirty="0" err="1">
                <a:solidFill>
                  <a:schemeClr val="accent5">
                    <a:lumMod val="40000"/>
                    <a:lumOff val="60000"/>
                    <a:alpha val="70000"/>
                  </a:schemeClr>
                </a:solidFill>
                <a:effectLst/>
              </a:rPr>
              <a:t>moderna</a:t>
            </a:r>
            <a:r>
              <a:rPr lang="en-US" sz="1600" dirty="0">
                <a:solidFill>
                  <a:schemeClr val="accent5">
                    <a:lumMod val="40000"/>
                    <a:lumOff val="60000"/>
                    <a:alpha val="70000"/>
                  </a:schemeClr>
                </a:solidFill>
                <a:effectLst/>
              </a:rPr>
              <a:t>. Cengage Learning.</a:t>
            </a:r>
          </a:p>
          <a:p>
            <a:pPr marL="180340" indent="-228600">
              <a:lnSpc>
                <a:spcPct val="115000"/>
              </a:lnSpc>
              <a:buFont typeface="Arial" panose="020B0604020202020204" pitchFamily="34" charset="0"/>
              <a:buChar char="•"/>
            </a:pPr>
            <a:r>
              <a:rPr lang="en-US" sz="1600" dirty="0" err="1">
                <a:solidFill>
                  <a:schemeClr val="accent5">
                    <a:lumMod val="40000"/>
                    <a:lumOff val="60000"/>
                    <a:alpha val="70000"/>
                  </a:schemeClr>
                </a:solidFill>
                <a:effectLst/>
              </a:rPr>
              <a:t>Sunkel</a:t>
            </a:r>
            <a:r>
              <a:rPr lang="en-US" sz="1600" dirty="0">
                <a:solidFill>
                  <a:schemeClr val="accent5">
                    <a:lumMod val="40000"/>
                    <a:lumOff val="60000"/>
                    <a:alpha val="70000"/>
                  </a:schemeClr>
                </a:solidFill>
                <a:effectLst/>
              </a:rPr>
              <a:t>, A. (2006). </a:t>
            </a:r>
            <a:r>
              <a:rPr lang="en-US" sz="1600" dirty="0" err="1">
                <a:solidFill>
                  <a:schemeClr val="accent5">
                    <a:lumMod val="40000"/>
                    <a:lumOff val="60000"/>
                    <a:alpha val="70000"/>
                  </a:schemeClr>
                </a:solidFill>
                <a:effectLst/>
              </a:rPr>
              <a:t>Geometría</a:t>
            </a:r>
            <a:r>
              <a:rPr lang="en-US" sz="1600" dirty="0">
                <a:solidFill>
                  <a:schemeClr val="accent5">
                    <a:lumMod val="40000"/>
                    <a:lumOff val="60000"/>
                    <a:alpha val="70000"/>
                  </a:schemeClr>
                </a:solidFill>
                <a:effectLst/>
              </a:rPr>
              <a:t> </a:t>
            </a:r>
            <a:r>
              <a:rPr lang="en-US" sz="1600" dirty="0" err="1">
                <a:solidFill>
                  <a:schemeClr val="accent5">
                    <a:lumMod val="40000"/>
                    <a:lumOff val="60000"/>
                    <a:alpha val="70000"/>
                  </a:schemeClr>
                </a:solidFill>
                <a:effectLst/>
              </a:rPr>
              <a:t>Analítica</a:t>
            </a:r>
            <a:r>
              <a:rPr lang="en-US" sz="1600" dirty="0">
                <a:solidFill>
                  <a:schemeClr val="accent5">
                    <a:lumMod val="40000"/>
                    <a:lumOff val="60000"/>
                    <a:alpha val="70000"/>
                  </a:schemeClr>
                </a:solidFill>
                <a:effectLst/>
              </a:rPr>
              <a:t>. Nueva </a:t>
            </a:r>
            <a:r>
              <a:rPr lang="en-US" sz="1600" dirty="0" err="1">
                <a:solidFill>
                  <a:schemeClr val="accent5">
                    <a:lumMod val="40000"/>
                    <a:lumOff val="60000"/>
                    <a:alpha val="70000"/>
                  </a:schemeClr>
                </a:solidFill>
                <a:effectLst/>
              </a:rPr>
              <a:t>Librería</a:t>
            </a:r>
            <a:r>
              <a:rPr lang="en-US" sz="1600" dirty="0">
                <a:solidFill>
                  <a:schemeClr val="accent5">
                    <a:lumMod val="40000"/>
                    <a:lumOff val="60000"/>
                    <a:alpha val="70000"/>
                  </a:schemeClr>
                </a:solidFill>
                <a:effectLst/>
              </a:rPr>
              <a:t>.</a:t>
            </a:r>
          </a:p>
        </p:txBody>
      </p:sp>
      <p:sp>
        <p:nvSpPr>
          <p:cNvPr id="2" name="CuadroTexto 1">
            <a:extLst>
              <a:ext uri="{FF2B5EF4-FFF2-40B4-BE49-F238E27FC236}">
                <a16:creationId xmlns:a16="http://schemas.microsoft.com/office/drawing/2014/main" xmlns="" id="{782F33AB-33DA-E2CC-3771-411C734F2F3F}"/>
              </a:ext>
            </a:extLst>
          </p:cNvPr>
          <p:cNvSpPr txBox="1"/>
          <p:nvPr/>
        </p:nvSpPr>
        <p:spPr>
          <a:xfrm>
            <a:off x="3513314" y="48168"/>
            <a:ext cx="3796145" cy="931091"/>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200" b="1" dirty="0">
                <a:ea typeface="+mj-ea"/>
                <a:cs typeface="+mj-cs"/>
              </a:rPr>
              <a:t>BIBLIOGRAFÍA </a:t>
            </a:r>
          </a:p>
        </p:txBody>
      </p:sp>
      <p:pic>
        <p:nvPicPr>
          <p:cNvPr id="10" name="Graphic 9" descr="Libros">
            <a:extLst>
              <a:ext uri="{FF2B5EF4-FFF2-40B4-BE49-F238E27FC236}">
                <a16:creationId xmlns:a16="http://schemas.microsoft.com/office/drawing/2014/main" xmlns="" id="{008B293F-658E-C478-E83D-3841A3A383E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088924" y="696370"/>
            <a:ext cx="5103076" cy="5103076"/>
          </a:xfrm>
          <a:prstGeom prst="rect">
            <a:avLst/>
          </a:prstGeom>
        </p:spPr>
      </p:pic>
      <p:sp>
        <p:nvSpPr>
          <p:cNvPr id="6" name="CuadroTexto 5">
            <a:extLst>
              <a:ext uri="{FF2B5EF4-FFF2-40B4-BE49-F238E27FC236}">
                <a16:creationId xmlns:a16="http://schemas.microsoft.com/office/drawing/2014/main" xmlns="" id="{4DFA11CD-AA73-EEBD-524A-40F124CE9ED8}"/>
              </a:ext>
            </a:extLst>
          </p:cNvPr>
          <p:cNvSpPr txBox="1"/>
          <p:nvPr/>
        </p:nvSpPr>
        <p:spPr>
          <a:xfrm>
            <a:off x="0" y="4528218"/>
            <a:ext cx="9408691" cy="1985159"/>
          </a:xfrm>
          <a:prstGeom prst="rect">
            <a:avLst/>
          </a:prstGeom>
          <a:noFill/>
        </p:spPr>
        <p:txBody>
          <a:bodyPr wrap="square">
            <a:spAutoFit/>
          </a:bodyPr>
          <a:lstStyle/>
          <a:p>
            <a:pPr marL="180340" indent="-540385" algn="just">
              <a:spcAft>
                <a:spcPts val="600"/>
              </a:spcAft>
            </a:pPr>
            <a:r>
              <a:rPr lang="es-ES_tradnl" sz="1600" b="1" dirty="0">
                <a:solidFill>
                  <a:schemeClr val="accent1">
                    <a:lumMod val="60000"/>
                    <a:lumOff val="40000"/>
                  </a:schemeClr>
                </a:solidFill>
                <a:effectLst/>
                <a:ea typeface="Times New Roman" panose="02020603050405020304" pitchFamily="18" charset="0"/>
              </a:rPr>
              <a:t>Bibliografía complementaria:</a:t>
            </a:r>
            <a:endParaRPr lang="es-AR" sz="1600" dirty="0">
              <a:solidFill>
                <a:schemeClr val="accent1">
                  <a:lumMod val="60000"/>
                  <a:lumOff val="40000"/>
                </a:schemeClr>
              </a:solidFill>
              <a:effectLst/>
              <a:ea typeface="Times New Roman" panose="02020603050405020304" pitchFamily="18" charset="0"/>
            </a:endParaRPr>
          </a:p>
          <a:p>
            <a:pPr marL="72000" algn="just">
              <a:spcAft>
                <a:spcPts val="600"/>
              </a:spcAft>
              <a:buFont typeface="Arial" panose="020B0604020202020204" pitchFamily="34" charset="0"/>
              <a:buChar char="•"/>
            </a:pPr>
            <a:r>
              <a:rPr lang="es-AR" sz="1600" dirty="0" err="1">
                <a:solidFill>
                  <a:schemeClr val="accent1">
                    <a:lumMod val="60000"/>
                    <a:lumOff val="40000"/>
                  </a:schemeClr>
                </a:solidFill>
                <a:effectLst/>
                <a:ea typeface="Times New Roman" panose="02020603050405020304" pitchFamily="18" charset="0"/>
              </a:rPr>
              <a:t>Kolman</a:t>
            </a:r>
            <a:r>
              <a:rPr lang="es-AR" sz="1600" dirty="0">
                <a:solidFill>
                  <a:schemeClr val="accent1">
                    <a:lumMod val="60000"/>
                    <a:lumOff val="40000"/>
                  </a:schemeClr>
                </a:solidFill>
                <a:effectLst/>
                <a:ea typeface="Times New Roman" panose="02020603050405020304" pitchFamily="18" charset="0"/>
              </a:rPr>
              <a:t>, B. y Hill, D. R. (2006). Álgebra Lineal. Pearson Educación.</a:t>
            </a:r>
          </a:p>
          <a:p>
            <a:pPr marL="72000" algn="just">
              <a:spcAft>
                <a:spcPts val="600"/>
              </a:spcAft>
              <a:buFont typeface="Arial" panose="020B0604020202020204" pitchFamily="34" charset="0"/>
              <a:buChar char="•"/>
            </a:pPr>
            <a:r>
              <a:rPr lang="es-AR" sz="1600" dirty="0">
                <a:solidFill>
                  <a:schemeClr val="accent1">
                    <a:lumMod val="60000"/>
                    <a:lumOff val="40000"/>
                  </a:schemeClr>
                </a:solidFill>
                <a:effectLst/>
                <a:ea typeface="Times New Roman" panose="02020603050405020304" pitchFamily="18" charset="0"/>
              </a:rPr>
              <a:t>Juan de Burgos, R. (2016). Álgebra Lineal y Geometría Cartesiana. Mc Graw Hill.</a:t>
            </a:r>
          </a:p>
          <a:p>
            <a:pPr marL="72000" algn="just">
              <a:spcAft>
                <a:spcPts val="600"/>
              </a:spcAft>
              <a:buFont typeface="Arial" panose="020B0604020202020204" pitchFamily="34" charset="0"/>
              <a:buChar char="•"/>
            </a:pPr>
            <a:r>
              <a:rPr lang="es-AR" sz="1600" dirty="0" err="1">
                <a:solidFill>
                  <a:schemeClr val="accent1">
                    <a:lumMod val="60000"/>
                    <a:lumOff val="40000"/>
                  </a:schemeClr>
                </a:solidFill>
                <a:effectLst/>
                <a:ea typeface="Times New Roman" panose="02020603050405020304" pitchFamily="18" charset="0"/>
              </a:rPr>
              <a:t>Nakos</a:t>
            </a:r>
            <a:r>
              <a:rPr lang="es-AR" sz="1600" dirty="0">
                <a:solidFill>
                  <a:schemeClr val="accent1">
                    <a:lumMod val="60000"/>
                    <a:lumOff val="40000"/>
                  </a:schemeClr>
                </a:solidFill>
                <a:effectLst/>
                <a:ea typeface="Times New Roman" panose="02020603050405020304" pitchFamily="18" charset="0"/>
              </a:rPr>
              <a:t>, G. y D. Joyner, D. (1997). </a:t>
            </a:r>
            <a:r>
              <a:rPr lang="es-ES" sz="1600" dirty="0">
                <a:solidFill>
                  <a:schemeClr val="accent1">
                    <a:lumMod val="60000"/>
                    <a:lumOff val="40000"/>
                  </a:schemeClr>
                </a:solidFill>
                <a:effectLst/>
                <a:ea typeface="Times New Roman" panose="02020603050405020304" pitchFamily="18" charset="0"/>
              </a:rPr>
              <a:t>Álgebra Lineal con Aplicaciones. </a:t>
            </a:r>
            <a:r>
              <a:rPr lang="es-AR" sz="1600" dirty="0">
                <a:solidFill>
                  <a:schemeClr val="accent1">
                    <a:lumMod val="60000"/>
                    <a:lumOff val="40000"/>
                  </a:schemeClr>
                </a:solidFill>
                <a:effectLst/>
                <a:ea typeface="Times New Roman" panose="02020603050405020304" pitchFamily="18" charset="0"/>
              </a:rPr>
              <a:t>International Thomson Editores.</a:t>
            </a:r>
          </a:p>
          <a:p>
            <a:pPr marL="72000" algn="just">
              <a:spcAft>
                <a:spcPts val="600"/>
              </a:spcAft>
              <a:buFont typeface="Arial" panose="020B0604020202020204" pitchFamily="34" charset="0"/>
              <a:buChar char="•"/>
            </a:pPr>
            <a:r>
              <a:rPr lang="es-AR" sz="1600" dirty="0">
                <a:solidFill>
                  <a:schemeClr val="accent1">
                    <a:lumMod val="60000"/>
                    <a:lumOff val="40000"/>
                  </a:schemeClr>
                </a:solidFill>
                <a:effectLst/>
                <a:ea typeface="Times New Roman" panose="02020603050405020304" pitchFamily="18" charset="0"/>
              </a:rPr>
              <a:t>Strang, G. (2007). Álgebra Lineal y sus aplicaciones. Fondo Educativo Interamericano.</a:t>
            </a:r>
          </a:p>
          <a:p>
            <a:pPr marL="72000" algn="just">
              <a:spcAft>
                <a:spcPts val="600"/>
              </a:spcAft>
              <a:buFont typeface="Arial" panose="020B0604020202020204" pitchFamily="34" charset="0"/>
              <a:buChar char="•"/>
            </a:pPr>
            <a:r>
              <a:rPr lang="es-AR" sz="1800" dirty="0">
                <a:solidFill>
                  <a:srgbClr val="1F497D"/>
                </a:solidFill>
                <a:effectLst/>
                <a:latin typeface="Calibri" panose="020F0502020204030204" pitchFamily="34" charset="0"/>
                <a:ea typeface="Times New Roman" panose="02020603050405020304" pitchFamily="18" charset="0"/>
              </a:rPr>
              <a:t> </a:t>
            </a:r>
            <a:endParaRPr lang="es-A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211434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91FCDB6A-0BA1-4C74-8DC9-88B37063B1A9}"/>
              </a:ext>
            </a:extLst>
          </p:cNvPr>
          <p:cNvSpPr txBox="1"/>
          <p:nvPr/>
        </p:nvSpPr>
        <p:spPr>
          <a:xfrm>
            <a:off x="2043611" y="1693298"/>
            <a:ext cx="6612708" cy="3416320"/>
          </a:xfrm>
          <a:prstGeom prst="rect">
            <a:avLst/>
          </a:prstGeom>
          <a:noFill/>
        </p:spPr>
        <p:txBody>
          <a:bodyPr wrap="none" rtlCol="0">
            <a:spAutoFit/>
          </a:bodyPr>
          <a:lstStyle/>
          <a:p>
            <a:pPr algn="ctr"/>
            <a:r>
              <a:rPr lang="es-ES" sz="5400">
                <a:latin typeface="Dreaming Outloud Script Pro" panose="020B0604020202020204" pitchFamily="66" charset="0"/>
                <a:cs typeface="Dreaming Outloud Script Pro" panose="020B0604020202020204" pitchFamily="66" charset="0"/>
              </a:rPr>
              <a:t>¨</a:t>
            </a:r>
            <a:r>
              <a:rPr lang="es-ES" sz="5400">
                <a:latin typeface="Chiller" panose="04020404031007020602" pitchFamily="82" charset="0"/>
                <a:cs typeface="Dreaming Outloud Script Pro" panose="020B0604020202020204" pitchFamily="66" charset="0"/>
              </a:rPr>
              <a:t>EL ÉXITO ES</a:t>
            </a:r>
          </a:p>
          <a:p>
            <a:pPr algn="ctr"/>
            <a:r>
              <a:rPr lang="es-ES" sz="5400">
                <a:latin typeface="Chiller" panose="04020404031007020602" pitchFamily="82" charset="0"/>
                <a:cs typeface="Dreaming Outloud Script Pro" panose="020B0604020202020204" pitchFamily="66" charset="0"/>
              </a:rPr>
              <a:t> LA SUMA DE </a:t>
            </a:r>
          </a:p>
          <a:p>
            <a:pPr algn="ctr"/>
            <a:r>
              <a:rPr lang="es-ES" sz="5400">
                <a:latin typeface="Chiller" panose="04020404031007020602" pitchFamily="82" charset="0"/>
                <a:cs typeface="Dreaming Outloud Script Pro" panose="020B0604020202020204" pitchFamily="66" charset="0"/>
              </a:rPr>
              <a:t>PEQUEÑOS ESFUERZOS</a:t>
            </a:r>
          </a:p>
          <a:p>
            <a:pPr algn="ctr"/>
            <a:r>
              <a:rPr lang="es-ES" sz="5400">
                <a:latin typeface="Chiller" panose="04020404031007020602" pitchFamily="82" charset="0"/>
                <a:cs typeface="Dreaming Outloud Script Pro" panose="020B0604020202020204" pitchFamily="66" charset="0"/>
              </a:rPr>
              <a:t> REPETIDOS DÍA TRAS DÍA¨</a:t>
            </a:r>
            <a:endParaRPr lang="es-AR" sz="5400" dirty="0">
              <a:latin typeface="Chiller" panose="04020404031007020602" pitchFamily="82" charset="0"/>
              <a:cs typeface="Dreaming Outloud Script Pro" panose="020B0604020202020204" pitchFamily="66" charset="0"/>
            </a:endParaRPr>
          </a:p>
        </p:txBody>
      </p:sp>
    </p:spTree>
    <p:extLst>
      <p:ext uri="{BB962C8B-B14F-4D97-AF65-F5344CB8AC3E}">
        <p14:creationId xmlns:p14="http://schemas.microsoft.com/office/powerpoint/2010/main" val="5280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xmlns="" id="{A6EF5A53-0A64-4CA5-B9C7-1CB97CB5CF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25" name="Freeform: Shape 24">
            <a:extLst>
              <a:ext uri="{FF2B5EF4-FFF2-40B4-BE49-F238E27FC236}">
                <a16:creationId xmlns:a16="http://schemas.microsoft.com/office/drawing/2014/main" xmlns="" id="{34ABFBEA-4EB0-4D02-A2C0-1733CD3D6F1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27" name="Freeform: Shape 26">
            <a:extLst>
              <a:ext uri="{FF2B5EF4-FFF2-40B4-BE49-F238E27FC236}">
                <a16:creationId xmlns:a16="http://schemas.microsoft.com/office/drawing/2014/main" xmlns="" id="{19E083F6-57F4-487B-A766-EA0462B1EED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useBgFill="1">
        <p:nvSpPr>
          <p:cNvPr id="29" name="Rectangle 28">
            <a:extLst>
              <a:ext uri="{FF2B5EF4-FFF2-40B4-BE49-F238E27FC236}">
                <a16:creationId xmlns:a16="http://schemas.microsoft.com/office/drawing/2014/main" xmlns="" id="{987A0FBA-CC04-4256-A8EB-BB3C543E98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Engranajes de cerca">
            <a:extLst>
              <a:ext uri="{FF2B5EF4-FFF2-40B4-BE49-F238E27FC236}">
                <a16:creationId xmlns:a16="http://schemas.microsoft.com/office/drawing/2014/main" xmlns="" id="{1319C725-6507-8776-4E6B-2200D05AF6D3}"/>
              </a:ext>
            </a:extLst>
          </p:cNvPr>
          <p:cNvPicPr>
            <a:picLocks noChangeAspect="1"/>
          </p:cNvPicPr>
          <p:nvPr/>
        </p:nvPicPr>
        <p:blipFill rotWithShape="1">
          <a:blip r:embed="rId2"/>
          <a:srcRect l="15243" r="33502" b="-1"/>
          <a:stretch/>
        </p:blipFill>
        <p:spPr>
          <a:xfrm>
            <a:off x="1" y="10"/>
            <a:ext cx="5265919" cy="6857990"/>
          </a:xfrm>
          <a:custGeom>
            <a:avLst/>
            <a:gdLst/>
            <a:ahLst/>
            <a:cxnLst/>
            <a:rect l="l" t="t" r="r" b="b"/>
            <a:pathLst>
              <a:path w="5265919" h="6858000">
                <a:moveTo>
                  <a:pt x="0" y="0"/>
                </a:moveTo>
                <a:lnTo>
                  <a:pt x="1928158" y="0"/>
                </a:lnTo>
                <a:lnTo>
                  <a:pt x="2086666" y="218181"/>
                </a:lnTo>
                <a:cubicBezTo>
                  <a:pt x="2695854" y="1023180"/>
                  <a:pt x="3451052" y="1818277"/>
                  <a:pt x="4009668" y="2631787"/>
                </a:cubicBezTo>
                <a:cubicBezTo>
                  <a:pt x="4741122" y="3696928"/>
                  <a:pt x="5292623" y="4799581"/>
                  <a:pt x="5264920" y="5672947"/>
                </a:cubicBezTo>
                <a:cubicBezTo>
                  <a:pt x="5253483" y="6040467"/>
                  <a:pt x="5142899" y="6348559"/>
                  <a:pt x="4962841" y="6612444"/>
                </a:cubicBezTo>
                <a:cubicBezTo>
                  <a:pt x="4925329" y="6667420"/>
                  <a:pt x="4884801" y="6720477"/>
                  <a:pt x="4841526" y="6771753"/>
                </a:cubicBezTo>
                <a:lnTo>
                  <a:pt x="4761562" y="6858000"/>
                </a:lnTo>
                <a:lnTo>
                  <a:pt x="0" y="6858000"/>
                </a:lnTo>
                <a:close/>
              </a:path>
            </a:pathLst>
          </a:custGeom>
        </p:spPr>
      </p:pic>
      <p:sp>
        <p:nvSpPr>
          <p:cNvPr id="31" name="Freeform: Shape 30">
            <a:extLst>
              <a:ext uri="{FF2B5EF4-FFF2-40B4-BE49-F238E27FC236}">
                <a16:creationId xmlns:a16="http://schemas.microsoft.com/office/drawing/2014/main" xmlns="" id="{E3588014-99E8-44C1-BB9D-26C13B241D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7789134">
            <a:off x="1570515" y="454890"/>
            <a:ext cx="3969651" cy="5948221"/>
          </a:xfrm>
          <a:custGeom>
            <a:avLst/>
            <a:gdLst>
              <a:gd name="connsiteX0" fmla="*/ 4594048 w 9861488"/>
              <a:gd name="connsiteY0" fmla="*/ 11458472 h 11458472"/>
              <a:gd name="connsiteX1" fmla="*/ 0 w 9861488"/>
              <a:gd name="connsiteY1" fmla="*/ 5948221 h 11458472"/>
              <a:gd name="connsiteX2" fmla="*/ 1863 w 9861488"/>
              <a:gd name="connsiteY2" fmla="*/ 5698862 h 11458472"/>
              <a:gd name="connsiteX3" fmla="*/ 320025 w 9861488"/>
              <a:gd name="connsiteY3" fmla="*/ 3799836 h 11458472"/>
              <a:gd name="connsiteX4" fmla="*/ 3430486 w 9861488"/>
              <a:gd name="connsiteY4" fmla="*/ 295907 h 11458472"/>
              <a:gd name="connsiteX5" fmla="*/ 3863859 w 9861488"/>
              <a:gd name="connsiteY5" fmla="*/ 55612 h 11458472"/>
              <a:gd name="connsiteX6" fmla="*/ 3969651 w 9861488"/>
              <a:gd name="connsiteY6" fmla="*/ 0 h 11458472"/>
              <a:gd name="connsiteX7" fmla="*/ 9861488 w 9861488"/>
              <a:gd name="connsiteY7" fmla="*/ 7066862 h 11458472"/>
              <a:gd name="connsiteX8" fmla="*/ 4594048 w 9861488"/>
              <a:gd name="connsiteY8" fmla="*/ 11458472 h 11458472"/>
              <a:gd name="connsiteX0" fmla="*/ 0 w 9861488"/>
              <a:gd name="connsiteY0" fmla="*/ 5948221 h 11549912"/>
              <a:gd name="connsiteX1" fmla="*/ 1863 w 9861488"/>
              <a:gd name="connsiteY1" fmla="*/ 5698862 h 11549912"/>
              <a:gd name="connsiteX2" fmla="*/ 320025 w 9861488"/>
              <a:gd name="connsiteY2" fmla="*/ 3799836 h 11549912"/>
              <a:gd name="connsiteX3" fmla="*/ 3430486 w 9861488"/>
              <a:gd name="connsiteY3" fmla="*/ 295907 h 11549912"/>
              <a:gd name="connsiteX4" fmla="*/ 3863859 w 9861488"/>
              <a:gd name="connsiteY4" fmla="*/ 55612 h 11549912"/>
              <a:gd name="connsiteX5" fmla="*/ 3969651 w 9861488"/>
              <a:gd name="connsiteY5" fmla="*/ 0 h 11549912"/>
              <a:gd name="connsiteX6" fmla="*/ 9861488 w 9861488"/>
              <a:gd name="connsiteY6" fmla="*/ 7066862 h 11549912"/>
              <a:gd name="connsiteX7" fmla="*/ 4685488 w 9861488"/>
              <a:gd name="connsiteY7" fmla="*/ 11549912 h 11549912"/>
              <a:gd name="connsiteX0" fmla="*/ 0 w 9861488"/>
              <a:gd name="connsiteY0" fmla="*/ 5948221 h 7066862"/>
              <a:gd name="connsiteX1" fmla="*/ 1863 w 9861488"/>
              <a:gd name="connsiteY1" fmla="*/ 5698862 h 7066862"/>
              <a:gd name="connsiteX2" fmla="*/ 320025 w 9861488"/>
              <a:gd name="connsiteY2" fmla="*/ 3799836 h 7066862"/>
              <a:gd name="connsiteX3" fmla="*/ 3430486 w 9861488"/>
              <a:gd name="connsiteY3" fmla="*/ 295907 h 7066862"/>
              <a:gd name="connsiteX4" fmla="*/ 3863859 w 9861488"/>
              <a:gd name="connsiteY4" fmla="*/ 55612 h 7066862"/>
              <a:gd name="connsiteX5" fmla="*/ 3969651 w 9861488"/>
              <a:gd name="connsiteY5" fmla="*/ 0 h 7066862"/>
              <a:gd name="connsiteX6" fmla="*/ 9861488 w 9861488"/>
              <a:gd name="connsiteY6" fmla="*/ 7066862 h 7066862"/>
              <a:gd name="connsiteX0" fmla="*/ 0 w 3969651"/>
              <a:gd name="connsiteY0" fmla="*/ 5948221 h 5948221"/>
              <a:gd name="connsiteX1" fmla="*/ 1863 w 3969651"/>
              <a:gd name="connsiteY1" fmla="*/ 5698862 h 5948221"/>
              <a:gd name="connsiteX2" fmla="*/ 320025 w 3969651"/>
              <a:gd name="connsiteY2" fmla="*/ 3799836 h 5948221"/>
              <a:gd name="connsiteX3" fmla="*/ 3430486 w 3969651"/>
              <a:gd name="connsiteY3" fmla="*/ 295907 h 5948221"/>
              <a:gd name="connsiteX4" fmla="*/ 3863859 w 3969651"/>
              <a:gd name="connsiteY4" fmla="*/ 55612 h 5948221"/>
              <a:gd name="connsiteX5" fmla="*/ 3969651 w 3969651"/>
              <a:gd name="connsiteY5" fmla="*/ 0 h 594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69651" h="5948221">
                <a:moveTo>
                  <a:pt x="0" y="5948221"/>
                </a:moveTo>
                <a:lnTo>
                  <a:pt x="1863" y="5698862"/>
                </a:lnTo>
                <a:cubicBezTo>
                  <a:pt x="27184" y="5017139"/>
                  <a:pt x="133214" y="4368297"/>
                  <a:pt x="320025" y="3799836"/>
                </a:cubicBezTo>
                <a:cubicBezTo>
                  <a:pt x="810579" y="2305232"/>
                  <a:pt x="2027133" y="1118138"/>
                  <a:pt x="3430486" y="295907"/>
                </a:cubicBezTo>
                <a:cubicBezTo>
                  <a:pt x="3545941" y="228312"/>
                  <a:pt x="3692079" y="146862"/>
                  <a:pt x="3863859" y="55612"/>
                </a:cubicBezTo>
                <a:lnTo>
                  <a:pt x="3969651" y="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CuadroTexto 1">
            <a:extLst>
              <a:ext uri="{FF2B5EF4-FFF2-40B4-BE49-F238E27FC236}">
                <a16:creationId xmlns:a16="http://schemas.microsoft.com/office/drawing/2014/main" xmlns="" id="{FDFC7E23-615D-FE06-27BF-9CCA4474888F}"/>
              </a:ext>
            </a:extLst>
          </p:cNvPr>
          <p:cNvSpPr txBox="1"/>
          <p:nvPr/>
        </p:nvSpPr>
        <p:spPr>
          <a:xfrm>
            <a:off x="6021421" y="1524000"/>
            <a:ext cx="5408579" cy="4572001"/>
          </a:xfrm>
          <a:prstGeom prst="rect">
            <a:avLst/>
          </a:prstGeom>
        </p:spPr>
        <p:txBody>
          <a:bodyPr vert="horz" lIns="91440" tIns="45720" rIns="91440" bIns="45720" rtlCol="0">
            <a:normAutofit/>
          </a:bodyPr>
          <a:lstStyle/>
          <a:p>
            <a:pPr indent="-228600">
              <a:lnSpc>
                <a:spcPct val="125000"/>
              </a:lnSpc>
              <a:spcAft>
                <a:spcPts val="600"/>
              </a:spcAft>
              <a:buFont typeface="Arial" panose="020B0604020202020204" pitchFamily="34" charset="0"/>
              <a:buChar char="•"/>
            </a:pPr>
            <a:r>
              <a:rPr lang="en-US" sz="2400" dirty="0">
                <a:solidFill>
                  <a:schemeClr val="tx1">
                    <a:alpha val="70000"/>
                  </a:schemeClr>
                </a:solidFill>
              </a:rPr>
              <a:t>EQUIPO DOCENTE</a:t>
            </a:r>
            <a:r>
              <a:rPr lang="en-US" sz="2400" dirty="0" smtClean="0">
                <a:solidFill>
                  <a:schemeClr val="tx1">
                    <a:alpha val="70000"/>
                  </a:schemeClr>
                </a:solidFill>
              </a:rPr>
              <a:t>:.</a:t>
            </a:r>
          </a:p>
          <a:p>
            <a:pPr indent="-228600">
              <a:lnSpc>
                <a:spcPct val="125000"/>
              </a:lnSpc>
              <a:spcAft>
                <a:spcPts val="600"/>
              </a:spcAft>
              <a:buFont typeface="Arial" panose="020B0604020202020204" pitchFamily="34" charset="0"/>
              <a:buChar char="•"/>
            </a:pPr>
            <a:r>
              <a:rPr lang="en-US" sz="2400" dirty="0" err="1" smtClean="0">
                <a:solidFill>
                  <a:schemeClr val="tx1">
                    <a:alpha val="70000"/>
                  </a:schemeClr>
                </a:solidFill>
              </a:rPr>
              <a:t>Lic</a:t>
            </a:r>
            <a:r>
              <a:rPr lang="en-US" sz="2400" dirty="0" smtClean="0">
                <a:solidFill>
                  <a:schemeClr val="tx1">
                    <a:alpha val="70000"/>
                  </a:schemeClr>
                </a:solidFill>
              </a:rPr>
              <a:t>.    Jorge </a:t>
            </a:r>
            <a:r>
              <a:rPr lang="en-US" sz="2400" dirty="0" err="1" smtClean="0">
                <a:solidFill>
                  <a:schemeClr val="tx1">
                    <a:alpha val="70000"/>
                  </a:schemeClr>
                </a:solidFill>
              </a:rPr>
              <a:t>Kamlofsky</a:t>
            </a:r>
            <a:endParaRPr lang="en-US" sz="2400" dirty="0">
              <a:solidFill>
                <a:schemeClr val="tx1">
                  <a:alpha val="70000"/>
                </a:schemeClr>
              </a:solidFill>
            </a:endParaRPr>
          </a:p>
          <a:p>
            <a:pPr indent="-228600">
              <a:lnSpc>
                <a:spcPct val="125000"/>
              </a:lnSpc>
              <a:spcAft>
                <a:spcPts val="600"/>
              </a:spcAft>
              <a:buFont typeface="Arial" panose="020B0604020202020204" pitchFamily="34" charset="0"/>
              <a:buChar char="•"/>
            </a:pPr>
            <a:r>
              <a:rPr lang="en-US" sz="2400" dirty="0">
                <a:solidFill>
                  <a:schemeClr val="tx1">
                    <a:alpha val="70000"/>
                  </a:schemeClr>
                </a:solidFill>
              </a:rPr>
              <a:t>Lic. </a:t>
            </a:r>
            <a:r>
              <a:rPr lang="en-US" sz="2400" dirty="0" smtClean="0">
                <a:solidFill>
                  <a:schemeClr val="tx1">
                    <a:alpha val="70000"/>
                  </a:schemeClr>
                </a:solidFill>
              </a:rPr>
              <a:t> Mariela </a:t>
            </a:r>
            <a:r>
              <a:rPr lang="en-US" sz="2400" dirty="0" err="1" smtClean="0">
                <a:solidFill>
                  <a:schemeClr val="tx1">
                    <a:alpha val="70000"/>
                  </a:schemeClr>
                </a:solidFill>
              </a:rPr>
              <a:t>Accorinti</a:t>
            </a:r>
            <a:r>
              <a:rPr lang="en-US" sz="2400" dirty="0" smtClean="0">
                <a:solidFill>
                  <a:schemeClr val="tx1">
                    <a:alpha val="70000"/>
                  </a:schemeClr>
                </a:solidFill>
              </a:rPr>
              <a:t>.</a:t>
            </a:r>
            <a:endParaRPr lang="en-US" sz="2400" dirty="0">
              <a:solidFill>
                <a:schemeClr val="tx1">
                  <a:alpha val="70000"/>
                </a:schemeClr>
              </a:solidFill>
            </a:endParaRPr>
          </a:p>
          <a:p>
            <a:pPr>
              <a:lnSpc>
                <a:spcPct val="125000"/>
              </a:lnSpc>
              <a:spcAft>
                <a:spcPts val="600"/>
              </a:spcAft>
            </a:pPr>
            <a:endParaRPr lang="en-US" sz="2400" dirty="0">
              <a:solidFill>
                <a:schemeClr val="tx1">
                  <a:alpha val="70000"/>
                </a:schemeClr>
              </a:solidFill>
            </a:endParaRPr>
          </a:p>
        </p:txBody>
      </p:sp>
    </p:spTree>
    <p:extLst>
      <p:ext uri="{BB962C8B-B14F-4D97-AF65-F5344CB8AC3E}">
        <p14:creationId xmlns:p14="http://schemas.microsoft.com/office/powerpoint/2010/main" val="300145293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8" name="Freeform: Shape 37">
            <a:extLst>
              <a:ext uri="{FF2B5EF4-FFF2-40B4-BE49-F238E27FC236}">
                <a16:creationId xmlns:a16="http://schemas.microsoft.com/office/drawing/2014/main" xmlns="" id="{A6EF5A53-0A64-4CA5-B9C7-1CB97CB5CF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40" name="Freeform: Shape 39">
            <a:extLst>
              <a:ext uri="{FF2B5EF4-FFF2-40B4-BE49-F238E27FC236}">
                <a16:creationId xmlns:a16="http://schemas.microsoft.com/office/drawing/2014/main" xmlns="" id="{34ABFBEA-4EB0-4D02-A2C0-1733CD3D6F1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42" name="Freeform: Shape 41">
            <a:extLst>
              <a:ext uri="{FF2B5EF4-FFF2-40B4-BE49-F238E27FC236}">
                <a16:creationId xmlns:a16="http://schemas.microsoft.com/office/drawing/2014/main" xmlns="" id="{19E083F6-57F4-487B-A766-EA0462B1EED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useBgFill="1">
        <p:nvSpPr>
          <p:cNvPr id="44" name="Rectangle 43">
            <a:extLst>
              <a:ext uri="{FF2B5EF4-FFF2-40B4-BE49-F238E27FC236}">
                <a16:creationId xmlns:a16="http://schemas.microsoft.com/office/drawing/2014/main" xmlns="" id="{7A18C9FB-EC4C-4DAE-8F7D-C6E5AF6079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CuadroTexto 1">
            <a:extLst>
              <a:ext uri="{FF2B5EF4-FFF2-40B4-BE49-F238E27FC236}">
                <a16:creationId xmlns:a16="http://schemas.microsoft.com/office/drawing/2014/main" xmlns="" id="{EA0E0D9B-7111-A468-631B-E8BB9A831F71}"/>
              </a:ext>
            </a:extLst>
          </p:cNvPr>
          <p:cNvSpPr txBox="1"/>
          <p:nvPr/>
        </p:nvSpPr>
        <p:spPr>
          <a:xfrm>
            <a:off x="4487268" y="-119265"/>
            <a:ext cx="7341150" cy="1267128"/>
          </a:xfrm>
          <a:prstGeom prst="rect">
            <a:avLst/>
          </a:prstGeom>
        </p:spPr>
        <p:txBody>
          <a:bodyPr vert="horz" lIns="91440" tIns="45720" rIns="91440" bIns="45720" rtlCol="0" anchor="b">
            <a:normAutofit fontScale="92500"/>
          </a:bodyPr>
          <a:lstStyle/>
          <a:p>
            <a:pPr>
              <a:lnSpc>
                <a:spcPct val="90000"/>
              </a:lnSpc>
              <a:spcBef>
                <a:spcPct val="0"/>
              </a:spcBef>
              <a:spcAft>
                <a:spcPts val="600"/>
              </a:spcAft>
            </a:pPr>
            <a:r>
              <a:rPr lang="en-US" sz="3400" b="1" kern="1200" dirty="0">
                <a:solidFill>
                  <a:schemeClr val="tx1"/>
                </a:solidFill>
                <a:ea typeface="+mj-ea"/>
                <a:cs typeface="+mj-cs"/>
              </a:rPr>
              <a:t>HORARIOS Y AULAS DE NUESTROS ENCUENTROS PRESENCIALES </a:t>
            </a:r>
          </a:p>
        </p:txBody>
      </p:sp>
      <p:pic>
        <p:nvPicPr>
          <p:cNvPr id="34" name="Picture 33" descr="Calendario vacío con lápiz">
            <a:extLst>
              <a:ext uri="{FF2B5EF4-FFF2-40B4-BE49-F238E27FC236}">
                <a16:creationId xmlns:a16="http://schemas.microsoft.com/office/drawing/2014/main" xmlns="" id="{EDB56755-4B20-7FCD-E77B-E65F1DCDD7D5}"/>
              </a:ext>
            </a:extLst>
          </p:cNvPr>
          <p:cNvPicPr>
            <a:picLocks noChangeAspect="1"/>
          </p:cNvPicPr>
          <p:nvPr/>
        </p:nvPicPr>
        <p:blipFill rotWithShape="1">
          <a:blip r:embed="rId2"/>
          <a:srcRect l="34862" r="-2" b="-2"/>
          <a:stretch/>
        </p:blipFill>
        <p:spPr>
          <a:xfrm>
            <a:off x="-8" y="762006"/>
            <a:ext cx="5948805" cy="6095979"/>
          </a:xfrm>
          <a:custGeom>
            <a:avLst/>
            <a:gdLst/>
            <a:ahLst/>
            <a:cxnLst/>
            <a:rect l="l" t="t" r="r" b="b"/>
            <a:pathLst>
              <a:path w="5948805" h="6095979">
                <a:moveTo>
                  <a:pt x="1573832" y="765"/>
                </a:moveTo>
                <a:cubicBezTo>
                  <a:pt x="1940190" y="-10734"/>
                  <a:pt x="2329345" y="109280"/>
                  <a:pt x="2734663" y="238687"/>
                </a:cubicBezTo>
                <a:cubicBezTo>
                  <a:pt x="4118244" y="680647"/>
                  <a:pt x="5296697" y="1302752"/>
                  <a:pt x="5668316" y="3639516"/>
                </a:cubicBezTo>
                <a:cubicBezTo>
                  <a:pt x="5788298" y="4393559"/>
                  <a:pt x="5890546" y="5142244"/>
                  <a:pt x="5937022" y="5865869"/>
                </a:cubicBezTo>
                <a:lnTo>
                  <a:pt x="5948805" y="6095979"/>
                </a:lnTo>
                <a:lnTo>
                  <a:pt x="0" y="6095979"/>
                </a:lnTo>
                <a:lnTo>
                  <a:pt x="0" y="1621672"/>
                </a:lnTo>
                <a:lnTo>
                  <a:pt x="36310" y="1518814"/>
                </a:lnTo>
                <a:cubicBezTo>
                  <a:pt x="109805" y="1321982"/>
                  <a:pt x="192755" y="1133640"/>
                  <a:pt x="287891" y="956872"/>
                </a:cubicBezTo>
                <a:cubicBezTo>
                  <a:pt x="669453" y="247734"/>
                  <a:pt x="1102800" y="15549"/>
                  <a:pt x="1573832" y="765"/>
                </a:cubicBezTo>
                <a:close/>
              </a:path>
            </a:pathLst>
          </a:custGeom>
        </p:spPr>
      </p:pic>
      <p:sp>
        <p:nvSpPr>
          <p:cNvPr id="46" name="Freeform: Shape 45">
            <a:extLst>
              <a:ext uri="{FF2B5EF4-FFF2-40B4-BE49-F238E27FC236}">
                <a16:creationId xmlns:a16="http://schemas.microsoft.com/office/drawing/2014/main" xmlns="" id="{F47DB6CD-8E9E-4643-B3B6-01BD80429B3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223838" y="538152"/>
            <a:ext cx="6095989" cy="6543686"/>
          </a:xfrm>
          <a:custGeom>
            <a:avLst/>
            <a:gdLst>
              <a:gd name="connsiteX0" fmla="*/ 0 w 4033589"/>
              <a:gd name="connsiteY0" fmla="*/ 0 h 6858000"/>
              <a:gd name="connsiteX1" fmla="*/ 1878934 w 4033589"/>
              <a:gd name="connsiteY1" fmla="*/ 0 h 6858000"/>
              <a:gd name="connsiteX2" fmla="*/ 1882313 w 4033589"/>
              <a:gd name="connsiteY2" fmla="*/ 2021 h 6858000"/>
              <a:gd name="connsiteX3" fmla="*/ 3475371 w 4033589"/>
              <a:gd name="connsiteY3" fmla="*/ 1517967 h 6858000"/>
              <a:gd name="connsiteX4" fmla="*/ 3975977 w 4033589"/>
              <a:gd name="connsiteY4" fmla="*/ 4379386 h 6858000"/>
              <a:gd name="connsiteX5" fmla="*/ 3312864 w 4033589"/>
              <a:gd name="connsiteY5" fmla="*/ 6852362 h 6858000"/>
              <a:gd name="connsiteX6" fmla="*/ 3310593 w 4033589"/>
              <a:gd name="connsiteY6" fmla="*/ 6858000 h 6858000"/>
              <a:gd name="connsiteX7" fmla="*/ 0 w 4033589"/>
              <a:gd name="connsiteY7" fmla="*/ 6858000 h 6858000"/>
              <a:gd name="connsiteX8" fmla="*/ 0 w 4033589"/>
              <a:gd name="connsiteY8" fmla="*/ 0 h 6858000"/>
              <a:gd name="connsiteX0" fmla="*/ 0 w 4033589"/>
              <a:gd name="connsiteY0" fmla="*/ 6858000 h 6858000"/>
              <a:gd name="connsiteX1" fmla="*/ 1878934 w 4033589"/>
              <a:gd name="connsiteY1" fmla="*/ 0 h 6858000"/>
              <a:gd name="connsiteX2" fmla="*/ 1882313 w 4033589"/>
              <a:gd name="connsiteY2" fmla="*/ 2021 h 6858000"/>
              <a:gd name="connsiteX3" fmla="*/ 3475371 w 4033589"/>
              <a:gd name="connsiteY3" fmla="*/ 1517967 h 6858000"/>
              <a:gd name="connsiteX4" fmla="*/ 3975977 w 4033589"/>
              <a:gd name="connsiteY4" fmla="*/ 4379386 h 6858000"/>
              <a:gd name="connsiteX5" fmla="*/ 3312864 w 4033589"/>
              <a:gd name="connsiteY5" fmla="*/ 6852362 h 6858000"/>
              <a:gd name="connsiteX6" fmla="*/ 3310593 w 4033589"/>
              <a:gd name="connsiteY6" fmla="*/ 6858000 h 6858000"/>
              <a:gd name="connsiteX7" fmla="*/ 0 w 4033589"/>
              <a:gd name="connsiteY7" fmla="*/ 6858000 h 6858000"/>
              <a:gd name="connsiteX0" fmla="*/ 1787494 w 3942149"/>
              <a:gd name="connsiteY0" fmla="*/ 0 h 6949440"/>
              <a:gd name="connsiteX1" fmla="*/ 1790873 w 3942149"/>
              <a:gd name="connsiteY1" fmla="*/ 2021 h 6949440"/>
              <a:gd name="connsiteX2" fmla="*/ 3383931 w 3942149"/>
              <a:gd name="connsiteY2" fmla="*/ 1517967 h 6949440"/>
              <a:gd name="connsiteX3" fmla="*/ 3884537 w 3942149"/>
              <a:gd name="connsiteY3" fmla="*/ 4379386 h 6949440"/>
              <a:gd name="connsiteX4" fmla="*/ 3221424 w 3942149"/>
              <a:gd name="connsiteY4" fmla="*/ 6852362 h 6949440"/>
              <a:gd name="connsiteX5" fmla="*/ 3219153 w 3942149"/>
              <a:gd name="connsiteY5" fmla="*/ 6858000 h 6949440"/>
              <a:gd name="connsiteX6" fmla="*/ 0 w 3942149"/>
              <a:gd name="connsiteY6" fmla="*/ 6949440 h 6949440"/>
              <a:gd name="connsiteX0" fmla="*/ 1787494 w 3942149"/>
              <a:gd name="connsiteY0" fmla="*/ 0 h 6949440"/>
              <a:gd name="connsiteX1" fmla="*/ 1790873 w 3942149"/>
              <a:gd name="connsiteY1" fmla="*/ 2021 h 6949440"/>
              <a:gd name="connsiteX2" fmla="*/ 3383931 w 3942149"/>
              <a:gd name="connsiteY2" fmla="*/ 1517967 h 6949440"/>
              <a:gd name="connsiteX3" fmla="*/ 3884537 w 3942149"/>
              <a:gd name="connsiteY3" fmla="*/ 4379386 h 6949440"/>
              <a:gd name="connsiteX4" fmla="*/ 3221424 w 3942149"/>
              <a:gd name="connsiteY4" fmla="*/ 6852362 h 6949440"/>
              <a:gd name="connsiteX5" fmla="*/ 3219153 w 3942149"/>
              <a:gd name="connsiteY5" fmla="*/ 6858000 h 6949440"/>
              <a:gd name="connsiteX6" fmla="*/ 0 w 3942149"/>
              <a:gd name="connsiteY6" fmla="*/ 6949440 h 6949440"/>
              <a:gd name="connsiteX0" fmla="*/ 0 w 2154655"/>
              <a:gd name="connsiteY0" fmla="*/ 0 h 6858000"/>
              <a:gd name="connsiteX1" fmla="*/ 3379 w 2154655"/>
              <a:gd name="connsiteY1" fmla="*/ 2021 h 6858000"/>
              <a:gd name="connsiteX2" fmla="*/ 1596437 w 2154655"/>
              <a:gd name="connsiteY2" fmla="*/ 1517967 h 6858000"/>
              <a:gd name="connsiteX3" fmla="*/ 2097043 w 2154655"/>
              <a:gd name="connsiteY3" fmla="*/ 4379386 h 6858000"/>
              <a:gd name="connsiteX4" fmla="*/ 1433930 w 2154655"/>
              <a:gd name="connsiteY4" fmla="*/ 6852362 h 6858000"/>
              <a:gd name="connsiteX5" fmla="*/ 1431659 w 2154655"/>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4655" h="6858000">
                <a:moveTo>
                  <a:pt x="0" y="0"/>
                </a:moveTo>
                <a:lnTo>
                  <a:pt x="3379" y="2021"/>
                </a:lnTo>
                <a:cubicBezTo>
                  <a:pt x="667061" y="423753"/>
                  <a:pt x="1239365" y="963389"/>
                  <a:pt x="1596437" y="1517967"/>
                </a:cubicBezTo>
                <a:cubicBezTo>
                  <a:pt x="2133142" y="2350886"/>
                  <a:pt x="2239839" y="3395752"/>
                  <a:pt x="2097043" y="4379386"/>
                </a:cubicBezTo>
                <a:cubicBezTo>
                  <a:pt x="2032295" y="4824358"/>
                  <a:pt x="1812506" y="5869368"/>
                  <a:pt x="1433930" y="6852362"/>
                </a:cubicBezTo>
                <a:lnTo>
                  <a:pt x="1431659" y="685800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Light"/>
            </a:endParaRPr>
          </a:p>
        </p:txBody>
      </p:sp>
      <p:sp>
        <p:nvSpPr>
          <p:cNvPr id="3" name="CuadroTexto 2">
            <a:extLst>
              <a:ext uri="{FF2B5EF4-FFF2-40B4-BE49-F238E27FC236}">
                <a16:creationId xmlns:a16="http://schemas.microsoft.com/office/drawing/2014/main" xmlns="" id="{10856DAC-3EE6-4AA6-5ACA-B5117D43D820}"/>
              </a:ext>
            </a:extLst>
          </p:cNvPr>
          <p:cNvSpPr txBox="1"/>
          <p:nvPr/>
        </p:nvSpPr>
        <p:spPr>
          <a:xfrm>
            <a:off x="1796253" y="2245256"/>
            <a:ext cx="9183989" cy="584775"/>
          </a:xfrm>
          <a:prstGeom prst="rect">
            <a:avLst/>
          </a:prstGeom>
          <a:solidFill>
            <a:schemeClr val="tx1"/>
          </a:solidFill>
        </p:spPr>
        <p:txBody>
          <a:bodyPr wrap="none" rtlCol="0">
            <a:spAutoFit/>
          </a:bodyPr>
          <a:lstStyle/>
          <a:p>
            <a:r>
              <a:rPr lang="es-ES" sz="3200" b="1" dirty="0" smtClean="0">
                <a:solidFill>
                  <a:schemeClr val="accent5">
                    <a:lumMod val="50000"/>
                  </a:schemeClr>
                </a:solidFill>
              </a:rPr>
              <a:t>Viernes </a:t>
            </a:r>
            <a:r>
              <a:rPr lang="es-ES" sz="3200" b="1" dirty="0">
                <a:solidFill>
                  <a:schemeClr val="accent5">
                    <a:lumMod val="50000"/>
                  </a:schemeClr>
                </a:solidFill>
              </a:rPr>
              <a:t>– DE </a:t>
            </a:r>
            <a:r>
              <a:rPr lang="es-ES" sz="3200" b="1" dirty="0" smtClean="0">
                <a:solidFill>
                  <a:schemeClr val="accent5">
                    <a:lumMod val="50000"/>
                  </a:schemeClr>
                </a:solidFill>
              </a:rPr>
              <a:t>7:45</a:t>
            </a:r>
            <a:r>
              <a:rPr lang="es-ES" sz="3200" b="1" dirty="0" smtClean="0">
                <a:solidFill>
                  <a:schemeClr val="accent5">
                    <a:lumMod val="50000"/>
                  </a:schemeClr>
                </a:solidFill>
              </a:rPr>
              <a:t> </a:t>
            </a:r>
            <a:r>
              <a:rPr lang="es-ES" sz="3200" b="1" dirty="0">
                <a:solidFill>
                  <a:schemeClr val="accent5">
                    <a:lumMod val="50000"/>
                  </a:schemeClr>
                </a:solidFill>
              </a:rPr>
              <a:t>A </a:t>
            </a:r>
            <a:r>
              <a:rPr lang="es-ES" sz="3200" b="1" dirty="0" smtClean="0">
                <a:solidFill>
                  <a:schemeClr val="accent5">
                    <a:lumMod val="50000"/>
                  </a:schemeClr>
                </a:solidFill>
              </a:rPr>
              <a:t>11:45 </a:t>
            </a:r>
            <a:r>
              <a:rPr lang="es-ES" sz="3200" b="1" dirty="0">
                <a:solidFill>
                  <a:schemeClr val="accent5">
                    <a:lumMod val="50000"/>
                  </a:schemeClr>
                </a:solidFill>
              </a:rPr>
              <a:t>HORAS – AULA </a:t>
            </a:r>
            <a:r>
              <a:rPr lang="es-ES" sz="3200" b="1" dirty="0" smtClean="0">
                <a:solidFill>
                  <a:schemeClr val="accent5">
                    <a:lumMod val="50000"/>
                  </a:schemeClr>
                </a:solidFill>
              </a:rPr>
              <a:t>117 </a:t>
            </a:r>
            <a:endParaRPr lang="es-AR" sz="3200" b="1" dirty="0">
              <a:solidFill>
                <a:schemeClr val="accent5">
                  <a:lumMod val="50000"/>
                </a:schemeClr>
              </a:solidFill>
            </a:endParaRPr>
          </a:p>
        </p:txBody>
      </p:sp>
    </p:spTree>
    <p:extLst>
      <p:ext uri="{BB962C8B-B14F-4D97-AF65-F5344CB8AC3E}">
        <p14:creationId xmlns:p14="http://schemas.microsoft.com/office/powerpoint/2010/main" val="3253997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6B79BD72-844B-1663-1A0F-7F38E22FE184}"/>
              </a:ext>
            </a:extLst>
          </p:cNvPr>
          <p:cNvSpPr txBox="1"/>
          <p:nvPr/>
        </p:nvSpPr>
        <p:spPr>
          <a:xfrm>
            <a:off x="2396358" y="513174"/>
            <a:ext cx="4982133" cy="769441"/>
          </a:xfrm>
          <a:prstGeom prst="rect">
            <a:avLst/>
          </a:prstGeom>
          <a:noFill/>
        </p:spPr>
        <p:txBody>
          <a:bodyPr wrap="none" rtlCol="0">
            <a:spAutoFit/>
          </a:bodyPr>
          <a:lstStyle/>
          <a:p>
            <a:r>
              <a:rPr lang="es-ES" sz="4400" dirty="0"/>
              <a:t>AULAS VIRTUALES</a:t>
            </a:r>
            <a:endParaRPr lang="es-AR" sz="4400" dirty="0"/>
          </a:p>
        </p:txBody>
      </p:sp>
      <p:sp>
        <p:nvSpPr>
          <p:cNvPr id="3" name="CuadroTexto 2">
            <a:extLst>
              <a:ext uri="{FF2B5EF4-FFF2-40B4-BE49-F238E27FC236}">
                <a16:creationId xmlns:a16="http://schemas.microsoft.com/office/drawing/2014/main" xmlns="" id="{E1294591-04E9-62B9-F9F6-1BCADB84D1F3}"/>
              </a:ext>
            </a:extLst>
          </p:cNvPr>
          <p:cNvSpPr txBox="1"/>
          <p:nvPr/>
        </p:nvSpPr>
        <p:spPr>
          <a:xfrm>
            <a:off x="1174531" y="2065282"/>
            <a:ext cx="6919843" cy="369332"/>
          </a:xfrm>
          <a:prstGeom prst="rect">
            <a:avLst/>
          </a:prstGeom>
          <a:noFill/>
        </p:spPr>
        <p:txBody>
          <a:bodyPr wrap="none" rtlCol="0">
            <a:spAutoFit/>
          </a:bodyPr>
          <a:lstStyle/>
          <a:p>
            <a:r>
              <a:rPr lang="es-ES" dirty="0"/>
              <a:t>AULA VIRTUAL GENERAL DE </a:t>
            </a:r>
            <a:r>
              <a:rPr lang="es-ES" dirty="0" err="1"/>
              <a:t>AyGA</a:t>
            </a:r>
            <a:r>
              <a:rPr lang="es-ES" dirty="0"/>
              <a:t> : (común a todos los cursos) </a:t>
            </a:r>
            <a:endParaRPr lang="es-AR" dirty="0"/>
          </a:p>
        </p:txBody>
      </p:sp>
      <p:sp>
        <p:nvSpPr>
          <p:cNvPr id="5" name="CuadroTexto 4">
            <a:extLst>
              <a:ext uri="{FF2B5EF4-FFF2-40B4-BE49-F238E27FC236}">
                <a16:creationId xmlns:a16="http://schemas.microsoft.com/office/drawing/2014/main" xmlns="" id="{F2F4BD5E-A8F7-28BB-6BEC-884A66D96384}"/>
              </a:ext>
            </a:extLst>
          </p:cNvPr>
          <p:cNvSpPr txBox="1"/>
          <p:nvPr/>
        </p:nvSpPr>
        <p:spPr>
          <a:xfrm>
            <a:off x="8094374" y="1695950"/>
            <a:ext cx="3876554" cy="1477328"/>
          </a:xfrm>
          <a:prstGeom prst="rect">
            <a:avLst/>
          </a:prstGeom>
          <a:noFill/>
        </p:spPr>
        <p:txBody>
          <a:bodyPr wrap="square">
            <a:spAutoFit/>
          </a:bodyPr>
          <a:lstStyle/>
          <a:p>
            <a:pPr marL="285750" indent="-285750" algn="ctr">
              <a:buFont typeface="Arial" panose="020B0604020202020204" pitchFamily="34" charset="0"/>
              <a:buChar char="•"/>
            </a:pPr>
            <a:r>
              <a:rPr lang="es-AR" dirty="0">
                <a:solidFill>
                  <a:schemeClr val="tx1">
                    <a:lumMod val="95000"/>
                  </a:schemeClr>
                </a:solidFill>
              </a:rPr>
              <a:t>Guías de Trabajos Prácticos.</a:t>
            </a:r>
          </a:p>
          <a:p>
            <a:pPr marL="285750" indent="-285750" algn="ctr">
              <a:buFont typeface="Arial" panose="020B0604020202020204" pitchFamily="34" charset="0"/>
              <a:buChar char="•"/>
            </a:pPr>
            <a:r>
              <a:rPr lang="es-AR" dirty="0">
                <a:solidFill>
                  <a:schemeClr val="tx1">
                    <a:lumMod val="95000"/>
                  </a:schemeClr>
                </a:solidFill>
              </a:rPr>
              <a:t>Videos.</a:t>
            </a:r>
          </a:p>
          <a:p>
            <a:pPr marL="285750" indent="-285750" algn="ctr">
              <a:buFont typeface="Arial" panose="020B0604020202020204" pitchFamily="34" charset="0"/>
              <a:buChar char="•"/>
            </a:pPr>
            <a:r>
              <a:rPr lang="es-AR" dirty="0">
                <a:solidFill>
                  <a:schemeClr val="tx1">
                    <a:lumMod val="95000"/>
                  </a:schemeClr>
                </a:solidFill>
              </a:rPr>
              <a:t>Foros de Consultas.</a:t>
            </a:r>
          </a:p>
          <a:p>
            <a:pPr marL="285750" indent="-285750" algn="ctr">
              <a:buFont typeface="Arial" panose="020B0604020202020204" pitchFamily="34" charset="0"/>
              <a:buChar char="•"/>
            </a:pPr>
            <a:r>
              <a:rPr lang="es-AR" dirty="0">
                <a:solidFill>
                  <a:schemeClr val="tx1">
                    <a:lumMod val="95000"/>
                  </a:schemeClr>
                </a:solidFill>
              </a:rPr>
              <a:t>Apuntes.</a:t>
            </a:r>
          </a:p>
          <a:p>
            <a:pPr algn="ctr"/>
            <a:r>
              <a:rPr lang="es-AR" dirty="0">
                <a:solidFill>
                  <a:schemeClr val="tx1">
                    <a:lumMod val="95000"/>
                  </a:schemeClr>
                </a:solidFill>
              </a:rPr>
              <a:t>y más!</a:t>
            </a:r>
          </a:p>
        </p:txBody>
      </p:sp>
      <p:sp>
        <p:nvSpPr>
          <p:cNvPr id="7" name="CuadroTexto 6">
            <a:extLst>
              <a:ext uri="{FF2B5EF4-FFF2-40B4-BE49-F238E27FC236}">
                <a16:creationId xmlns:a16="http://schemas.microsoft.com/office/drawing/2014/main" xmlns="" id="{862B1148-BE00-2590-D895-5ADD98E1F0AB}"/>
              </a:ext>
            </a:extLst>
          </p:cNvPr>
          <p:cNvSpPr txBox="1"/>
          <p:nvPr/>
        </p:nvSpPr>
        <p:spPr>
          <a:xfrm>
            <a:off x="2075690" y="2626961"/>
            <a:ext cx="5513112" cy="369332"/>
          </a:xfrm>
          <a:prstGeom prst="rect">
            <a:avLst/>
          </a:prstGeom>
          <a:noFill/>
        </p:spPr>
        <p:txBody>
          <a:bodyPr wrap="none" rtlCol="0">
            <a:spAutoFit/>
          </a:bodyPr>
          <a:lstStyle/>
          <a:p>
            <a:r>
              <a:rPr lang="es-AR" dirty="0">
                <a:hlinkClick r:id="rId2"/>
              </a:rPr>
              <a:t>https://frh.cvg.utn.edu.ar/course/view.php?id=253</a:t>
            </a:r>
            <a:endParaRPr lang="es-AR" dirty="0"/>
          </a:p>
        </p:txBody>
      </p:sp>
      <p:sp>
        <p:nvSpPr>
          <p:cNvPr id="8" name="CuadroTexto 7">
            <a:extLst>
              <a:ext uri="{FF2B5EF4-FFF2-40B4-BE49-F238E27FC236}">
                <a16:creationId xmlns:a16="http://schemas.microsoft.com/office/drawing/2014/main" xmlns="" id="{3EAF6609-395A-CAFD-CAEC-69F4BB361FD9}"/>
              </a:ext>
            </a:extLst>
          </p:cNvPr>
          <p:cNvSpPr txBox="1"/>
          <p:nvPr/>
        </p:nvSpPr>
        <p:spPr>
          <a:xfrm>
            <a:off x="80211" y="3999948"/>
            <a:ext cx="7823873" cy="369332"/>
          </a:xfrm>
          <a:prstGeom prst="rect">
            <a:avLst/>
          </a:prstGeom>
          <a:noFill/>
        </p:spPr>
        <p:txBody>
          <a:bodyPr wrap="none" rtlCol="0">
            <a:spAutoFit/>
          </a:bodyPr>
          <a:lstStyle/>
          <a:p>
            <a:r>
              <a:rPr lang="es-ES" dirty="0">
                <a:solidFill>
                  <a:srgbClr val="00CC99"/>
                </a:solidFill>
              </a:rPr>
              <a:t>AULA VIRTUAL DE </a:t>
            </a:r>
            <a:r>
              <a:rPr lang="es-ES" dirty="0" err="1">
                <a:solidFill>
                  <a:srgbClr val="00CC99"/>
                </a:solidFill>
              </a:rPr>
              <a:t>AyGA</a:t>
            </a:r>
            <a:r>
              <a:rPr lang="es-ES" dirty="0">
                <a:solidFill>
                  <a:srgbClr val="00CC99"/>
                </a:solidFill>
              </a:rPr>
              <a:t> 1ro </a:t>
            </a:r>
            <a:r>
              <a:rPr lang="es-ES" dirty="0">
                <a:solidFill>
                  <a:srgbClr val="00CC99"/>
                </a:solidFill>
              </a:rPr>
              <a:t>7</a:t>
            </a:r>
            <a:r>
              <a:rPr lang="es-ES" dirty="0" smtClean="0">
                <a:solidFill>
                  <a:srgbClr val="00CC99"/>
                </a:solidFill>
              </a:rPr>
              <a:t>: </a:t>
            </a:r>
            <a:r>
              <a:rPr lang="es-ES" dirty="0">
                <a:solidFill>
                  <a:srgbClr val="00CC99"/>
                </a:solidFill>
              </a:rPr>
              <a:t>(acceso restringido a alumnos del </a:t>
            </a:r>
            <a:r>
              <a:rPr lang="es-ES" dirty="0" smtClean="0">
                <a:solidFill>
                  <a:srgbClr val="00CC99"/>
                </a:solidFill>
              </a:rPr>
              <a:t>curso)</a:t>
            </a:r>
            <a:endParaRPr lang="es-AR" dirty="0">
              <a:solidFill>
                <a:srgbClr val="00CC99"/>
              </a:solidFill>
            </a:endParaRPr>
          </a:p>
        </p:txBody>
      </p:sp>
      <p:sp>
        <p:nvSpPr>
          <p:cNvPr id="11" name="CuadroTexto 10">
            <a:extLst>
              <a:ext uri="{FF2B5EF4-FFF2-40B4-BE49-F238E27FC236}">
                <a16:creationId xmlns:a16="http://schemas.microsoft.com/office/drawing/2014/main" xmlns="" id="{42A1D616-0379-BBDD-8710-F50E2B80521E}"/>
              </a:ext>
            </a:extLst>
          </p:cNvPr>
          <p:cNvSpPr txBox="1"/>
          <p:nvPr/>
        </p:nvSpPr>
        <p:spPr>
          <a:xfrm>
            <a:off x="8967536" y="3777055"/>
            <a:ext cx="3144253" cy="1384995"/>
          </a:xfrm>
          <a:prstGeom prst="rect">
            <a:avLst/>
          </a:prstGeom>
          <a:noFill/>
        </p:spPr>
        <p:txBody>
          <a:bodyPr wrap="square">
            <a:spAutoFit/>
          </a:bodyPr>
          <a:lstStyle/>
          <a:p>
            <a:pPr marL="285750" indent="-285750" algn="ctr">
              <a:buFont typeface="Arial" panose="020B0604020202020204" pitchFamily="34" charset="0"/>
              <a:buChar char="•"/>
            </a:pPr>
            <a:r>
              <a:rPr lang="es-AR" sz="1400" dirty="0">
                <a:solidFill>
                  <a:srgbClr val="00CC99"/>
                </a:solidFill>
              </a:rPr>
              <a:t>Material de cada clase.</a:t>
            </a:r>
          </a:p>
          <a:p>
            <a:pPr marL="285750" indent="-285750" algn="ctr">
              <a:buFont typeface="Arial" panose="020B0604020202020204" pitchFamily="34" charset="0"/>
              <a:buChar char="•"/>
            </a:pPr>
            <a:r>
              <a:rPr lang="es-AR" sz="1400" dirty="0">
                <a:solidFill>
                  <a:srgbClr val="00CC99"/>
                </a:solidFill>
              </a:rPr>
              <a:t>Apuntes.</a:t>
            </a:r>
          </a:p>
          <a:p>
            <a:pPr marL="285750" indent="-285750" algn="ctr">
              <a:buFont typeface="Arial" panose="020B0604020202020204" pitchFamily="34" charset="0"/>
              <a:buChar char="•"/>
            </a:pPr>
            <a:r>
              <a:rPr lang="es-AR" sz="1400" dirty="0">
                <a:solidFill>
                  <a:srgbClr val="00CC99"/>
                </a:solidFill>
              </a:rPr>
              <a:t>Foros de Consultas.</a:t>
            </a:r>
          </a:p>
          <a:p>
            <a:pPr marL="285750" indent="-285750" algn="ctr">
              <a:buFont typeface="Arial" panose="020B0604020202020204" pitchFamily="34" charset="0"/>
              <a:buChar char="•"/>
            </a:pPr>
            <a:r>
              <a:rPr lang="es-AR" sz="1400" dirty="0">
                <a:solidFill>
                  <a:srgbClr val="00CC99"/>
                </a:solidFill>
              </a:rPr>
              <a:t>Cuestionarios de evaluación continua</a:t>
            </a:r>
          </a:p>
          <a:p>
            <a:pPr algn="ctr"/>
            <a:r>
              <a:rPr lang="es-AR" sz="1400" dirty="0">
                <a:solidFill>
                  <a:srgbClr val="00CC99"/>
                </a:solidFill>
              </a:rPr>
              <a:t>y más!</a:t>
            </a:r>
          </a:p>
        </p:txBody>
      </p:sp>
      <p:sp>
        <p:nvSpPr>
          <p:cNvPr id="12" name="Flecha: a la derecha con bandas 11">
            <a:extLst>
              <a:ext uri="{FF2B5EF4-FFF2-40B4-BE49-F238E27FC236}">
                <a16:creationId xmlns:a16="http://schemas.microsoft.com/office/drawing/2014/main" xmlns="" id="{CC7A785D-A752-19AB-F49A-1A6E72126E1A}"/>
              </a:ext>
            </a:extLst>
          </p:cNvPr>
          <p:cNvSpPr/>
          <p:nvPr/>
        </p:nvSpPr>
        <p:spPr>
          <a:xfrm>
            <a:off x="8094374" y="2221842"/>
            <a:ext cx="409048" cy="19237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Flecha: a la derecha con bandas 12">
            <a:extLst>
              <a:ext uri="{FF2B5EF4-FFF2-40B4-BE49-F238E27FC236}">
                <a16:creationId xmlns:a16="http://schemas.microsoft.com/office/drawing/2014/main" xmlns="" id="{754377F0-1A0F-A906-9B1E-B87D4A9734A7}"/>
              </a:ext>
            </a:extLst>
          </p:cNvPr>
          <p:cNvSpPr/>
          <p:nvPr/>
        </p:nvSpPr>
        <p:spPr>
          <a:xfrm>
            <a:off x="8967536" y="4088428"/>
            <a:ext cx="409048" cy="19237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 name="CuadroTexto 3">
            <a:extLst>
              <a:ext uri="{FF2B5EF4-FFF2-40B4-BE49-F238E27FC236}">
                <a16:creationId xmlns:a16="http://schemas.microsoft.com/office/drawing/2014/main" xmlns="" id="{A7DB6833-674F-B46A-A460-551D11590DA8}"/>
              </a:ext>
            </a:extLst>
          </p:cNvPr>
          <p:cNvSpPr txBox="1"/>
          <p:nvPr/>
        </p:nvSpPr>
        <p:spPr>
          <a:xfrm>
            <a:off x="1877896" y="4708358"/>
            <a:ext cx="5218160" cy="369332"/>
          </a:xfrm>
          <a:prstGeom prst="rect">
            <a:avLst/>
          </a:prstGeom>
          <a:noFill/>
        </p:spPr>
        <p:txBody>
          <a:bodyPr wrap="none" rtlCol="0">
            <a:spAutoFit/>
          </a:bodyPr>
          <a:lstStyle/>
          <a:p>
            <a:r>
              <a:rPr lang="es-AR" dirty="0"/>
              <a:t>https://frh.cvg.utn.edu.ar/course/view.php?id=238</a:t>
            </a:r>
            <a:endParaRPr lang="es-AR" dirty="0"/>
          </a:p>
        </p:txBody>
      </p:sp>
    </p:spTree>
    <p:extLst>
      <p:ext uri="{BB962C8B-B14F-4D97-AF65-F5344CB8AC3E}">
        <p14:creationId xmlns:p14="http://schemas.microsoft.com/office/powerpoint/2010/main" val="1310499435"/>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E8B67F6F-BF9E-F6D1-21B3-967C51C1A6E8}"/>
              </a:ext>
            </a:extLst>
          </p:cNvPr>
          <p:cNvSpPr txBox="1"/>
          <p:nvPr/>
        </p:nvSpPr>
        <p:spPr>
          <a:xfrm>
            <a:off x="1074683" y="725241"/>
            <a:ext cx="10042634" cy="369332"/>
          </a:xfrm>
          <a:prstGeom prst="rect">
            <a:avLst/>
          </a:prstGeom>
          <a:noFill/>
        </p:spPr>
        <p:txBody>
          <a:bodyPr wrap="square">
            <a:spAutoFit/>
          </a:bodyPr>
          <a:lstStyle/>
          <a:p>
            <a:pPr lvl="0">
              <a:spcAft>
                <a:spcPts val="300"/>
              </a:spcAft>
            </a:pPr>
            <a:r>
              <a:rPr lang="es-ES" sz="1800" b="1" cap="all" dirty="0">
                <a:effectLst/>
                <a:ea typeface="Calibri" panose="020F0502020204030204" pitchFamily="34" charset="0"/>
                <a:cs typeface="Calibri" panose="020F0502020204030204" pitchFamily="34" charset="0"/>
              </a:rPr>
              <a:t>Relación</a:t>
            </a:r>
            <a:r>
              <a:rPr lang="es-ES" sz="1800" b="1" cap="all" spc="-20"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de</a:t>
            </a:r>
            <a:r>
              <a:rPr lang="es-ES" sz="1800" b="1" cap="all" spc="-45"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la</a:t>
            </a:r>
            <a:r>
              <a:rPr lang="es-ES" sz="1800" b="1" cap="all" spc="-15"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asignatura</a:t>
            </a:r>
            <a:r>
              <a:rPr lang="es-ES" sz="1800" b="1" cap="all" spc="-15"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con</a:t>
            </a:r>
            <a:r>
              <a:rPr lang="es-ES" sz="1800" b="1" cap="all" spc="-30"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las</a:t>
            </a:r>
            <a:r>
              <a:rPr lang="es-ES" sz="1800" b="1" cap="all" spc="-25"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competencias</a:t>
            </a:r>
            <a:r>
              <a:rPr lang="es-ES" sz="1800" b="1" cap="all" spc="-20"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de</a:t>
            </a:r>
            <a:r>
              <a:rPr lang="es-ES" sz="1800" b="1" cap="all" spc="-15"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egreso</a:t>
            </a:r>
            <a:r>
              <a:rPr lang="es-ES" sz="1800" b="1" cap="all" spc="-25"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de</a:t>
            </a:r>
            <a:r>
              <a:rPr lang="es-ES" sz="1800" b="1" cap="all" spc="-35" dirty="0">
                <a:effectLst/>
                <a:ea typeface="Calibri" panose="020F0502020204030204" pitchFamily="34" charset="0"/>
                <a:cs typeface="Calibri" panose="020F0502020204030204" pitchFamily="34" charset="0"/>
              </a:rPr>
              <a:t> </a:t>
            </a:r>
            <a:r>
              <a:rPr lang="es-ES" sz="1800" b="1" cap="all" dirty="0">
                <a:effectLst/>
                <a:ea typeface="Calibri" panose="020F0502020204030204" pitchFamily="34" charset="0"/>
                <a:cs typeface="Calibri" panose="020F0502020204030204" pitchFamily="34" charset="0"/>
              </a:rPr>
              <a:t>la</a:t>
            </a:r>
            <a:r>
              <a:rPr lang="es-ES" sz="1800" b="1" cap="all" spc="-25" dirty="0">
                <a:effectLst/>
                <a:ea typeface="Calibri" panose="020F0502020204030204" pitchFamily="34" charset="0"/>
                <a:cs typeface="Calibri" panose="020F0502020204030204" pitchFamily="34" charset="0"/>
              </a:rPr>
              <a:t> </a:t>
            </a:r>
            <a:r>
              <a:rPr lang="es-ES" sz="1800" b="1" cap="all" spc="-10" dirty="0">
                <a:effectLst/>
                <a:ea typeface="Calibri" panose="020F0502020204030204" pitchFamily="34" charset="0"/>
                <a:cs typeface="Calibri" panose="020F0502020204030204" pitchFamily="34" charset="0"/>
              </a:rPr>
              <a:t>carrera</a:t>
            </a:r>
            <a:endParaRPr lang="es-AR" sz="1800" dirty="0">
              <a:effectLst/>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xmlns="" id="{5779B2C7-6627-A51D-40A5-EFDC4F9D1086}"/>
              </a:ext>
            </a:extLst>
          </p:cNvPr>
          <p:cNvSpPr txBox="1"/>
          <p:nvPr/>
        </p:nvSpPr>
        <p:spPr>
          <a:xfrm>
            <a:off x="1074682" y="1448465"/>
            <a:ext cx="6097314" cy="369332"/>
          </a:xfrm>
          <a:prstGeom prst="rect">
            <a:avLst/>
          </a:prstGeom>
          <a:noFill/>
        </p:spPr>
        <p:txBody>
          <a:bodyPr wrap="square">
            <a:spAutoFit/>
          </a:bodyPr>
          <a:lstStyle/>
          <a:p>
            <a:r>
              <a:rPr lang="es-ES" sz="1800" spc="-20" dirty="0">
                <a:effectLst/>
                <a:latin typeface="Avenir Next LT Pro" panose="020B0504020202020204" pitchFamily="34" charset="0"/>
                <a:ea typeface="Times New Roman" panose="02020603050405020304" pitchFamily="18" charset="0"/>
              </a:rPr>
              <a:t>Identificar, formular y resolver problemas de Ingeniería.</a:t>
            </a:r>
            <a:endParaRPr lang="es-AR" dirty="0">
              <a:latin typeface="Avenir Next LT Pro" panose="020B0504020202020204" pitchFamily="34" charset="0"/>
            </a:endParaRPr>
          </a:p>
        </p:txBody>
      </p:sp>
      <p:sp>
        <p:nvSpPr>
          <p:cNvPr id="7" name="CuadroTexto 6">
            <a:extLst>
              <a:ext uri="{FF2B5EF4-FFF2-40B4-BE49-F238E27FC236}">
                <a16:creationId xmlns:a16="http://schemas.microsoft.com/office/drawing/2014/main" xmlns="" id="{5156D727-B3AF-BFD7-94BD-01E7FE50892A}"/>
              </a:ext>
            </a:extLst>
          </p:cNvPr>
          <p:cNvSpPr txBox="1"/>
          <p:nvPr/>
        </p:nvSpPr>
        <p:spPr>
          <a:xfrm>
            <a:off x="1074682" y="2117892"/>
            <a:ext cx="9141373" cy="369332"/>
          </a:xfrm>
          <a:prstGeom prst="rect">
            <a:avLst/>
          </a:prstGeom>
          <a:noFill/>
        </p:spPr>
        <p:txBody>
          <a:bodyPr wrap="square">
            <a:spAutoFit/>
          </a:bodyPr>
          <a:lstStyle/>
          <a:p>
            <a:r>
              <a:rPr lang="es-ES" sz="1800" spc="-10" dirty="0">
                <a:effectLst/>
                <a:ea typeface="Times New Roman" panose="02020603050405020304" pitchFamily="18" charset="0"/>
              </a:rPr>
              <a:t>Utilizar de manera efectiva las técnicas y herramientas de aplicación en la Ingeniería.</a:t>
            </a:r>
            <a:endParaRPr lang="es-AR" dirty="0"/>
          </a:p>
        </p:txBody>
      </p:sp>
      <p:sp>
        <p:nvSpPr>
          <p:cNvPr id="9" name="CuadroTexto 8">
            <a:extLst>
              <a:ext uri="{FF2B5EF4-FFF2-40B4-BE49-F238E27FC236}">
                <a16:creationId xmlns:a16="http://schemas.microsoft.com/office/drawing/2014/main" xmlns="" id="{448F1817-7764-989B-6F27-E3A092422C76}"/>
              </a:ext>
            </a:extLst>
          </p:cNvPr>
          <p:cNvSpPr txBox="1"/>
          <p:nvPr/>
        </p:nvSpPr>
        <p:spPr>
          <a:xfrm>
            <a:off x="983374" y="2704689"/>
            <a:ext cx="6954564" cy="369332"/>
          </a:xfrm>
          <a:prstGeom prst="rect">
            <a:avLst/>
          </a:prstGeom>
          <a:noFill/>
        </p:spPr>
        <p:txBody>
          <a:bodyPr wrap="square">
            <a:spAutoFit/>
          </a:bodyPr>
          <a:lstStyle/>
          <a:p>
            <a:pPr marL="109220"/>
            <a:r>
              <a:rPr lang="es-ES" sz="1800" spc="-20" dirty="0">
                <a:effectLst/>
                <a:ea typeface="Arial" panose="020B0604020202020204" pitchFamily="34" charset="0"/>
              </a:rPr>
              <a:t>Desempeñarse de manera efectiva en equipos de trabajo.</a:t>
            </a:r>
            <a:endParaRPr lang="es-AR" sz="1800" dirty="0">
              <a:effectLst/>
              <a:ea typeface="Arial" panose="020B0604020202020204" pitchFamily="34" charset="0"/>
            </a:endParaRPr>
          </a:p>
        </p:txBody>
      </p:sp>
      <p:sp>
        <p:nvSpPr>
          <p:cNvPr id="11" name="CuadroTexto 10">
            <a:extLst>
              <a:ext uri="{FF2B5EF4-FFF2-40B4-BE49-F238E27FC236}">
                <a16:creationId xmlns:a16="http://schemas.microsoft.com/office/drawing/2014/main" xmlns="" id="{2DF05C0D-A42D-1731-D183-DCDBDF6B7424}"/>
              </a:ext>
            </a:extLst>
          </p:cNvPr>
          <p:cNvSpPr txBox="1"/>
          <p:nvPr/>
        </p:nvSpPr>
        <p:spPr>
          <a:xfrm>
            <a:off x="983374" y="3414648"/>
            <a:ext cx="6097314" cy="369332"/>
          </a:xfrm>
          <a:prstGeom prst="rect">
            <a:avLst/>
          </a:prstGeom>
          <a:noFill/>
        </p:spPr>
        <p:txBody>
          <a:bodyPr wrap="square">
            <a:spAutoFit/>
          </a:bodyPr>
          <a:lstStyle/>
          <a:p>
            <a:pPr marL="107950"/>
            <a:r>
              <a:rPr lang="es-ES" sz="1800" spc="-20" dirty="0">
                <a:effectLst/>
                <a:ea typeface="Arial" panose="020B0604020202020204" pitchFamily="34" charset="0"/>
              </a:rPr>
              <a:t>Comunicarse con efectividad.</a:t>
            </a:r>
            <a:endParaRPr lang="es-AR" sz="1800" dirty="0">
              <a:effectLst/>
              <a:ea typeface="Arial" panose="020B0604020202020204" pitchFamily="34" charset="0"/>
            </a:endParaRPr>
          </a:p>
        </p:txBody>
      </p:sp>
      <p:sp>
        <p:nvSpPr>
          <p:cNvPr id="13" name="CuadroTexto 12">
            <a:extLst>
              <a:ext uri="{FF2B5EF4-FFF2-40B4-BE49-F238E27FC236}">
                <a16:creationId xmlns:a16="http://schemas.microsoft.com/office/drawing/2014/main" xmlns="" id="{CDE5AB53-AB54-EBE0-65DD-0FB946B06B2A}"/>
              </a:ext>
            </a:extLst>
          </p:cNvPr>
          <p:cNvSpPr txBox="1"/>
          <p:nvPr/>
        </p:nvSpPr>
        <p:spPr>
          <a:xfrm>
            <a:off x="1074682" y="4149821"/>
            <a:ext cx="10646979" cy="646331"/>
          </a:xfrm>
          <a:prstGeom prst="rect">
            <a:avLst/>
          </a:prstGeom>
          <a:noFill/>
        </p:spPr>
        <p:txBody>
          <a:bodyPr wrap="square">
            <a:spAutoFit/>
          </a:bodyPr>
          <a:lstStyle/>
          <a:p>
            <a:r>
              <a:rPr lang="es-ES" sz="1800" dirty="0">
                <a:effectLst/>
                <a:ea typeface="Times New Roman" panose="02020603050405020304" pitchFamily="18" charset="0"/>
              </a:rPr>
              <a:t>Actuar con ética, responsabilidad y compromiso social, considerando el impacto económico, social y ambiental de su actividad en el contexto local y global.</a:t>
            </a:r>
            <a:endParaRPr lang="es-AR" dirty="0"/>
          </a:p>
        </p:txBody>
      </p:sp>
      <p:sp>
        <p:nvSpPr>
          <p:cNvPr id="15" name="CuadroTexto 14">
            <a:extLst>
              <a:ext uri="{FF2B5EF4-FFF2-40B4-BE49-F238E27FC236}">
                <a16:creationId xmlns:a16="http://schemas.microsoft.com/office/drawing/2014/main" xmlns="" id="{943EC7AB-95B7-BD1F-063A-0DC6CC7C881D}"/>
              </a:ext>
            </a:extLst>
          </p:cNvPr>
          <p:cNvSpPr txBox="1"/>
          <p:nvPr/>
        </p:nvSpPr>
        <p:spPr>
          <a:xfrm>
            <a:off x="983374" y="5169874"/>
            <a:ext cx="6097314" cy="369332"/>
          </a:xfrm>
          <a:prstGeom prst="rect">
            <a:avLst/>
          </a:prstGeom>
          <a:noFill/>
        </p:spPr>
        <p:txBody>
          <a:bodyPr wrap="square">
            <a:spAutoFit/>
          </a:bodyPr>
          <a:lstStyle/>
          <a:p>
            <a:pPr marL="107950"/>
            <a:r>
              <a:rPr lang="es-ES" sz="1800" spc="-20" dirty="0">
                <a:effectLst/>
                <a:ea typeface="Arial" panose="020B0604020202020204" pitchFamily="34" charset="0"/>
              </a:rPr>
              <a:t>Aprender en forma continua y autónoma.</a:t>
            </a:r>
            <a:endParaRPr lang="es-AR" sz="1800" dirty="0">
              <a:effectLst/>
              <a:ea typeface="Arial" panose="020B0604020202020204" pitchFamily="34" charset="0"/>
            </a:endParaRPr>
          </a:p>
        </p:txBody>
      </p:sp>
    </p:spTree>
    <p:extLst>
      <p:ext uri="{BB962C8B-B14F-4D97-AF65-F5344CB8AC3E}">
        <p14:creationId xmlns:p14="http://schemas.microsoft.com/office/powerpoint/2010/main" val="28762305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0-#ppt_w/2"/>
                                          </p:val>
                                        </p:tav>
                                        <p:tav tm="100000">
                                          <p:val>
                                            <p:strVal val="#ppt_x"/>
                                          </p:val>
                                        </p:tav>
                                      </p:tavLst>
                                    </p:anim>
                                    <p:anim calcmode="lin" valueType="num">
                                      <p:cBhvr additive="base">
                                        <p:cTn id="13"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0-#ppt_w/2"/>
                                          </p:val>
                                        </p:tav>
                                        <p:tav tm="100000">
                                          <p:val>
                                            <p:strVal val="#ppt_x"/>
                                          </p:val>
                                        </p:tav>
                                      </p:tavLst>
                                    </p:anim>
                                    <p:anim calcmode="lin" valueType="num">
                                      <p:cBhvr additive="base">
                                        <p:cTn id="19"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 calcmode="lin" valueType="num">
                                      <p:cBhvr additive="base">
                                        <p:cTn id="30" dur="500" fill="hold"/>
                                        <p:tgtEl>
                                          <p:spTgt spid="11"/>
                                        </p:tgtEl>
                                        <p:attrNameLst>
                                          <p:attrName>ppt_x</p:attrName>
                                        </p:attrNameLst>
                                      </p:cBhvr>
                                      <p:tavLst>
                                        <p:tav tm="0">
                                          <p:val>
                                            <p:strVal val="0-#ppt_w/2"/>
                                          </p:val>
                                        </p:tav>
                                        <p:tav tm="100000">
                                          <p:val>
                                            <p:strVal val="#ppt_x"/>
                                          </p:val>
                                        </p:tav>
                                      </p:tavLst>
                                    </p:anim>
                                    <p:anim calcmode="lin" valueType="num">
                                      <p:cBhvr additive="base">
                                        <p:cTn id="31"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 calcmode="lin" valueType="num">
                                      <p:cBhvr additive="base">
                                        <p:cTn id="36" dur="500" fill="hold"/>
                                        <p:tgtEl>
                                          <p:spTgt spid="13"/>
                                        </p:tgtEl>
                                        <p:attrNameLst>
                                          <p:attrName>ppt_x</p:attrName>
                                        </p:attrNameLst>
                                      </p:cBhvr>
                                      <p:tavLst>
                                        <p:tav tm="0">
                                          <p:val>
                                            <p:strVal val="0-#ppt_w/2"/>
                                          </p:val>
                                        </p:tav>
                                        <p:tav tm="100000">
                                          <p:val>
                                            <p:strVal val="#ppt_x"/>
                                          </p:val>
                                        </p:tav>
                                      </p:tavLst>
                                    </p:anim>
                                    <p:anim calcmode="lin" valueType="num">
                                      <p:cBhvr additive="base">
                                        <p:cTn id="37"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additive="base">
                                        <p:cTn id="42" dur="500" fill="hold"/>
                                        <p:tgtEl>
                                          <p:spTgt spid="15"/>
                                        </p:tgtEl>
                                        <p:attrNameLst>
                                          <p:attrName>ppt_x</p:attrName>
                                        </p:attrNameLst>
                                      </p:cBhvr>
                                      <p:tavLst>
                                        <p:tav tm="0">
                                          <p:val>
                                            <p:strVal val="0-#ppt_w/2"/>
                                          </p:val>
                                        </p:tav>
                                        <p:tav tm="100000">
                                          <p:val>
                                            <p:strVal val="#ppt_x"/>
                                          </p:val>
                                        </p:tav>
                                      </p:tavLst>
                                    </p:anim>
                                    <p:anim calcmode="lin" valueType="num">
                                      <p:cBhvr additive="base">
                                        <p:cTn id="43"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P spid="13"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xmlns="" id="{A6EF5A53-0A64-4CA5-B9C7-1CB97CB5CF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9" name="Freeform: Shape 8">
            <a:extLst>
              <a:ext uri="{FF2B5EF4-FFF2-40B4-BE49-F238E27FC236}">
                <a16:creationId xmlns:a16="http://schemas.microsoft.com/office/drawing/2014/main" xmlns="" id="{34ABFBEA-4EB0-4D02-A2C0-1733CD3D6F1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1" name="Freeform: Shape 10">
            <a:extLst>
              <a:ext uri="{FF2B5EF4-FFF2-40B4-BE49-F238E27FC236}">
                <a16:creationId xmlns:a16="http://schemas.microsoft.com/office/drawing/2014/main" xmlns="" id="{19E083F6-57F4-487B-A766-EA0462B1EED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useBgFill="1">
        <p:nvSpPr>
          <p:cNvPr id="13" name="Rectangle 12">
            <a:extLst>
              <a:ext uri="{FF2B5EF4-FFF2-40B4-BE49-F238E27FC236}">
                <a16:creationId xmlns:a16="http://schemas.microsoft.com/office/drawing/2014/main" xmlns="" id="{987A0FBA-CC04-4256-A8EB-BB3C543E98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xmlns="" id="{87733DA8-1BFC-4737-831B-54DCFE42D6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776836" y="-776836"/>
            <a:ext cx="762001"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bg1"/>
              </a:solidFill>
              <a:latin typeface="Avenir Next LT Pro" panose="020B0504020202020204" pitchFamily="34" charset="0"/>
            </a:endParaRPr>
          </a:p>
        </p:txBody>
      </p:sp>
      <p:sp>
        <p:nvSpPr>
          <p:cNvPr id="17" name="Freeform: Shape 16">
            <a:extLst>
              <a:ext uri="{FF2B5EF4-FFF2-40B4-BE49-F238E27FC236}">
                <a16:creationId xmlns:a16="http://schemas.microsoft.com/office/drawing/2014/main" xmlns="" id="{01A4B593-070B-4B49-B02E-B71243FA53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7866414" y="1040564"/>
            <a:ext cx="4337539" cy="5817436"/>
          </a:xfrm>
          <a:custGeom>
            <a:avLst/>
            <a:gdLst>
              <a:gd name="connsiteX0" fmla="*/ 1162193 w 4337539"/>
              <a:gd name="connsiteY0" fmla="*/ 710 h 5817436"/>
              <a:gd name="connsiteX1" fmla="*/ 1585945 w 4337539"/>
              <a:gd name="connsiteY1" fmla="*/ 47742 h 5817436"/>
              <a:gd name="connsiteX2" fmla="*/ 2955874 w 4337539"/>
              <a:gd name="connsiteY2" fmla="*/ 845238 h 5817436"/>
              <a:gd name="connsiteX3" fmla="*/ 3985793 w 4337539"/>
              <a:gd name="connsiteY3" fmla="*/ 2263621 h 5817436"/>
              <a:gd name="connsiteX4" fmla="*/ 3471030 w 4337539"/>
              <a:gd name="connsiteY4" fmla="*/ 5609583 h 5817436"/>
              <a:gd name="connsiteX5" fmla="*/ 3330983 w 4337539"/>
              <a:gd name="connsiteY5" fmla="*/ 5817436 h 5817436"/>
              <a:gd name="connsiteX6" fmla="*/ 0 w 4337539"/>
              <a:gd name="connsiteY6" fmla="*/ 5817436 h 5817436"/>
              <a:gd name="connsiteX7" fmla="*/ 0 w 4337539"/>
              <a:gd name="connsiteY7" fmla="*/ 181400 h 5817436"/>
              <a:gd name="connsiteX8" fmla="*/ 365311 w 4337539"/>
              <a:gd name="connsiteY8" fmla="*/ 94304 h 5817436"/>
              <a:gd name="connsiteX9" fmla="*/ 1162193 w 4337539"/>
              <a:gd name="connsiteY9" fmla="*/ 710 h 581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37539" h="5817436">
                <a:moveTo>
                  <a:pt x="1162193" y="710"/>
                </a:moveTo>
                <a:cubicBezTo>
                  <a:pt x="1309881" y="4175"/>
                  <a:pt x="1450916" y="20264"/>
                  <a:pt x="1585945" y="47742"/>
                </a:cubicBezTo>
                <a:cubicBezTo>
                  <a:pt x="2125847" y="157580"/>
                  <a:pt x="2569194" y="449669"/>
                  <a:pt x="2955874" y="845238"/>
                </a:cubicBezTo>
                <a:cubicBezTo>
                  <a:pt x="3342552" y="1240809"/>
                  <a:pt x="3672563" y="1739861"/>
                  <a:pt x="3985793" y="2263621"/>
                </a:cubicBezTo>
                <a:cubicBezTo>
                  <a:pt x="4713945" y="3480830"/>
                  <a:pt x="4197469" y="4515211"/>
                  <a:pt x="3471030" y="5609583"/>
                </a:cubicBezTo>
                <a:lnTo>
                  <a:pt x="3330983" y="5817436"/>
                </a:lnTo>
                <a:lnTo>
                  <a:pt x="0" y="5817436"/>
                </a:lnTo>
                <a:lnTo>
                  <a:pt x="0" y="181400"/>
                </a:lnTo>
                <a:lnTo>
                  <a:pt x="365311" y="94304"/>
                </a:lnTo>
                <a:cubicBezTo>
                  <a:pt x="651420" y="24227"/>
                  <a:pt x="916047" y="-5064"/>
                  <a:pt x="1162193" y="71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xmlns="" id="{63165769-7A47-4E0F-825D-AF1179DF680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82642" flipH="1">
            <a:off x="7133961" y="946220"/>
            <a:ext cx="5867664" cy="5317986"/>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 name="connsiteX0" fmla="*/ 0 w 1085312"/>
              <a:gd name="connsiteY0" fmla="*/ 0 h 2441440"/>
              <a:gd name="connsiteX1" fmla="*/ 53089 w 1085312"/>
              <a:gd name="connsiteY1" fmla="*/ 4542 h 2441440"/>
              <a:gd name="connsiteX2" fmla="*/ 790077 w 1085312"/>
              <a:gd name="connsiteY2" fmla="*/ 872756 h 2441440"/>
              <a:gd name="connsiteX3" fmla="*/ 1085252 w 1085312"/>
              <a:gd name="connsiteY3" fmla="*/ 1943649 h 2441440"/>
              <a:gd name="connsiteX4" fmla="*/ 1064832 w 1085312"/>
              <a:gd name="connsiteY4" fmla="*/ 2198094 h 2441440"/>
              <a:gd name="connsiteX5" fmla="*/ 1043734 w 1085312"/>
              <a:gd name="connsiteY5" fmla="*/ 2315675 h 2441440"/>
              <a:gd name="connsiteX6" fmla="*/ 59456 w 1085312"/>
              <a:gd name="connsiteY6" fmla="*/ 2441440 h 2441440"/>
              <a:gd name="connsiteX0" fmla="*/ 0 w 1085312"/>
              <a:gd name="connsiteY0" fmla="*/ 0 h 2315675"/>
              <a:gd name="connsiteX1" fmla="*/ 53089 w 1085312"/>
              <a:gd name="connsiteY1" fmla="*/ 4542 h 2315675"/>
              <a:gd name="connsiteX2" fmla="*/ 790077 w 1085312"/>
              <a:gd name="connsiteY2" fmla="*/ 872756 h 2315675"/>
              <a:gd name="connsiteX3" fmla="*/ 1085252 w 1085312"/>
              <a:gd name="connsiteY3" fmla="*/ 1943649 h 2315675"/>
              <a:gd name="connsiteX4" fmla="*/ 1064832 w 1085312"/>
              <a:gd name="connsiteY4" fmla="*/ 2198094 h 2315675"/>
              <a:gd name="connsiteX5" fmla="*/ 1043734 w 1085312"/>
              <a:gd name="connsiteY5"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5312" h="2315675">
                <a:moveTo>
                  <a:pt x="0" y="0"/>
                </a:move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Avenir Next LT Pro Light"/>
            </a:endParaRPr>
          </a:p>
        </p:txBody>
      </p:sp>
      <p:sp>
        <p:nvSpPr>
          <p:cNvPr id="2" name="CuadroTexto 1">
            <a:extLst>
              <a:ext uri="{FF2B5EF4-FFF2-40B4-BE49-F238E27FC236}">
                <a16:creationId xmlns:a16="http://schemas.microsoft.com/office/drawing/2014/main" xmlns="" id="{FC1D9E75-3C8B-2C4C-B49D-B8BDAE887E93}"/>
              </a:ext>
            </a:extLst>
          </p:cNvPr>
          <p:cNvSpPr txBox="1"/>
          <p:nvPr/>
        </p:nvSpPr>
        <p:spPr>
          <a:xfrm>
            <a:off x="393305" y="311049"/>
            <a:ext cx="11744349" cy="1382498"/>
          </a:xfrm>
          <a:prstGeom prst="rect">
            <a:avLst/>
          </a:prstGeom>
        </p:spPr>
        <p:txBody>
          <a:bodyPr vert="horz" lIns="91440" tIns="45720" rIns="91440" bIns="45720" rtlCol="0">
            <a:normAutofit fontScale="32500" lnSpcReduction="20000"/>
          </a:bodyPr>
          <a:lstStyle/>
          <a:p>
            <a:pPr>
              <a:lnSpc>
                <a:spcPct val="125000"/>
              </a:lnSpc>
              <a:spcAft>
                <a:spcPts val="600"/>
              </a:spcAft>
            </a:pPr>
            <a:r>
              <a:rPr lang="es-ES" sz="1800" dirty="0">
                <a:effectLst/>
                <a:latin typeface="Calibri" panose="020F0502020204030204" pitchFamily="34" charset="0"/>
                <a:ea typeface="Arial" panose="020B0604020202020204" pitchFamily="34" charset="0"/>
                <a:cs typeface="Calibri" panose="020F0502020204030204" pitchFamily="34" charset="0"/>
              </a:rPr>
              <a:t> </a:t>
            </a:r>
            <a:endParaRPr lang="es-ES" sz="8000" dirty="0">
              <a:effectLst/>
              <a:ea typeface="Arial" panose="020B0604020202020204" pitchFamily="34" charset="0"/>
              <a:cs typeface="Calibri" panose="020F0502020204030204" pitchFamily="34" charset="0"/>
            </a:endParaRPr>
          </a:p>
          <a:p>
            <a:pPr>
              <a:lnSpc>
                <a:spcPct val="125000"/>
              </a:lnSpc>
              <a:spcAft>
                <a:spcPts val="600"/>
              </a:spcAft>
            </a:pPr>
            <a:r>
              <a:rPr lang="es-ES" sz="4900" dirty="0">
                <a:effectLst/>
                <a:ea typeface="Arial" panose="020B0604020202020204" pitchFamily="34" charset="0"/>
                <a:cs typeface="Calibri" panose="020F0502020204030204" pitchFamily="34" charset="0"/>
              </a:rPr>
              <a:t>Aplicar modelos lineales (matrices, determinantes, sistemas de ecuaciones lineales, autovalores y </a:t>
            </a:r>
            <a:r>
              <a:rPr lang="es-ES" sz="4900" dirty="0" err="1">
                <a:effectLst/>
                <a:ea typeface="Arial" panose="020B0604020202020204" pitchFamily="34" charset="0"/>
                <a:cs typeface="Calibri" panose="020F0502020204030204" pitchFamily="34" charset="0"/>
              </a:rPr>
              <a:t>autovectores</a:t>
            </a:r>
            <a:r>
              <a:rPr lang="es-ES" sz="4900" dirty="0">
                <a:effectLst/>
                <a:ea typeface="Arial" panose="020B0604020202020204" pitchFamily="34" charset="0"/>
                <a:cs typeface="Calibri" panose="020F0502020204030204" pitchFamily="34" charset="0"/>
              </a:rPr>
              <a:t>) a la resolución de problemas, analizándolas mediante argumentos teóricos, empleando técnicas, procesos analíticos y representaciones gráficas. </a:t>
            </a:r>
            <a:endParaRPr lang="es-AR" sz="4900" dirty="0">
              <a:ea typeface="Arial" panose="020B0604020202020204" pitchFamily="34" charset="0"/>
              <a:cs typeface="Times New Roman" panose="02020603050405020304" pitchFamily="18" charset="0"/>
            </a:endParaRPr>
          </a:p>
          <a:p>
            <a:pPr>
              <a:lnSpc>
                <a:spcPct val="125000"/>
              </a:lnSpc>
              <a:spcAft>
                <a:spcPts val="600"/>
              </a:spcAft>
            </a:pPr>
            <a:r>
              <a:rPr lang="es-ES" sz="4900" dirty="0">
                <a:effectLst/>
                <a:ea typeface="Arial" panose="020B0604020202020204" pitchFamily="34" charset="0"/>
                <a:cs typeface="Calibri" panose="020F0502020204030204" pitchFamily="34" charset="0"/>
              </a:rPr>
              <a:t> </a:t>
            </a:r>
            <a:endParaRPr lang="en-US" sz="4900" b="1" dirty="0">
              <a:solidFill>
                <a:schemeClr val="tx1">
                  <a:alpha val="70000"/>
                </a:schemeClr>
              </a:solidFill>
            </a:endParaRPr>
          </a:p>
        </p:txBody>
      </p:sp>
      <p:sp>
        <p:nvSpPr>
          <p:cNvPr id="3" name="Estrella: 5 puntas 2">
            <a:extLst>
              <a:ext uri="{FF2B5EF4-FFF2-40B4-BE49-F238E27FC236}">
                <a16:creationId xmlns:a16="http://schemas.microsoft.com/office/drawing/2014/main" xmlns="" id="{8D980368-4EC5-6A04-BA1F-2C7D97677E7F}"/>
              </a:ext>
            </a:extLst>
          </p:cNvPr>
          <p:cNvSpPr/>
          <p:nvPr/>
        </p:nvSpPr>
        <p:spPr>
          <a:xfrm>
            <a:off x="54346" y="565962"/>
            <a:ext cx="338959" cy="373267"/>
          </a:xfrm>
          <a:prstGeom prst="star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
        <p:nvSpPr>
          <p:cNvPr id="4" name="Estrella: 5 puntas 3">
            <a:extLst>
              <a:ext uri="{FF2B5EF4-FFF2-40B4-BE49-F238E27FC236}">
                <a16:creationId xmlns:a16="http://schemas.microsoft.com/office/drawing/2014/main" xmlns="" id="{F6CE37A1-0F82-9C38-7497-A00AA9FE8FD2}"/>
              </a:ext>
            </a:extLst>
          </p:cNvPr>
          <p:cNvSpPr/>
          <p:nvPr/>
        </p:nvSpPr>
        <p:spPr>
          <a:xfrm>
            <a:off x="109532" y="1779274"/>
            <a:ext cx="338959" cy="373267"/>
          </a:xfrm>
          <a:prstGeom prst="star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
        <p:nvSpPr>
          <p:cNvPr id="5" name="Estrella: 5 puntas 4">
            <a:extLst>
              <a:ext uri="{FF2B5EF4-FFF2-40B4-BE49-F238E27FC236}">
                <a16:creationId xmlns:a16="http://schemas.microsoft.com/office/drawing/2014/main" xmlns="" id="{3B34E258-25F4-03F3-7FAE-DCDAB6D20165}"/>
              </a:ext>
            </a:extLst>
          </p:cNvPr>
          <p:cNvSpPr/>
          <p:nvPr/>
        </p:nvSpPr>
        <p:spPr>
          <a:xfrm>
            <a:off x="71196" y="3013740"/>
            <a:ext cx="338959" cy="373267"/>
          </a:xfrm>
          <a:prstGeom prst="star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
        <p:nvSpPr>
          <p:cNvPr id="8" name="Estrella: 5 puntas 7">
            <a:extLst>
              <a:ext uri="{FF2B5EF4-FFF2-40B4-BE49-F238E27FC236}">
                <a16:creationId xmlns:a16="http://schemas.microsoft.com/office/drawing/2014/main" xmlns="" id="{66BCEEFE-80FF-3203-7BE3-5795041AE21A}"/>
              </a:ext>
            </a:extLst>
          </p:cNvPr>
          <p:cNvSpPr/>
          <p:nvPr/>
        </p:nvSpPr>
        <p:spPr>
          <a:xfrm>
            <a:off x="84804" y="4207144"/>
            <a:ext cx="338959" cy="373267"/>
          </a:xfrm>
          <a:prstGeom prst="star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
        <p:nvSpPr>
          <p:cNvPr id="10" name="Estrella: 5 puntas 9">
            <a:extLst>
              <a:ext uri="{FF2B5EF4-FFF2-40B4-BE49-F238E27FC236}">
                <a16:creationId xmlns:a16="http://schemas.microsoft.com/office/drawing/2014/main" xmlns="" id="{583A9E42-495D-C6B2-B000-43AA7B523031}"/>
              </a:ext>
            </a:extLst>
          </p:cNvPr>
          <p:cNvSpPr/>
          <p:nvPr/>
        </p:nvSpPr>
        <p:spPr>
          <a:xfrm>
            <a:off x="73648" y="5374690"/>
            <a:ext cx="338959" cy="373267"/>
          </a:xfrm>
          <a:prstGeom prst="star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
        <p:nvSpPr>
          <p:cNvPr id="12" name="CuadroTexto 11">
            <a:extLst>
              <a:ext uri="{FF2B5EF4-FFF2-40B4-BE49-F238E27FC236}">
                <a16:creationId xmlns:a16="http://schemas.microsoft.com/office/drawing/2014/main" xmlns="" id="{463138BC-06FA-81AA-072E-5A3364004223}"/>
              </a:ext>
            </a:extLst>
          </p:cNvPr>
          <p:cNvSpPr txBox="1"/>
          <p:nvPr/>
        </p:nvSpPr>
        <p:spPr>
          <a:xfrm>
            <a:off x="519971" y="1613690"/>
            <a:ext cx="11683982" cy="989502"/>
          </a:xfrm>
          <a:prstGeom prst="rect">
            <a:avLst/>
          </a:prstGeom>
          <a:noFill/>
        </p:spPr>
        <p:txBody>
          <a:bodyPr wrap="square">
            <a:spAutoFit/>
          </a:bodyPr>
          <a:lstStyle/>
          <a:p>
            <a:pPr>
              <a:lnSpc>
                <a:spcPct val="125000"/>
              </a:lnSpc>
              <a:spcAft>
                <a:spcPts val="600"/>
              </a:spcAft>
            </a:pPr>
            <a:r>
              <a:rPr lang="es-ES" sz="1600" dirty="0">
                <a:effectLst/>
                <a:ea typeface="Arial" panose="020B0604020202020204" pitchFamily="34" charset="0"/>
                <a:cs typeface="Calibri" panose="020F0502020204030204" pitchFamily="34" charset="0"/>
              </a:rPr>
              <a:t>Resolver problemas de aplicación modelizados matemáticamente, utilizando vectores y matrices, interpretando los resultados obtenidos en el contexto de la situación, identificando sus elementos, usando distintas representaciones semióticas y comunicándolos mediante lenguaje matemático apropiado. </a:t>
            </a:r>
          </a:p>
        </p:txBody>
      </p:sp>
      <p:sp>
        <p:nvSpPr>
          <p:cNvPr id="16" name="CuadroTexto 15">
            <a:extLst>
              <a:ext uri="{FF2B5EF4-FFF2-40B4-BE49-F238E27FC236}">
                <a16:creationId xmlns:a16="http://schemas.microsoft.com/office/drawing/2014/main" xmlns="" id="{7392512E-C6FA-A741-0AA9-CF644ACD4AE6}"/>
              </a:ext>
            </a:extLst>
          </p:cNvPr>
          <p:cNvSpPr txBox="1"/>
          <p:nvPr/>
        </p:nvSpPr>
        <p:spPr>
          <a:xfrm>
            <a:off x="493679" y="4080349"/>
            <a:ext cx="11557720" cy="681725"/>
          </a:xfrm>
          <a:prstGeom prst="rect">
            <a:avLst/>
          </a:prstGeom>
          <a:noFill/>
        </p:spPr>
        <p:txBody>
          <a:bodyPr wrap="square">
            <a:spAutoFit/>
          </a:bodyPr>
          <a:lstStyle/>
          <a:p>
            <a:pPr>
              <a:lnSpc>
                <a:spcPct val="125000"/>
              </a:lnSpc>
              <a:spcAft>
                <a:spcPts val="600"/>
              </a:spcAft>
            </a:pPr>
            <a:r>
              <a:rPr lang="es-ES" sz="1600" dirty="0">
                <a:effectLst/>
                <a:ea typeface="Arial" panose="020B0604020202020204" pitchFamily="34" charset="0"/>
                <a:cs typeface="Calibri" panose="020F0502020204030204" pitchFamily="34" charset="0"/>
              </a:rPr>
              <a:t>Utilizar software de lenguaje simbólico (sistemas de ecuaciones, matrices, transformaciones lineales, entre otros) y gráfico (vectores, rectas, planos, formas cuadráticas, entre otros) para la resolución de situaciones problemáticas.</a:t>
            </a:r>
            <a:endParaRPr lang="es-AR" sz="1600" dirty="0">
              <a:effectLst/>
              <a:ea typeface="Calibri" panose="020F0502020204030204" pitchFamily="34" charset="0"/>
              <a:cs typeface="Times New Roman" panose="02020603050405020304" pitchFamily="18" charset="0"/>
            </a:endParaRPr>
          </a:p>
        </p:txBody>
      </p:sp>
      <p:sp>
        <p:nvSpPr>
          <p:cNvPr id="20" name="CuadroTexto 19">
            <a:extLst>
              <a:ext uri="{FF2B5EF4-FFF2-40B4-BE49-F238E27FC236}">
                <a16:creationId xmlns:a16="http://schemas.microsoft.com/office/drawing/2014/main" xmlns="" id="{0D144F64-6F6D-39C6-789B-95656A7DCF5C}"/>
              </a:ext>
            </a:extLst>
          </p:cNvPr>
          <p:cNvSpPr txBox="1"/>
          <p:nvPr/>
        </p:nvSpPr>
        <p:spPr>
          <a:xfrm>
            <a:off x="448491" y="5236286"/>
            <a:ext cx="11648097" cy="681725"/>
          </a:xfrm>
          <a:prstGeom prst="rect">
            <a:avLst/>
          </a:prstGeom>
          <a:noFill/>
        </p:spPr>
        <p:txBody>
          <a:bodyPr wrap="square">
            <a:spAutoFit/>
          </a:bodyPr>
          <a:lstStyle/>
          <a:p>
            <a:pPr>
              <a:lnSpc>
                <a:spcPct val="125000"/>
              </a:lnSpc>
              <a:spcAft>
                <a:spcPts val="600"/>
              </a:spcAft>
            </a:pPr>
            <a:r>
              <a:rPr lang="es-ES" sz="1600" dirty="0">
                <a:effectLst/>
                <a:ea typeface="Arial" panose="020B0604020202020204" pitchFamily="34" charset="0"/>
                <a:cs typeface="Calibri" panose="020F0502020204030204" pitchFamily="34" charset="0"/>
              </a:rPr>
              <a:t>Desarrollar capacidad de abstracción, generalización y particularización, fortaleciendo el pensamiento deductivo e inductivo mediante el uso y aplicación de espacios vectoriales y transformaciones lineales.</a:t>
            </a:r>
            <a:endParaRPr lang="es-AR" sz="1600" dirty="0">
              <a:effectLst/>
              <a:ea typeface="Calibri" panose="020F0502020204030204" pitchFamily="34" charset="0"/>
              <a:cs typeface="Times New Roman" panose="02020603050405020304" pitchFamily="18" charset="0"/>
            </a:endParaRPr>
          </a:p>
        </p:txBody>
      </p:sp>
      <p:sp>
        <p:nvSpPr>
          <p:cNvPr id="22" name="CuadroTexto 21">
            <a:extLst>
              <a:ext uri="{FF2B5EF4-FFF2-40B4-BE49-F238E27FC236}">
                <a16:creationId xmlns:a16="http://schemas.microsoft.com/office/drawing/2014/main" xmlns="" id="{F046937D-D28B-6C1E-60EA-4D4873AF3A22}"/>
              </a:ext>
            </a:extLst>
          </p:cNvPr>
          <p:cNvSpPr txBox="1"/>
          <p:nvPr/>
        </p:nvSpPr>
        <p:spPr>
          <a:xfrm>
            <a:off x="750386" y="22422"/>
            <a:ext cx="6239162" cy="409151"/>
          </a:xfrm>
          <a:prstGeom prst="rect">
            <a:avLst/>
          </a:prstGeom>
          <a:noFill/>
        </p:spPr>
        <p:txBody>
          <a:bodyPr wrap="square">
            <a:spAutoFit/>
          </a:bodyPr>
          <a:lstStyle/>
          <a:p>
            <a:pPr>
              <a:lnSpc>
                <a:spcPct val="125000"/>
              </a:lnSpc>
              <a:spcAft>
                <a:spcPts val="600"/>
              </a:spcAft>
            </a:pPr>
            <a:r>
              <a:rPr lang="en-US" sz="1800" b="1" dirty="0">
                <a:solidFill>
                  <a:schemeClr val="tx1">
                    <a:alpha val="70000"/>
                  </a:schemeClr>
                </a:solidFill>
              </a:rPr>
              <a:t>OBJETIVOS DEL DISEÑO CURRICULAR</a:t>
            </a:r>
          </a:p>
        </p:txBody>
      </p:sp>
      <p:sp>
        <p:nvSpPr>
          <p:cNvPr id="24" name="CuadroTexto 23">
            <a:extLst>
              <a:ext uri="{FF2B5EF4-FFF2-40B4-BE49-F238E27FC236}">
                <a16:creationId xmlns:a16="http://schemas.microsoft.com/office/drawing/2014/main" xmlns="" id="{229A9AEE-EF0F-883F-0AA1-6B7F807DC23D}"/>
              </a:ext>
            </a:extLst>
          </p:cNvPr>
          <p:cNvSpPr txBox="1"/>
          <p:nvPr/>
        </p:nvSpPr>
        <p:spPr>
          <a:xfrm>
            <a:off x="462349" y="2892256"/>
            <a:ext cx="11557720" cy="989502"/>
          </a:xfrm>
          <a:prstGeom prst="rect">
            <a:avLst/>
          </a:prstGeom>
          <a:noFill/>
        </p:spPr>
        <p:txBody>
          <a:bodyPr wrap="square">
            <a:spAutoFit/>
          </a:bodyPr>
          <a:lstStyle/>
          <a:p>
            <a:pPr>
              <a:lnSpc>
                <a:spcPct val="125000"/>
              </a:lnSpc>
              <a:spcAft>
                <a:spcPts val="600"/>
              </a:spcAft>
            </a:pPr>
            <a:r>
              <a:rPr lang="es-ES" sz="1600" dirty="0">
                <a:effectLst/>
                <a:ea typeface="Arial" panose="020B0604020202020204" pitchFamily="34" charset="0"/>
                <a:cs typeface="Calibri" panose="020F0502020204030204" pitchFamily="34" charset="0"/>
              </a:rPr>
              <a:t>Resolver problemas de aplicación utilizando elementos de Geometría Analítica (rectas, planos y formas cuadráticas), interpretando los resultados obtenidos en el contexto de la situación, identificando sus elementos y comunicándolos mediante lenguaje geométrico y algebraico. </a:t>
            </a:r>
          </a:p>
        </p:txBody>
      </p:sp>
    </p:spTree>
    <p:extLst>
      <p:ext uri="{BB962C8B-B14F-4D97-AF65-F5344CB8AC3E}">
        <p14:creationId xmlns:p14="http://schemas.microsoft.com/office/powerpoint/2010/main" val="11059054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0-#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 calcmode="lin" valueType="num">
                                      <p:cBhvr additive="base">
                                        <p:cTn id="17"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0-#ppt_w/2"/>
                                          </p:val>
                                        </p:tav>
                                        <p:tav tm="100000">
                                          <p:val>
                                            <p:strVal val="#ppt_x"/>
                                          </p:val>
                                        </p:tav>
                                      </p:tavLst>
                                    </p:anim>
                                    <p:anim calcmode="lin" valueType="num">
                                      <p:cBhvr additive="base">
                                        <p:cTn id="24"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0-#ppt_w/2"/>
                                          </p:val>
                                        </p:tav>
                                        <p:tav tm="100000">
                                          <p:val>
                                            <p:strVal val="#ppt_x"/>
                                          </p:val>
                                        </p:tav>
                                      </p:tavLst>
                                    </p:anim>
                                    <p:anim calcmode="lin" valueType="num">
                                      <p:cBhvr additive="base">
                                        <p:cTn id="30"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0-#ppt_w/2"/>
                                          </p:val>
                                        </p:tav>
                                        <p:tav tm="100000">
                                          <p:val>
                                            <p:strVal val="#ppt_x"/>
                                          </p:val>
                                        </p:tav>
                                      </p:tavLst>
                                    </p:anim>
                                    <p:anim calcmode="lin" valueType="num">
                                      <p:cBhvr additive="base">
                                        <p:cTn id="36"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anim calcmode="lin" valueType="num">
                                      <p:cBhvr additive="base">
                                        <p:cTn id="41" dur="500" fill="hold"/>
                                        <p:tgtEl>
                                          <p:spTgt spid="24"/>
                                        </p:tgtEl>
                                        <p:attrNameLst>
                                          <p:attrName>ppt_x</p:attrName>
                                        </p:attrNameLst>
                                      </p:cBhvr>
                                      <p:tavLst>
                                        <p:tav tm="0">
                                          <p:val>
                                            <p:strVal val="0-#ppt_w/2"/>
                                          </p:val>
                                        </p:tav>
                                        <p:tav tm="100000">
                                          <p:val>
                                            <p:strVal val="#ppt_x"/>
                                          </p:val>
                                        </p:tav>
                                      </p:tavLst>
                                    </p:anim>
                                    <p:anim calcmode="lin" valueType="num">
                                      <p:cBhvr additive="base">
                                        <p:cTn id="42" dur="500" fill="hold"/>
                                        <p:tgtEl>
                                          <p:spTgt spid="24"/>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 calcmode="lin" valueType="num">
                                      <p:cBhvr additive="base">
                                        <p:cTn id="47" dur="500" fill="hold"/>
                                        <p:tgtEl>
                                          <p:spTgt spid="8"/>
                                        </p:tgtEl>
                                        <p:attrNameLst>
                                          <p:attrName>ppt_x</p:attrName>
                                        </p:attrNameLst>
                                      </p:cBhvr>
                                      <p:tavLst>
                                        <p:tav tm="0">
                                          <p:val>
                                            <p:strVal val="0-#ppt_w/2"/>
                                          </p:val>
                                        </p:tav>
                                        <p:tav tm="100000">
                                          <p:val>
                                            <p:strVal val="#ppt_x"/>
                                          </p:val>
                                        </p:tav>
                                      </p:tavLst>
                                    </p:anim>
                                    <p:anim calcmode="lin" valueType="num">
                                      <p:cBhvr additive="base">
                                        <p:cTn id="4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500" fill="hold"/>
                                        <p:tgtEl>
                                          <p:spTgt spid="16"/>
                                        </p:tgtEl>
                                        <p:attrNameLst>
                                          <p:attrName>ppt_x</p:attrName>
                                        </p:attrNameLst>
                                      </p:cBhvr>
                                      <p:tavLst>
                                        <p:tav tm="0">
                                          <p:val>
                                            <p:strVal val="0-#ppt_w/2"/>
                                          </p:val>
                                        </p:tav>
                                        <p:tav tm="100000">
                                          <p:val>
                                            <p:strVal val="#ppt_x"/>
                                          </p:val>
                                        </p:tav>
                                      </p:tavLst>
                                    </p:anim>
                                    <p:anim calcmode="lin" valueType="num">
                                      <p:cBhvr additive="base">
                                        <p:cTn id="5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anim calcmode="lin" valueType="num">
                                      <p:cBhvr additive="base">
                                        <p:cTn id="59" dur="500" fill="hold"/>
                                        <p:tgtEl>
                                          <p:spTgt spid="10"/>
                                        </p:tgtEl>
                                        <p:attrNameLst>
                                          <p:attrName>ppt_x</p:attrName>
                                        </p:attrNameLst>
                                      </p:cBhvr>
                                      <p:tavLst>
                                        <p:tav tm="0">
                                          <p:val>
                                            <p:strVal val="0-#ppt_w/2"/>
                                          </p:val>
                                        </p:tav>
                                        <p:tav tm="100000">
                                          <p:val>
                                            <p:strVal val="#ppt_x"/>
                                          </p:val>
                                        </p:tav>
                                      </p:tavLst>
                                    </p:anim>
                                    <p:anim calcmode="lin" valueType="num">
                                      <p:cBhvr additive="base">
                                        <p:cTn id="60"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20"/>
                                        </p:tgtEl>
                                        <p:attrNameLst>
                                          <p:attrName>style.visibility</p:attrName>
                                        </p:attrNameLst>
                                      </p:cBhvr>
                                      <p:to>
                                        <p:strVal val="visible"/>
                                      </p:to>
                                    </p:set>
                                    <p:anim calcmode="lin" valueType="num">
                                      <p:cBhvr additive="base">
                                        <p:cTn id="65" dur="500" fill="hold"/>
                                        <p:tgtEl>
                                          <p:spTgt spid="20"/>
                                        </p:tgtEl>
                                        <p:attrNameLst>
                                          <p:attrName>ppt_x</p:attrName>
                                        </p:attrNameLst>
                                      </p:cBhvr>
                                      <p:tavLst>
                                        <p:tav tm="0">
                                          <p:val>
                                            <p:strVal val="0-#ppt_w/2"/>
                                          </p:val>
                                        </p:tav>
                                        <p:tav tm="100000">
                                          <p:val>
                                            <p:strVal val="#ppt_x"/>
                                          </p:val>
                                        </p:tav>
                                      </p:tavLst>
                                    </p:anim>
                                    <p:anim calcmode="lin" valueType="num">
                                      <p:cBhvr additive="base">
                                        <p:cTn id="66"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8" grpId="0" animBg="1"/>
      <p:bldP spid="10" grpId="0" animBg="1"/>
      <p:bldP spid="12" grpId="0"/>
      <p:bldP spid="16" grpId="0"/>
      <p:bldP spid="20"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xmlns="" id="{A6EF5A53-0A64-4CA5-B9C7-1CB97CB5CF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23" name="Freeform: Shape 22">
            <a:extLst>
              <a:ext uri="{FF2B5EF4-FFF2-40B4-BE49-F238E27FC236}">
                <a16:creationId xmlns:a16="http://schemas.microsoft.com/office/drawing/2014/main" xmlns="" id="{34ABFBEA-4EB0-4D02-A2C0-1733CD3D6F1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25" name="Freeform: Shape 24">
            <a:extLst>
              <a:ext uri="{FF2B5EF4-FFF2-40B4-BE49-F238E27FC236}">
                <a16:creationId xmlns:a16="http://schemas.microsoft.com/office/drawing/2014/main" xmlns="" id="{19E083F6-57F4-487B-A766-EA0462B1EED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useBgFill="1">
        <p:nvSpPr>
          <p:cNvPr id="27" name="Rectangle 26">
            <a:extLst>
              <a:ext uri="{FF2B5EF4-FFF2-40B4-BE49-F238E27FC236}">
                <a16:creationId xmlns:a16="http://schemas.microsoft.com/office/drawing/2014/main" xmlns="" id="{7A18C9FB-EC4C-4DAE-8F7D-C6E5AF6079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CuadroTexto 1">
            <a:extLst>
              <a:ext uri="{FF2B5EF4-FFF2-40B4-BE49-F238E27FC236}">
                <a16:creationId xmlns:a16="http://schemas.microsoft.com/office/drawing/2014/main" xmlns="" id="{0D5A9067-F2E8-A96D-38C3-310257821FB1}"/>
              </a:ext>
            </a:extLst>
          </p:cNvPr>
          <p:cNvSpPr txBox="1"/>
          <p:nvPr/>
        </p:nvSpPr>
        <p:spPr>
          <a:xfrm>
            <a:off x="6252795" y="0"/>
            <a:ext cx="4572000" cy="907205"/>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400" b="1" kern="1200">
                <a:solidFill>
                  <a:schemeClr val="tx1"/>
                </a:solidFill>
                <a:ea typeface="+mj-ea"/>
                <a:cs typeface="+mj-cs"/>
              </a:rPr>
              <a:t>METODOLOGÍA</a:t>
            </a:r>
            <a:r>
              <a:rPr lang="en-US" sz="4400" b="1" kern="1200">
                <a:solidFill>
                  <a:schemeClr val="tx1"/>
                </a:solidFill>
                <a:latin typeface="+mj-lt"/>
                <a:ea typeface="+mj-ea"/>
                <a:cs typeface="+mj-cs"/>
              </a:rPr>
              <a:t> </a:t>
            </a:r>
            <a:endParaRPr lang="en-US" sz="4400" b="1" kern="1200" dirty="0">
              <a:solidFill>
                <a:schemeClr val="tx1"/>
              </a:solidFill>
              <a:latin typeface="+mj-lt"/>
              <a:ea typeface="+mj-ea"/>
              <a:cs typeface="+mj-cs"/>
            </a:endParaRPr>
          </a:p>
        </p:txBody>
      </p:sp>
      <p:pic>
        <p:nvPicPr>
          <p:cNvPr id="4" name="Picture 3">
            <a:extLst>
              <a:ext uri="{FF2B5EF4-FFF2-40B4-BE49-F238E27FC236}">
                <a16:creationId xmlns:a16="http://schemas.microsoft.com/office/drawing/2014/main" xmlns="" id="{7A9F037B-30AF-C049-CF61-B09D19B82120}"/>
              </a:ext>
            </a:extLst>
          </p:cNvPr>
          <p:cNvPicPr>
            <a:picLocks noChangeAspect="1"/>
          </p:cNvPicPr>
          <p:nvPr/>
        </p:nvPicPr>
        <p:blipFill rotWithShape="1">
          <a:blip r:embed="rId2"/>
          <a:srcRect l="4854" r="2" b="2"/>
          <a:stretch/>
        </p:blipFill>
        <p:spPr>
          <a:xfrm>
            <a:off x="80132" y="688126"/>
            <a:ext cx="5788533" cy="6095979"/>
          </a:xfrm>
          <a:custGeom>
            <a:avLst/>
            <a:gdLst/>
            <a:ahLst/>
            <a:cxnLst/>
            <a:rect l="l" t="t" r="r" b="b"/>
            <a:pathLst>
              <a:path w="5948805" h="6095979">
                <a:moveTo>
                  <a:pt x="1573832" y="765"/>
                </a:moveTo>
                <a:cubicBezTo>
                  <a:pt x="1940190" y="-10734"/>
                  <a:pt x="2329345" y="109280"/>
                  <a:pt x="2734663" y="238687"/>
                </a:cubicBezTo>
                <a:cubicBezTo>
                  <a:pt x="4118244" y="680647"/>
                  <a:pt x="5296697" y="1302752"/>
                  <a:pt x="5668316" y="3639516"/>
                </a:cubicBezTo>
                <a:cubicBezTo>
                  <a:pt x="5788298" y="4393559"/>
                  <a:pt x="5890546" y="5142244"/>
                  <a:pt x="5937022" y="5865869"/>
                </a:cubicBezTo>
                <a:lnTo>
                  <a:pt x="5948805" y="6095979"/>
                </a:lnTo>
                <a:lnTo>
                  <a:pt x="0" y="6095979"/>
                </a:lnTo>
                <a:lnTo>
                  <a:pt x="0" y="1621672"/>
                </a:lnTo>
                <a:lnTo>
                  <a:pt x="36310" y="1518814"/>
                </a:lnTo>
                <a:cubicBezTo>
                  <a:pt x="109805" y="1321982"/>
                  <a:pt x="192755" y="1133640"/>
                  <a:pt x="287891" y="956872"/>
                </a:cubicBezTo>
                <a:cubicBezTo>
                  <a:pt x="669453" y="247734"/>
                  <a:pt x="1102800" y="15549"/>
                  <a:pt x="1573832" y="765"/>
                </a:cubicBezTo>
                <a:close/>
              </a:path>
            </a:pathLst>
          </a:custGeom>
        </p:spPr>
      </p:pic>
      <p:sp>
        <p:nvSpPr>
          <p:cNvPr id="29" name="Freeform: Shape 28">
            <a:extLst>
              <a:ext uri="{FF2B5EF4-FFF2-40B4-BE49-F238E27FC236}">
                <a16:creationId xmlns:a16="http://schemas.microsoft.com/office/drawing/2014/main" xmlns="" id="{F47DB6CD-8E9E-4643-B3B6-01BD80429B3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223838" y="538152"/>
            <a:ext cx="6095989" cy="6543686"/>
          </a:xfrm>
          <a:custGeom>
            <a:avLst/>
            <a:gdLst>
              <a:gd name="connsiteX0" fmla="*/ 0 w 4033589"/>
              <a:gd name="connsiteY0" fmla="*/ 0 h 6858000"/>
              <a:gd name="connsiteX1" fmla="*/ 1878934 w 4033589"/>
              <a:gd name="connsiteY1" fmla="*/ 0 h 6858000"/>
              <a:gd name="connsiteX2" fmla="*/ 1882313 w 4033589"/>
              <a:gd name="connsiteY2" fmla="*/ 2021 h 6858000"/>
              <a:gd name="connsiteX3" fmla="*/ 3475371 w 4033589"/>
              <a:gd name="connsiteY3" fmla="*/ 1517967 h 6858000"/>
              <a:gd name="connsiteX4" fmla="*/ 3975977 w 4033589"/>
              <a:gd name="connsiteY4" fmla="*/ 4379386 h 6858000"/>
              <a:gd name="connsiteX5" fmla="*/ 3312864 w 4033589"/>
              <a:gd name="connsiteY5" fmla="*/ 6852362 h 6858000"/>
              <a:gd name="connsiteX6" fmla="*/ 3310593 w 4033589"/>
              <a:gd name="connsiteY6" fmla="*/ 6858000 h 6858000"/>
              <a:gd name="connsiteX7" fmla="*/ 0 w 4033589"/>
              <a:gd name="connsiteY7" fmla="*/ 6858000 h 6858000"/>
              <a:gd name="connsiteX8" fmla="*/ 0 w 4033589"/>
              <a:gd name="connsiteY8" fmla="*/ 0 h 6858000"/>
              <a:gd name="connsiteX0" fmla="*/ 0 w 4033589"/>
              <a:gd name="connsiteY0" fmla="*/ 6858000 h 6858000"/>
              <a:gd name="connsiteX1" fmla="*/ 1878934 w 4033589"/>
              <a:gd name="connsiteY1" fmla="*/ 0 h 6858000"/>
              <a:gd name="connsiteX2" fmla="*/ 1882313 w 4033589"/>
              <a:gd name="connsiteY2" fmla="*/ 2021 h 6858000"/>
              <a:gd name="connsiteX3" fmla="*/ 3475371 w 4033589"/>
              <a:gd name="connsiteY3" fmla="*/ 1517967 h 6858000"/>
              <a:gd name="connsiteX4" fmla="*/ 3975977 w 4033589"/>
              <a:gd name="connsiteY4" fmla="*/ 4379386 h 6858000"/>
              <a:gd name="connsiteX5" fmla="*/ 3312864 w 4033589"/>
              <a:gd name="connsiteY5" fmla="*/ 6852362 h 6858000"/>
              <a:gd name="connsiteX6" fmla="*/ 3310593 w 4033589"/>
              <a:gd name="connsiteY6" fmla="*/ 6858000 h 6858000"/>
              <a:gd name="connsiteX7" fmla="*/ 0 w 4033589"/>
              <a:gd name="connsiteY7" fmla="*/ 6858000 h 6858000"/>
              <a:gd name="connsiteX0" fmla="*/ 1787494 w 3942149"/>
              <a:gd name="connsiteY0" fmla="*/ 0 h 6949440"/>
              <a:gd name="connsiteX1" fmla="*/ 1790873 w 3942149"/>
              <a:gd name="connsiteY1" fmla="*/ 2021 h 6949440"/>
              <a:gd name="connsiteX2" fmla="*/ 3383931 w 3942149"/>
              <a:gd name="connsiteY2" fmla="*/ 1517967 h 6949440"/>
              <a:gd name="connsiteX3" fmla="*/ 3884537 w 3942149"/>
              <a:gd name="connsiteY3" fmla="*/ 4379386 h 6949440"/>
              <a:gd name="connsiteX4" fmla="*/ 3221424 w 3942149"/>
              <a:gd name="connsiteY4" fmla="*/ 6852362 h 6949440"/>
              <a:gd name="connsiteX5" fmla="*/ 3219153 w 3942149"/>
              <a:gd name="connsiteY5" fmla="*/ 6858000 h 6949440"/>
              <a:gd name="connsiteX6" fmla="*/ 0 w 3942149"/>
              <a:gd name="connsiteY6" fmla="*/ 6949440 h 6949440"/>
              <a:gd name="connsiteX0" fmla="*/ 1787494 w 3942149"/>
              <a:gd name="connsiteY0" fmla="*/ 0 h 6949440"/>
              <a:gd name="connsiteX1" fmla="*/ 1790873 w 3942149"/>
              <a:gd name="connsiteY1" fmla="*/ 2021 h 6949440"/>
              <a:gd name="connsiteX2" fmla="*/ 3383931 w 3942149"/>
              <a:gd name="connsiteY2" fmla="*/ 1517967 h 6949440"/>
              <a:gd name="connsiteX3" fmla="*/ 3884537 w 3942149"/>
              <a:gd name="connsiteY3" fmla="*/ 4379386 h 6949440"/>
              <a:gd name="connsiteX4" fmla="*/ 3221424 w 3942149"/>
              <a:gd name="connsiteY4" fmla="*/ 6852362 h 6949440"/>
              <a:gd name="connsiteX5" fmla="*/ 3219153 w 3942149"/>
              <a:gd name="connsiteY5" fmla="*/ 6858000 h 6949440"/>
              <a:gd name="connsiteX6" fmla="*/ 0 w 3942149"/>
              <a:gd name="connsiteY6" fmla="*/ 6949440 h 6949440"/>
              <a:gd name="connsiteX0" fmla="*/ 0 w 2154655"/>
              <a:gd name="connsiteY0" fmla="*/ 0 h 6858000"/>
              <a:gd name="connsiteX1" fmla="*/ 3379 w 2154655"/>
              <a:gd name="connsiteY1" fmla="*/ 2021 h 6858000"/>
              <a:gd name="connsiteX2" fmla="*/ 1596437 w 2154655"/>
              <a:gd name="connsiteY2" fmla="*/ 1517967 h 6858000"/>
              <a:gd name="connsiteX3" fmla="*/ 2097043 w 2154655"/>
              <a:gd name="connsiteY3" fmla="*/ 4379386 h 6858000"/>
              <a:gd name="connsiteX4" fmla="*/ 1433930 w 2154655"/>
              <a:gd name="connsiteY4" fmla="*/ 6852362 h 6858000"/>
              <a:gd name="connsiteX5" fmla="*/ 1431659 w 2154655"/>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4655" h="6858000">
                <a:moveTo>
                  <a:pt x="0" y="0"/>
                </a:moveTo>
                <a:lnTo>
                  <a:pt x="3379" y="2021"/>
                </a:lnTo>
                <a:cubicBezTo>
                  <a:pt x="667061" y="423753"/>
                  <a:pt x="1239365" y="963389"/>
                  <a:pt x="1596437" y="1517967"/>
                </a:cubicBezTo>
                <a:cubicBezTo>
                  <a:pt x="2133142" y="2350886"/>
                  <a:pt x="2239839" y="3395752"/>
                  <a:pt x="2097043" y="4379386"/>
                </a:cubicBezTo>
                <a:cubicBezTo>
                  <a:pt x="2032295" y="4824358"/>
                  <a:pt x="1812506" y="5869368"/>
                  <a:pt x="1433930" y="6852362"/>
                </a:cubicBezTo>
                <a:lnTo>
                  <a:pt x="1431659" y="685800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Light"/>
            </a:endParaRPr>
          </a:p>
        </p:txBody>
      </p:sp>
      <p:sp>
        <p:nvSpPr>
          <p:cNvPr id="5" name="CuadroTexto 4">
            <a:extLst>
              <a:ext uri="{FF2B5EF4-FFF2-40B4-BE49-F238E27FC236}">
                <a16:creationId xmlns:a16="http://schemas.microsoft.com/office/drawing/2014/main" xmlns="" id="{4AE12061-045B-8F3D-DC18-EEDD74D9A1EF}"/>
              </a:ext>
            </a:extLst>
          </p:cNvPr>
          <p:cNvSpPr txBox="1"/>
          <p:nvPr/>
        </p:nvSpPr>
        <p:spPr>
          <a:xfrm>
            <a:off x="5868665" y="830928"/>
            <a:ext cx="6099242" cy="6001643"/>
          </a:xfrm>
          <a:prstGeom prst="rect">
            <a:avLst/>
          </a:prstGeom>
          <a:noFill/>
        </p:spPr>
        <p:txBody>
          <a:bodyPr wrap="square">
            <a:spAutoFit/>
          </a:bodyPr>
          <a:lstStyle/>
          <a:p>
            <a:pPr algn="ctr"/>
            <a:r>
              <a:rPr lang="es-AR" sz="3200"/>
              <a:t>Cada actividad, esta pensada especialmente para que los nuevos conceptos se construyan integrando, desde la primer clase,  </a:t>
            </a:r>
            <a:br>
              <a:rPr lang="es-AR" sz="3200"/>
            </a:br>
            <a:r>
              <a:rPr lang="es-AR" sz="3200"/>
              <a:t>lo previo con lo siguiente.</a:t>
            </a:r>
            <a:br>
              <a:rPr lang="es-AR" sz="3200"/>
            </a:br>
            <a:r>
              <a:rPr lang="es-AR" sz="3200"/>
              <a:t>Vectores. Matrices. Espacios vectoriales. Transformaciones lineales. Sistemas de ecuaciones. </a:t>
            </a:r>
          </a:p>
          <a:p>
            <a:pPr algn="ctr"/>
            <a:r>
              <a:rPr lang="es-AR" sz="3200"/>
              <a:t>Armando una consistente red de conocimiento y habilidades. </a:t>
            </a:r>
            <a:endParaRPr lang="es-AR" sz="3200" dirty="0"/>
          </a:p>
        </p:txBody>
      </p:sp>
    </p:spTree>
    <p:extLst>
      <p:ext uri="{BB962C8B-B14F-4D97-AF65-F5344CB8AC3E}">
        <p14:creationId xmlns:p14="http://schemas.microsoft.com/office/powerpoint/2010/main" val="21327276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E70BA4F2-59D8-C301-3093-9852CF27B81C}"/>
              </a:ext>
            </a:extLst>
          </p:cNvPr>
          <p:cNvSpPr txBox="1"/>
          <p:nvPr/>
        </p:nvSpPr>
        <p:spPr>
          <a:xfrm>
            <a:off x="817124" y="139206"/>
            <a:ext cx="4386137" cy="769441"/>
          </a:xfrm>
          <a:prstGeom prst="rect">
            <a:avLst/>
          </a:prstGeom>
          <a:noFill/>
        </p:spPr>
        <p:txBody>
          <a:bodyPr wrap="none" rtlCol="0">
            <a:spAutoFit/>
          </a:bodyPr>
          <a:lstStyle/>
          <a:p>
            <a:r>
              <a:rPr lang="es-ES" sz="4400" dirty="0"/>
              <a:t>CRONOGRAMA</a:t>
            </a:r>
            <a:endParaRPr lang="es-AR" sz="4400" dirty="0"/>
          </a:p>
        </p:txBody>
      </p:sp>
      <p:pic>
        <p:nvPicPr>
          <p:cNvPr id="4" name="Gráfico 3" descr="Insignia 1 contorno">
            <a:extLst>
              <a:ext uri="{FF2B5EF4-FFF2-40B4-BE49-F238E27FC236}">
                <a16:creationId xmlns:a16="http://schemas.microsoft.com/office/drawing/2014/main" xmlns="" id="{CD0ED04B-8306-0CC8-9A08-B23FCAFD344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403578" y="1372272"/>
            <a:ext cx="914400" cy="914400"/>
          </a:xfrm>
          <a:prstGeom prst="rect">
            <a:avLst/>
          </a:prstGeom>
        </p:spPr>
      </p:pic>
      <p:pic>
        <p:nvPicPr>
          <p:cNvPr id="6" name="Gráfico 5" descr="Insignia contorno">
            <a:extLst>
              <a:ext uri="{FF2B5EF4-FFF2-40B4-BE49-F238E27FC236}">
                <a16:creationId xmlns:a16="http://schemas.microsoft.com/office/drawing/2014/main" xmlns="" id="{D2B4878F-6115-11A6-DDE2-C14CC70D2E7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3233808" y="3563843"/>
            <a:ext cx="914400" cy="914400"/>
          </a:xfrm>
          <a:prstGeom prst="rect">
            <a:avLst/>
          </a:prstGeom>
        </p:spPr>
      </p:pic>
      <p:pic>
        <p:nvPicPr>
          <p:cNvPr id="8" name="Gráfico 7" descr="Insignia 3 contorno">
            <a:extLst>
              <a:ext uri="{FF2B5EF4-FFF2-40B4-BE49-F238E27FC236}">
                <a16:creationId xmlns:a16="http://schemas.microsoft.com/office/drawing/2014/main" xmlns="" id="{E80C9C4D-DE92-CA69-2211-6BDCB741431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5903292" y="1018536"/>
            <a:ext cx="914400" cy="914400"/>
          </a:xfrm>
          <a:prstGeom prst="rect">
            <a:avLst/>
          </a:prstGeom>
        </p:spPr>
      </p:pic>
      <p:pic>
        <p:nvPicPr>
          <p:cNvPr id="10" name="Gráfico 9" descr="Insignia 4 contorno">
            <a:extLst>
              <a:ext uri="{FF2B5EF4-FFF2-40B4-BE49-F238E27FC236}">
                <a16:creationId xmlns:a16="http://schemas.microsoft.com/office/drawing/2014/main" xmlns="" id="{46409E21-188C-29FB-FD32-D2EB67C731A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8106714" y="4534597"/>
            <a:ext cx="914400" cy="914400"/>
          </a:xfrm>
          <a:prstGeom prst="rect">
            <a:avLst/>
          </a:prstGeom>
        </p:spPr>
      </p:pic>
      <p:pic>
        <p:nvPicPr>
          <p:cNvPr id="12" name="Gráfico 11" descr="Insignia 5 contorno">
            <a:extLst>
              <a:ext uri="{FF2B5EF4-FFF2-40B4-BE49-F238E27FC236}">
                <a16:creationId xmlns:a16="http://schemas.microsoft.com/office/drawing/2014/main" xmlns="" id="{55335086-705D-768C-941F-0327B1F545F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0520245" y="1601860"/>
            <a:ext cx="914400" cy="914400"/>
          </a:xfrm>
          <a:prstGeom prst="rect">
            <a:avLst/>
          </a:prstGeom>
        </p:spPr>
      </p:pic>
      <p:cxnSp>
        <p:nvCxnSpPr>
          <p:cNvPr id="14" name="Conector recto 13">
            <a:extLst>
              <a:ext uri="{FF2B5EF4-FFF2-40B4-BE49-F238E27FC236}">
                <a16:creationId xmlns:a16="http://schemas.microsoft.com/office/drawing/2014/main" xmlns="" id="{023DE24C-52ED-DF9D-D557-999D667181F5}"/>
              </a:ext>
            </a:extLst>
          </p:cNvPr>
          <p:cNvCxnSpPr>
            <a:cxnSpLocks/>
          </p:cNvCxnSpPr>
          <p:nvPr/>
        </p:nvCxnSpPr>
        <p:spPr>
          <a:xfrm flipV="1">
            <a:off x="787906" y="2005536"/>
            <a:ext cx="734390" cy="438286"/>
          </a:xfrm>
          <a:prstGeom prst="line">
            <a:avLst/>
          </a:prstGeom>
          <a:ln>
            <a:solidFill>
              <a:schemeClr val="accent3">
                <a:lumMod val="60000"/>
                <a:lumOff val="4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 name="Conector recto 15">
            <a:extLst>
              <a:ext uri="{FF2B5EF4-FFF2-40B4-BE49-F238E27FC236}">
                <a16:creationId xmlns:a16="http://schemas.microsoft.com/office/drawing/2014/main" xmlns="" id="{9BE06413-6FF3-9711-B526-7D691D604C1F}"/>
              </a:ext>
            </a:extLst>
          </p:cNvPr>
          <p:cNvCxnSpPr>
            <a:cxnSpLocks/>
          </p:cNvCxnSpPr>
          <p:nvPr/>
        </p:nvCxnSpPr>
        <p:spPr>
          <a:xfrm>
            <a:off x="2238703" y="2144110"/>
            <a:ext cx="1073374" cy="1650357"/>
          </a:xfrm>
          <a:prstGeom prst="line">
            <a:avLst/>
          </a:prstGeom>
          <a:ln>
            <a:solidFill>
              <a:schemeClr val="accent3">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0" name="Conector recto 19">
            <a:extLst>
              <a:ext uri="{FF2B5EF4-FFF2-40B4-BE49-F238E27FC236}">
                <a16:creationId xmlns:a16="http://schemas.microsoft.com/office/drawing/2014/main" xmlns="" id="{D134B35D-07DF-88F1-0F97-98FBA29BEE00}"/>
              </a:ext>
            </a:extLst>
          </p:cNvPr>
          <p:cNvCxnSpPr>
            <a:cxnSpLocks/>
          </p:cNvCxnSpPr>
          <p:nvPr/>
        </p:nvCxnSpPr>
        <p:spPr>
          <a:xfrm flipV="1">
            <a:off x="3974570" y="1841539"/>
            <a:ext cx="2121430" cy="1952928"/>
          </a:xfrm>
          <a:prstGeom prst="line">
            <a:avLst/>
          </a:prstGeom>
          <a:ln>
            <a:solidFill>
              <a:schemeClr val="bg2">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2" name="Conector recto 21">
            <a:extLst>
              <a:ext uri="{FF2B5EF4-FFF2-40B4-BE49-F238E27FC236}">
                <a16:creationId xmlns:a16="http://schemas.microsoft.com/office/drawing/2014/main" xmlns="" id="{710B0449-DD02-C590-7F0C-D1223A9016E3}"/>
              </a:ext>
            </a:extLst>
          </p:cNvPr>
          <p:cNvCxnSpPr>
            <a:cxnSpLocks/>
          </p:cNvCxnSpPr>
          <p:nvPr/>
        </p:nvCxnSpPr>
        <p:spPr>
          <a:xfrm flipV="1">
            <a:off x="8860221" y="2516260"/>
            <a:ext cx="1883979" cy="2150333"/>
          </a:xfrm>
          <a:prstGeom prst="line">
            <a:avLst/>
          </a:prstGeom>
          <a:ln>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6" name="Conector recto 25">
            <a:extLst>
              <a:ext uri="{FF2B5EF4-FFF2-40B4-BE49-F238E27FC236}">
                <a16:creationId xmlns:a16="http://schemas.microsoft.com/office/drawing/2014/main" xmlns="" id="{436414FB-5111-AFAC-8D41-3CB8805FA3BA}"/>
              </a:ext>
            </a:extLst>
          </p:cNvPr>
          <p:cNvCxnSpPr>
            <a:cxnSpLocks/>
          </p:cNvCxnSpPr>
          <p:nvPr/>
        </p:nvCxnSpPr>
        <p:spPr>
          <a:xfrm>
            <a:off x="6565842" y="1932936"/>
            <a:ext cx="1629775" cy="2662712"/>
          </a:xfrm>
          <a:prstGeom prst="line">
            <a:avLst/>
          </a:prstGeom>
          <a:ln>
            <a:solidFill>
              <a:schemeClr val="accent2">
                <a:lumMod val="40000"/>
                <a:lumOff val="60000"/>
              </a:schemeClr>
            </a:solidFill>
            <a:prstDash val="dash"/>
          </a:ln>
        </p:spPr>
        <p:style>
          <a:lnRef idx="1">
            <a:schemeClr val="accent1"/>
          </a:lnRef>
          <a:fillRef idx="0">
            <a:schemeClr val="accent1"/>
          </a:fillRef>
          <a:effectRef idx="0">
            <a:schemeClr val="accent1"/>
          </a:effectRef>
          <a:fontRef idx="minor">
            <a:schemeClr val="tx1"/>
          </a:fontRef>
        </p:style>
      </p:cxnSp>
      <p:pic>
        <p:nvPicPr>
          <p:cNvPr id="38" name="Imagen 37">
            <a:extLst>
              <a:ext uri="{FF2B5EF4-FFF2-40B4-BE49-F238E27FC236}">
                <a16:creationId xmlns:a16="http://schemas.microsoft.com/office/drawing/2014/main" xmlns="" id="{81999DE1-B2CB-0496-70BC-0BCA7A56F819}"/>
              </a:ext>
            </a:extLst>
          </p:cNvPr>
          <p:cNvPicPr>
            <a:picLocks noChangeAspect="1"/>
          </p:cNvPicPr>
          <p:nvPr/>
        </p:nvPicPr>
        <p:blipFill rotWithShape="1">
          <a:blip r:embed="rId12"/>
          <a:srcRect l="446875" t="-34464" r="-421722" b="48843"/>
          <a:stretch/>
        </p:blipFill>
        <p:spPr>
          <a:xfrm>
            <a:off x="5560485" y="2286672"/>
            <a:ext cx="906518" cy="1906956"/>
          </a:xfrm>
          <a:prstGeom prst="rect">
            <a:avLst/>
          </a:prstGeom>
        </p:spPr>
      </p:pic>
      <p:pic>
        <p:nvPicPr>
          <p:cNvPr id="46" name="Gráfico 45" descr="Andar contorno">
            <a:extLst>
              <a:ext uri="{FF2B5EF4-FFF2-40B4-BE49-F238E27FC236}">
                <a16:creationId xmlns:a16="http://schemas.microsoft.com/office/drawing/2014/main" xmlns="" id="{D8B4A7A3-B33B-FFF2-8CD9-30826F3D86E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xmlns="" r:embed="rId14"/>
              </a:ext>
            </a:extLst>
          </a:blip>
          <a:stretch>
            <a:fillRect/>
          </a:stretch>
        </p:blipFill>
        <p:spPr>
          <a:xfrm>
            <a:off x="-47721" y="1829472"/>
            <a:ext cx="914400" cy="914400"/>
          </a:xfrm>
          <a:prstGeom prst="rect">
            <a:avLst/>
          </a:prstGeom>
        </p:spPr>
      </p:pic>
      <p:sp>
        <p:nvSpPr>
          <p:cNvPr id="47" name="CuadroTexto 46">
            <a:extLst>
              <a:ext uri="{FF2B5EF4-FFF2-40B4-BE49-F238E27FC236}">
                <a16:creationId xmlns:a16="http://schemas.microsoft.com/office/drawing/2014/main" xmlns="" id="{069FBA47-1F11-3176-E394-CCF97A038CD0}"/>
              </a:ext>
            </a:extLst>
          </p:cNvPr>
          <p:cNvSpPr txBox="1"/>
          <p:nvPr/>
        </p:nvSpPr>
        <p:spPr>
          <a:xfrm>
            <a:off x="-69009" y="2718715"/>
            <a:ext cx="2999860" cy="1815882"/>
          </a:xfrm>
          <a:prstGeom prst="rect">
            <a:avLst/>
          </a:prstGeom>
          <a:noFill/>
        </p:spPr>
        <p:txBody>
          <a:bodyPr wrap="none" rtlCol="0">
            <a:spAutoFit/>
          </a:bodyPr>
          <a:lstStyle/>
          <a:p>
            <a:r>
              <a:rPr lang="es-ES" sz="1400" b="1" dirty="0">
                <a:solidFill>
                  <a:schemeClr val="accent5">
                    <a:lumMod val="60000"/>
                    <a:lumOff val="40000"/>
                  </a:schemeClr>
                </a:solidFill>
              </a:rPr>
              <a:t>Unidad 1:</a:t>
            </a:r>
          </a:p>
          <a:p>
            <a:r>
              <a:rPr lang="es-ES" sz="1400" b="1" dirty="0">
                <a:solidFill>
                  <a:schemeClr val="accent5">
                    <a:lumMod val="60000"/>
                    <a:lumOff val="40000"/>
                  </a:schemeClr>
                </a:solidFill>
              </a:rPr>
              <a:t>Vectores y lugares geométricos.</a:t>
            </a:r>
          </a:p>
          <a:p>
            <a:r>
              <a:rPr lang="es-ES" sz="1400" b="1" dirty="0">
                <a:solidFill>
                  <a:schemeClr val="accent5">
                    <a:lumMod val="60000"/>
                    <a:lumOff val="40000"/>
                  </a:schemeClr>
                </a:solidFill>
              </a:rPr>
              <a:t>8 clases.</a:t>
            </a:r>
          </a:p>
          <a:p>
            <a:r>
              <a:rPr lang="es-ES" sz="1400" b="1" dirty="0">
                <a:solidFill>
                  <a:schemeClr val="accent5">
                    <a:lumMod val="60000"/>
                    <a:lumOff val="40000"/>
                  </a:schemeClr>
                </a:solidFill>
              </a:rPr>
              <a:t>Evaluación:</a:t>
            </a:r>
          </a:p>
          <a:p>
            <a:r>
              <a:rPr lang="es-ES" sz="1400" b="1" dirty="0">
                <a:solidFill>
                  <a:schemeClr val="accent5">
                    <a:lumMod val="60000"/>
                    <a:lumOff val="40000"/>
                  </a:schemeClr>
                </a:solidFill>
              </a:rPr>
              <a:t>EFP1: Actividades presenciales.</a:t>
            </a:r>
          </a:p>
          <a:p>
            <a:r>
              <a:rPr lang="es-ES" sz="1400" b="1" dirty="0">
                <a:solidFill>
                  <a:schemeClr val="accent5">
                    <a:lumMod val="60000"/>
                    <a:lumOff val="40000"/>
                  </a:schemeClr>
                </a:solidFill>
              </a:rPr>
              <a:t>Actividades en aula virtual. </a:t>
            </a:r>
          </a:p>
          <a:p>
            <a:r>
              <a:rPr lang="es-ES" sz="1400" b="1" dirty="0">
                <a:solidFill>
                  <a:schemeClr val="accent5">
                    <a:lumMod val="60000"/>
                    <a:lumOff val="40000"/>
                  </a:schemeClr>
                </a:solidFill>
              </a:rPr>
              <a:t>TPG :Cónicas usando GeoGebra.</a:t>
            </a:r>
          </a:p>
          <a:p>
            <a:r>
              <a:rPr lang="es-ES" sz="1400" b="1" dirty="0">
                <a:solidFill>
                  <a:schemeClr val="accent5">
                    <a:lumMod val="60000"/>
                    <a:lumOff val="40000"/>
                  </a:schemeClr>
                </a:solidFill>
              </a:rPr>
              <a:t>P1</a:t>
            </a:r>
            <a:endParaRPr lang="es-AR" sz="1400" b="1" dirty="0">
              <a:solidFill>
                <a:schemeClr val="accent5">
                  <a:lumMod val="60000"/>
                  <a:lumOff val="40000"/>
                </a:schemeClr>
              </a:solidFill>
            </a:endParaRPr>
          </a:p>
        </p:txBody>
      </p:sp>
      <p:pic>
        <p:nvPicPr>
          <p:cNvPr id="48" name="Gráfico 47" descr="Andar contorno">
            <a:extLst>
              <a:ext uri="{FF2B5EF4-FFF2-40B4-BE49-F238E27FC236}">
                <a16:creationId xmlns:a16="http://schemas.microsoft.com/office/drawing/2014/main" xmlns="" id="{60144F81-EE86-8957-12FC-783D14E0E4D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xmlns="" r:embed="rId14"/>
              </a:ext>
            </a:extLst>
          </a:blip>
          <a:stretch>
            <a:fillRect/>
          </a:stretch>
        </p:blipFill>
        <p:spPr>
          <a:xfrm>
            <a:off x="3351219" y="2753189"/>
            <a:ext cx="914400" cy="914400"/>
          </a:xfrm>
          <a:prstGeom prst="rect">
            <a:avLst/>
          </a:prstGeom>
        </p:spPr>
      </p:pic>
      <p:pic>
        <p:nvPicPr>
          <p:cNvPr id="49" name="Gráfico 48" descr="Andar contorno">
            <a:extLst>
              <a:ext uri="{FF2B5EF4-FFF2-40B4-BE49-F238E27FC236}">
                <a16:creationId xmlns:a16="http://schemas.microsoft.com/office/drawing/2014/main" xmlns="" id="{B2086798-FC5E-30E0-1A11-84F0105F126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xmlns="" r:embed="rId14"/>
              </a:ext>
            </a:extLst>
          </a:blip>
          <a:stretch>
            <a:fillRect/>
          </a:stretch>
        </p:blipFill>
        <p:spPr>
          <a:xfrm>
            <a:off x="5957030" y="165187"/>
            <a:ext cx="914400" cy="914400"/>
          </a:xfrm>
          <a:prstGeom prst="rect">
            <a:avLst/>
          </a:prstGeom>
        </p:spPr>
      </p:pic>
      <p:pic>
        <p:nvPicPr>
          <p:cNvPr id="50" name="Gráfico 49" descr="Andar contorno">
            <a:extLst>
              <a:ext uri="{FF2B5EF4-FFF2-40B4-BE49-F238E27FC236}">
                <a16:creationId xmlns:a16="http://schemas.microsoft.com/office/drawing/2014/main" xmlns="" id="{F3A2C6B9-4604-A4BE-842B-8BB1F6D3615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xmlns="" r:embed="rId14"/>
              </a:ext>
            </a:extLst>
          </a:blip>
          <a:stretch>
            <a:fillRect/>
          </a:stretch>
        </p:blipFill>
        <p:spPr>
          <a:xfrm>
            <a:off x="1534250" y="611978"/>
            <a:ext cx="914400" cy="914400"/>
          </a:xfrm>
          <a:prstGeom prst="rect">
            <a:avLst/>
          </a:prstGeom>
        </p:spPr>
      </p:pic>
      <p:pic>
        <p:nvPicPr>
          <p:cNvPr id="51" name="Gráfico 50" descr="Andar contorno">
            <a:extLst>
              <a:ext uri="{FF2B5EF4-FFF2-40B4-BE49-F238E27FC236}">
                <a16:creationId xmlns:a16="http://schemas.microsoft.com/office/drawing/2014/main" xmlns="" id="{FEE59CA0-1E4A-292B-6367-1CC32E7A3F0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xmlns="" r:embed="rId14"/>
              </a:ext>
            </a:extLst>
          </a:blip>
          <a:stretch>
            <a:fillRect/>
          </a:stretch>
        </p:blipFill>
        <p:spPr>
          <a:xfrm>
            <a:off x="8169558" y="3615250"/>
            <a:ext cx="914400" cy="914400"/>
          </a:xfrm>
          <a:prstGeom prst="rect">
            <a:avLst/>
          </a:prstGeom>
        </p:spPr>
      </p:pic>
      <p:pic>
        <p:nvPicPr>
          <p:cNvPr id="52" name="Gráfico 51" descr="Andar contorno">
            <a:extLst>
              <a:ext uri="{FF2B5EF4-FFF2-40B4-BE49-F238E27FC236}">
                <a16:creationId xmlns:a16="http://schemas.microsoft.com/office/drawing/2014/main" xmlns="" id="{230FE7B2-DB04-1686-7734-5AA84F0E510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xmlns="" r:embed="rId14"/>
              </a:ext>
            </a:extLst>
          </a:blip>
          <a:stretch>
            <a:fillRect/>
          </a:stretch>
        </p:blipFill>
        <p:spPr>
          <a:xfrm>
            <a:off x="10674105" y="658772"/>
            <a:ext cx="914400" cy="914400"/>
          </a:xfrm>
          <a:prstGeom prst="rect">
            <a:avLst/>
          </a:prstGeom>
        </p:spPr>
      </p:pic>
      <p:sp>
        <p:nvSpPr>
          <p:cNvPr id="59" name="CuadroTexto 58">
            <a:extLst>
              <a:ext uri="{FF2B5EF4-FFF2-40B4-BE49-F238E27FC236}">
                <a16:creationId xmlns:a16="http://schemas.microsoft.com/office/drawing/2014/main" xmlns="" id="{D471C442-F998-7FB2-4A0D-C0040F29A6F4}"/>
              </a:ext>
            </a:extLst>
          </p:cNvPr>
          <p:cNvSpPr txBox="1"/>
          <p:nvPr/>
        </p:nvSpPr>
        <p:spPr>
          <a:xfrm>
            <a:off x="2217092" y="4609732"/>
            <a:ext cx="3150158" cy="1815882"/>
          </a:xfrm>
          <a:prstGeom prst="rect">
            <a:avLst/>
          </a:prstGeom>
          <a:noFill/>
        </p:spPr>
        <p:txBody>
          <a:bodyPr wrap="none" rtlCol="0">
            <a:spAutoFit/>
          </a:bodyPr>
          <a:lstStyle/>
          <a:p>
            <a:r>
              <a:rPr lang="es-ES" sz="1400" b="1" dirty="0">
                <a:solidFill>
                  <a:schemeClr val="accent2">
                    <a:lumMod val="75000"/>
                  </a:schemeClr>
                </a:solidFill>
              </a:rPr>
              <a:t>Unidad 2:</a:t>
            </a:r>
          </a:p>
          <a:p>
            <a:r>
              <a:rPr lang="es-ES" sz="1400" b="1" dirty="0">
                <a:solidFill>
                  <a:schemeClr val="accent2">
                    <a:lumMod val="75000"/>
                  </a:schemeClr>
                </a:solidFill>
              </a:rPr>
              <a:t>Álgebra matricial.</a:t>
            </a:r>
          </a:p>
          <a:p>
            <a:r>
              <a:rPr lang="es-ES" sz="1400" b="1" dirty="0">
                <a:solidFill>
                  <a:schemeClr val="accent2">
                    <a:lumMod val="75000"/>
                  </a:schemeClr>
                </a:solidFill>
              </a:rPr>
              <a:t>7 clases.</a:t>
            </a:r>
          </a:p>
          <a:p>
            <a:r>
              <a:rPr lang="es-ES" sz="1400" b="1" dirty="0">
                <a:solidFill>
                  <a:schemeClr val="accent2">
                    <a:lumMod val="75000"/>
                  </a:schemeClr>
                </a:solidFill>
              </a:rPr>
              <a:t>Evaluación: </a:t>
            </a:r>
          </a:p>
          <a:p>
            <a:r>
              <a:rPr lang="es-ES" sz="1400" b="1" dirty="0">
                <a:solidFill>
                  <a:schemeClr val="accent2">
                    <a:lumMod val="75000"/>
                  </a:schemeClr>
                </a:solidFill>
              </a:rPr>
              <a:t>EFP2: Actividades presenciales.</a:t>
            </a:r>
          </a:p>
          <a:p>
            <a:r>
              <a:rPr lang="es-ES" sz="1400" b="1" dirty="0">
                <a:solidFill>
                  <a:schemeClr val="accent2">
                    <a:lumMod val="75000"/>
                  </a:schemeClr>
                </a:solidFill>
              </a:rPr>
              <a:t>Actividades en aula virtual.</a:t>
            </a:r>
          </a:p>
          <a:p>
            <a:r>
              <a:rPr lang="es-ES" sz="1400" b="1" dirty="0">
                <a:solidFill>
                  <a:schemeClr val="accent2">
                    <a:lumMod val="75000"/>
                  </a:schemeClr>
                </a:solidFill>
              </a:rPr>
              <a:t>Cuestionario presencial individual</a:t>
            </a:r>
          </a:p>
          <a:p>
            <a:endParaRPr lang="es-AR" sz="1400" b="1" dirty="0">
              <a:solidFill>
                <a:schemeClr val="accent2">
                  <a:lumMod val="75000"/>
                </a:schemeClr>
              </a:solidFill>
            </a:endParaRPr>
          </a:p>
        </p:txBody>
      </p:sp>
      <p:sp>
        <p:nvSpPr>
          <p:cNvPr id="62" name="CuadroTexto 61">
            <a:extLst>
              <a:ext uri="{FF2B5EF4-FFF2-40B4-BE49-F238E27FC236}">
                <a16:creationId xmlns:a16="http://schemas.microsoft.com/office/drawing/2014/main" xmlns="" id="{82A2A114-9DD2-FC76-BDA7-FE71CD979513}"/>
              </a:ext>
            </a:extLst>
          </p:cNvPr>
          <p:cNvSpPr txBox="1"/>
          <p:nvPr/>
        </p:nvSpPr>
        <p:spPr>
          <a:xfrm>
            <a:off x="4418399" y="1614963"/>
            <a:ext cx="3150158" cy="1815882"/>
          </a:xfrm>
          <a:prstGeom prst="rect">
            <a:avLst/>
          </a:prstGeom>
          <a:noFill/>
        </p:spPr>
        <p:txBody>
          <a:bodyPr wrap="none" rtlCol="0">
            <a:spAutoFit/>
          </a:bodyPr>
          <a:lstStyle/>
          <a:p>
            <a:r>
              <a:rPr lang="es-ES" sz="1400" b="1" dirty="0">
                <a:solidFill>
                  <a:schemeClr val="bg2">
                    <a:lumMod val="50000"/>
                    <a:lumOff val="50000"/>
                  </a:schemeClr>
                </a:solidFill>
              </a:rPr>
              <a:t>Unidad 3:</a:t>
            </a:r>
          </a:p>
          <a:p>
            <a:r>
              <a:rPr lang="es-ES" sz="1400" b="1" dirty="0">
                <a:solidFill>
                  <a:schemeClr val="bg2">
                    <a:lumMod val="50000"/>
                    <a:lumOff val="50000"/>
                  </a:schemeClr>
                </a:solidFill>
              </a:rPr>
              <a:t>Sistemas de ecuaciones lineales.</a:t>
            </a:r>
          </a:p>
          <a:p>
            <a:r>
              <a:rPr lang="es-ES" sz="1400" b="1" dirty="0">
                <a:solidFill>
                  <a:schemeClr val="bg2">
                    <a:lumMod val="50000"/>
                    <a:lumOff val="50000"/>
                  </a:schemeClr>
                </a:solidFill>
              </a:rPr>
              <a:t>4 clases.</a:t>
            </a:r>
          </a:p>
          <a:p>
            <a:r>
              <a:rPr lang="es-ES" sz="1400" b="1" dirty="0">
                <a:solidFill>
                  <a:schemeClr val="bg2">
                    <a:lumMod val="50000"/>
                    <a:lumOff val="50000"/>
                  </a:schemeClr>
                </a:solidFill>
              </a:rPr>
              <a:t>Evaluación:</a:t>
            </a:r>
          </a:p>
          <a:p>
            <a:r>
              <a:rPr lang="es-ES" sz="1400" b="1" dirty="0">
                <a:solidFill>
                  <a:schemeClr val="bg2">
                    <a:lumMod val="50000"/>
                    <a:lumOff val="50000"/>
                  </a:schemeClr>
                </a:solidFill>
              </a:rPr>
              <a:t>EFP2: Actividades presenciales.</a:t>
            </a:r>
          </a:p>
          <a:p>
            <a:r>
              <a:rPr lang="es-ES" sz="1400" b="1" dirty="0">
                <a:solidFill>
                  <a:schemeClr val="bg2">
                    <a:lumMod val="50000"/>
                    <a:lumOff val="50000"/>
                  </a:schemeClr>
                </a:solidFill>
              </a:rPr>
              <a:t>Actividades en aula virtual.</a:t>
            </a:r>
          </a:p>
          <a:p>
            <a:r>
              <a:rPr lang="es-ES" sz="1400" b="1" dirty="0">
                <a:solidFill>
                  <a:schemeClr val="bg2">
                    <a:lumMod val="50000"/>
                    <a:lumOff val="50000"/>
                  </a:schemeClr>
                </a:solidFill>
              </a:rPr>
              <a:t>Cuestionario presencial individual</a:t>
            </a:r>
          </a:p>
          <a:p>
            <a:endParaRPr lang="es-AR" sz="1400" b="1" dirty="0">
              <a:solidFill>
                <a:schemeClr val="bg2">
                  <a:lumMod val="50000"/>
                  <a:lumOff val="50000"/>
                </a:schemeClr>
              </a:solidFill>
            </a:endParaRPr>
          </a:p>
        </p:txBody>
      </p:sp>
      <p:sp>
        <p:nvSpPr>
          <p:cNvPr id="63" name="CuadroTexto 62">
            <a:extLst>
              <a:ext uri="{FF2B5EF4-FFF2-40B4-BE49-F238E27FC236}">
                <a16:creationId xmlns:a16="http://schemas.microsoft.com/office/drawing/2014/main" xmlns="" id="{01214D64-F5EC-4A05-92C3-31D3424DDACF}"/>
              </a:ext>
            </a:extLst>
          </p:cNvPr>
          <p:cNvSpPr txBox="1"/>
          <p:nvPr/>
        </p:nvSpPr>
        <p:spPr>
          <a:xfrm>
            <a:off x="5319797" y="4478243"/>
            <a:ext cx="2940100" cy="1815882"/>
          </a:xfrm>
          <a:prstGeom prst="rect">
            <a:avLst/>
          </a:prstGeom>
          <a:noFill/>
        </p:spPr>
        <p:txBody>
          <a:bodyPr wrap="none" rtlCol="0">
            <a:spAutoFit/>
          </a:bodyPr>
          <a:lstStyle/>
          <a:p>
            <a:r>
              <a:rPr lang="es-ES" sz="1400" b="1" dirty="0"/>
              <a:t>Unidad 4:</a:t>
            </a:r>
          </a:p>
          <a:p>
            <a:r>
              <a:rPr lang="es-ES" sz="1400" b="1" dirty="0"/>
              <a:t>Espacios vectoriales.</a:t>
            </a:r>
          </a:p>
          <a:p>
            <a:r>
              <a:rPr lang="es-ES" sz="1400" b="1" dirty="0"/>
              <a:t>5 clases.</a:t>
            </a:r>
          </a:p>
          <a:p>
            <a:r>
              <a:rPr lang="es-ES" sz="1400" b="1" dirty="0"/>
              <a:t>Evaluación:</a:t>
            </a:r>
          </a:p>
          <a:p>
            <a:r>
              <a:rPr lang="es-ES" sz="1400" b="1" dirty="0">
                <a:solidFill>
                  <a:schemeClr val="tx1">
                    <a:lumMod val="95000"/>
                  </a:schemeClr>
                </a:solidFill>
              </a:rPr>
              <a:t>EFP3: Actividades presenciales.</a:t>
            </a:r>
          </a:p>
          <a:p>
            <a:r>
              <a:rPr lang="es-ES" sz="1400" b="1" dirty="0">
                <a:solidFill>
                  <a:schemeClr val="tx1">
                    <a:lumMod val="95000"/>
                  </a:schemeClr>
                </a:solidFill>
              </a:rPr>
              <a:t>Actividades en aula virtual.</a:t>
            </a:r>
          </a:p>
          <a:p>
            <a:r>
              <a:rPr lang="es-ES" sz="1400" b="1" dirty="0">
                <a:solidFill>
                  <a:schemeClr val="tx1">
                    <a:lumMod val="95000"/>
                  </a:schemeClr>
                </a:solidFill>
              </a:rPr>
              <a:t>P2</a:t>
            </a:r>
          </a:p>
          <a:p>
            <a:endParaRPr lang="es-AR" sz="1400" dirty="0"/>
          </a:p>
        </p:txBody>
      </p:sp>
      <p:sp>
        <p:nvSpPr>
          <p:cNvPr id="64" name="CuadroTexto 63">
            <a:extLst>
              <a:ext uri="{FF2B5EF4-FFF2-40B4-BE49-F238E27FC236}">
                <a16:creationId xmlns:a16="http://schemas.microsoft.com/office/drawing/2014/main" xmlns="" id="{C22CB5BF-EBE7-0D78-2AA1-DC697FB8A785}"/>
              </a:ext>
            </a:extLst>
          </p:cNvPr>
          <p:cNvSpPr txBox="1"/>
          <p:nvPr/>
        </p:nvSpPr>
        <p:spPr>
          <a:xfrm>
            <a:off x="9100166" y="2398393"/>
            <a:ext cx="2940100" cy="1600438"/>
          </a:xfrm>
          <a:prstGeom prst="rect">
            <a:avLst/>
          </a:prstGeom>
          <a:noFill/>
        </p:spPr>
        <p:txBody>
          <a:bodyPr wrap="none" rtlCol="0">
            <a:spAutoFit/>
          </a:bodyPr>
          <a:lstStyle/>
          <a:p>
            <a:r>
              <a:rPr lang="es-ES" sz="1400" b="1" dirty="0">
                <a:solidFill>
                  <a:schemeClr val="accent6">
                    <a:lumMod val="75000"/>
                  </a:schemeClr>
                </a:solidFill>
              </a:rPr>
              <a:t>Unidad 5:</a:t>
            </a:r>
          </a:p>
          <a:p>
            <a:r>
              <a:rPr lang="es-ES" sz="1400" b="1" dirty="0">
                <a:solidFill>
                  <a:schemeClr val="accent6">
                    <a:lumMod val="75000"/>
                  </a:schemeClr>
                </a:solidFill>
              </a:rPr>
              <a:t>Transformaciones lineales.</a:t>
            </a:r>
          </a:p>
          <a:p>
            <a:r>
              <a:rPr lang="es-ES" sz="1400" b="1" dirty="0">
                <a:solidFill>
                  <a:schemeClr val="accent6">
                    <a:lumMod val="75000"/>
                  </a:schemeClr>
                </a:solidFill>
              </a:rPr>
              <a:t>8 clases</a:t>
            </a:r>
            <a:r>
              <a:rPr lang="es-ES" sz="1400" dirty="0">
                <a:solidFill>
                  <a:schemeClr val="accent6">
                    <a:lumMod val="75000"/>
                  </a:schemeClr>
                </a:solidFill>
              </a:rPr>
              <a:t>.</a:t>
            </a:r>
          </a:p>
          <a:p>
            <a:r>
              <a:rPr lang="es-ES" sz="1400" b="1" dirty="0">
                <a:solidFill>
                  <a:schemeClr val="accent6">
                    <a:lumMod val="75000"/>
                  </a:schemeClr>
                </a:solidFill>
              </a:rPr>
              <a:t>EFP3: Actividades presenciales.</a:t>
            </a:r>
          </a:p>
          <a:p>
            <a:r>
              <a:rPr lang="es-ES" sz="1400" b="1" dirty="0">
                <a:solidFill>
                  <a:schemeClr val="accent6">
                    <a:lumMod val="75000"/>
                  </a:schemeClr>
                </a:solidFill>
              </a:rPr>
              <a:t>Actividades en aula virtual.</a:t>
            </a:r>
          </a:p>
          <a:p>
            <a:r>
              <a:rPr lang="es-ES" sz="1400" b="1" dirty="0">
                <a:solidFill>
                  <a:schemeClr val="accent6">
                    <a:lumMod val="75000"/>
                  </a:schemeClr>
                </a:solidFill>
              </a:rPr>
              <a:t>P2</a:t>
            </a:r>
            <a:endParaRPr lang="es-ES" sz="1400" dirty="0">
              <a:solidFill>
                <a:schemeClr val="accent6">
                  <a:lumMod val="75000"/>
                </a:schemeClr>
              </a:solidFill>
            </a:endParaRPr>
          </a:p>
          <a:p>
            <a:r>
              <a:rPr lang="es-ES" sz="1400" dirty="0">
                <a:solidFill>
                  <a:schemeClr val="accent6">
                    <a:lumMod val="75000"/>
                  </a:schemeClr>
                </a:solidFill>
              </a:rPr>
              <a:t> </a:t>
            </a:r>
            <a:endParaRPr lang="es-AR" sz="1400" dirty="0">
              <a:solidFill>
                <a:schemeClr val="accent6">
                  <a:lumMod val="75000"/>
                </a:schemeClr>
              </a:solidFill>
            </a:endParaRPr>
          </a:p>
        </p:txBody>
      </p:sp>
    </p:spTree>
    <p:extLst>
      <p:ext uri="{BB962C8B-B14F-4D97-AF65-F5344CB8AC3E}">
        <p14:creationId xmlns:p14="http://schemas.microsoft.com/office/powerpoint/2010/main" val="17102511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1)">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7"/>
                                        </p:tgtEl>
                                        <p:attrNameLst>
                                          <p:attrName>style.visibility</p:attrName>
                                        </p:attrNameLst>
                                      </p:cBhvr>
                                      <p:to>
                                        <p:strVal val="visible"/>
                                      </p:to>
                                    </p:set>
                                    <p:anim calcmode="lin" valueType="num">
                                      <p:cBhvr additive="base">
                                        <p:cTn id="22" dur="500" fill="hold"/>
                                        <p:tgtEl>
                                          <p:spTgt spid="47"/>
                                        </p:tgtEl>
                                        <p:attrNameLst>
                                          <p:attrName>ppt_x</p:attrName>
                                        </p:attrNameLst>
                                      </p:cBhvr>
                                      <p:tavLst>
                                        <p:tav tm="0">
                                          <p:val>
                                            <p:strVal val="#ppt_x"/>
                                          </p:val>
                                        </p:tav>
                                        <p:tav tm="100000">
                                          <p:val>
                                            <p:strVal val="#ppt_x"/>
                                          </p:val>
                                        </p:tav>
                                      </p:tavLst>
                                    </p:anim>
                                    <p:anim calcmode="lin" valueType="num">
                                      <p:cBhvr additive="base">
                                        <p:cTn id="23"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path" presetSubtype="0" accel="50000" decel="50000" fill="hold" nodeType="clickEffect">
                                  <p:stCondLst>
                                    <p:cond delay="0"/>
                                  </p:stCondLst>
                                  <p:childTnLst>
                                    <p:animMotion origin="layout" path="M 0.00834 -3.33333E-6 L 0.12279 -0.18472 " pathEditMode="relative" rAng="0" ptsTypes="AA">
                                      <p:cBhvr>
                                        <p:cTn id="27" dur="2000" fill="hold"/>
                                        <p:tgtEl>
                                          <p:spTgt spid="46"/>
                                        </p:tgtEl>
                                        <p:attrNameLst>
                                          <p:attrName>ppt_x</p:attrName>
                                          <p:attrName>ppt_y</p:attrName>
                                        </p:attrNameLst>
                                      </p:cBhvr>
                                      <p:rCtr x="5716" y="-9236"/>
                                    </p:animMotion>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up)">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heel(1)">
                                      <p:cBhvr>
                                        <p:cTn id="37" dur="20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9"/>
                                        </p:tgtEl>
                                        <p:attrNameLst>
                                          <p:attrName>style.visibility</p:attrName>
                                        </p:attrNameLst>
                                      </p:cBhvr>
                                      <p:to>
                                        <p:strVal val="visible"/>
                                      </p:to>
                                    </p:set>
                                    <p:anim calcmode="lin" valueType="num">
                                      <p:cBhvr additive="base">
                                        <p:cTn id="42" dur="500" fill="hold"/>
                                        <p:tgtEl>
                                          <p:spTgt spid="59"/>
                                        </p:tgtEl>
                                        <p:attrNameLst>
                                          <p:attrName>ppt_x</p:attrName>
                                        </p:attrNameLst>
                                      </p:cBhvr>
                                      <p:tavLst>
                                        <p:tav tm="0">
                                          <p:val>
                                            <p:strVal val="#ppt_x"/>
                                          </p:val>
                                        </p:tav>
                                        <p:tav tm="100000">
                                          <p:val>
                                            <p:strVal val="#ppt_x"/>
                                          </p:val>
                                        </p:tav>
                                      </p:tavLst>
                                    </p:anim>
                                    <p:anim calcmode="lin" valueType="num">
                                      <p:cBhvr additive="base">
                                        <p:cTn id="43"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path" presetSubtype="0" accel="50000" decel="50000" fill="hold" nodeType="clickEffect">
                                  <p:stCondLst>
                                    <p:cond delay="0"/>
                                  </p:stCondLst>
                                  <p:childTnLst>
                                    <p:animMotion origin="layout" path="M -1.25E-6 2.96296E-6 L 0.13815 0.31782 " pathEditMode="relative" rAng="0" ptsTypes="AA">
                                      <p:cBhvr>
                                        <p:cTn id="47" dur="2000" fill="hold"/>
                                        <p:tgtEl>
                                          <p:spTgt spid="50"/>
                                        </p:tgtEl>
                                        <p:attrNameLst>
                                          <p:attrName>ppt_x</p:attrName>
                                          <p:attrName>ppt_y</p:attrName>
                                        </p:attrNameLst>
                                      </p:cBhvr>
                                      <p:rCtr x="6901" y="15880"/>
                                    </p:animMotion>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wipe(down)">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wheel(1)">
                                      <p:cBhvr>
                                        <p:cTn id="57" dur="20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62"/>
                                        </p:tgtEl>
                                        <p:attrNameLst>
                                          <p:attrName>style.visibility</p:attrName>
                                        </p:attrNameLst>
                                      </p:cBhvr>
                                      <p:to>
                                        <p:strVal val="visible"/>
                                      </p:to>
                                    </p:set>
                                    <p:anim calcmode="lin" valueType="num">
                                      <p:cBhvr additive="base">
                                        <p:cTn id="62" dur="500" fill="hold"/>
                                        <p:tgtEl>
                                          <p:spTgt spid="62"/>
                                        </p:tgtEl>
                                        <p:attrNameLst>
                                          <p:attrName>ppt_x</p:attrName>
                                        </p:attrNameLst>
                                      </p:cBhvr>
                                      <p:tavLst>
                                        <p:tav tm="0">
                                          <p:val>
                                            <p:strVal val="#ppt_x"/>
                                          </p:val>
                                        </p:tav>
                                        <p:tav tm="100000">
                                          <p:val>
                                            <p:strVal val="#ppt_x"/>
                                          </p:val>
                                        </p:tav>
                                      </p:tavLst>
                                    </p:anim>
                                    <p:anim calcmode="lin" valueType="num">
                                      <p:cBhvr additive="base">
                                        <p:cTn id="63" dur="500" fill="hold"/>
                                        <p:tgtEl>
                                          <p:spTgt spid="62"/>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path" presetSubtype="0" accel="50000" decel="50000" fill="hold" nodeType="clickEffect">
                                  <p:stCondLst>
                                    <p:cond delay="0"/>
                                  </p:stCondLst>
                                  <p:childTnLst>
                                    <p:animMotion origin="layout" path="M 2.08333E-7 4.44444E-6 L 0.2181 -0.372 " pathEditMode="relative" rAng="0" ptsTypes="AA">
                                      <p:cBhvr>
                                        <p:cTn id="67" dur="2000" fill="hold"/>
                                        <p:tgtEl>
                                          <p:spTgt spid="48"/>
                                        </p:tgtEl>
                                        <p:attrNameLst>
                                          <p:attrName>ppt_x</p:attrName>
                                          <p:attrName>ppt_y</p:attrName>
                                        </p:attrNameLst>
                                      </p:cBhvr>
                                      <p:rCtr x="10898" y="-18611"/>
                                    </p:animMotion>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nodeType="clickEffect">
                                  <p:stCondLst>
                                    <p:cond delay="0"/>
                                  </p:stCondLst>
                                  <p:childTnLst>
                                    <p:set>
                                      <p:cBhvr>
                                        <p:cTn id="71" dur="1" fill="hold">
                                          <p:stCondLst>
                                            <p:cond delay="0"/>
                                          </p:stCondLst>
                                        </p:cTn>
                                        <p:tgtEl>
                                          <p:spTgt spid="26"/>
                                        </p:tgtEl>
                                        <p:attrNameLst>
                                          <p:attrName>style.visibility</p:attrName>
                                        </p:attrNameLst>
                                      </p:cBhvr>
                                      <p:to>
                                        <p:strVal val="visible"/>
                                      </p:to>
                                    </p:set>
                                    <p:animEffect transition="in" filter="wipe(up)">
                                      <p:cBhvr>
                                        <p:cTn id="72" dur="500"/>
                                        <p:tgtEl>
                                          <p:spTgt spid="26"/>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1" fill="hold" nodeType="clickEffect">
                                  <p:stCondLst>
                                    <p:cond delay="0"/>
                                  </p:stCondLst>
                                  <p:childTnLst>
                                    <p:set>
                                      <p:cBhvr>
                                        <p:cTn id="76" dur="1" fill="hold">
                                          <p:stCondLst>
                                            <p:cond delay="0"/>
                                          </p:stCondLst>
                                        </p:cTn>
                                        <p:tgtEl>
                                          <p:spTgt spid="10"/>
                                        </p:tgtEl>
                                        <p:attrNameLst>
                                          <p:attrName>style.visibility</p:attrName>
                                        </p:attrNameLst>
                                      </p:cBhvr>
                                      <p:to>
                                        <p:strVal val="visible"/>
                                      </p:to>
                                    </p:set>
                                    <p:animEffect transition="in" filter="wheel(1)">
                                      <p:cBhvr>
                                        <p:cTn id="77" dur="2000"/>
                                        <p:tgtEl>
                                          <p:spTgt spid="10"/>
                                        </p:tgtEl>
                                      </p:cBhvr>
                                    </p:animEffect>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63"/>
                                        </p:tgtEl>
                                        <p:attrNameLst>
                                          <p:attrName>style.visibility</p:attrName>
                                        </p:attrNameLst>
                                      </p:cBhvr>
                                      <p:to>
                                        <p:strVal val="visible"/>
                                      </p:to>
                                    </p:set>
                                    <p:anim calcmode="lin" valueType="num">
                                      <p:cBhvr additive="base">
                                        <p:cTn id="82" dur="500" fill="hold"/>
                                        <p:tgtEl>
                                          <p:spTgt spid="63"/>
                                        </p:tgtEl>
                                        <p:attrNameLst>
                                          <p:attrName>ppt_x</p:attrName>
                                        </p:attrNameLst>
                                      </p:cBhvr>
                                      <p:tavLst>
                                        <p:tav tm="0">
                                          <p:val>
                                            <p:strVal val="#ppt_x"/>
                                          </p:val>
                                        </p:tav>
                                        <p:tav tm="100000">
                                          <p:val>
                                            <p:strVal val="#ppt_x"/>
                                          </p:val>
                                        </p:tav>
                                      </p:tavLst>
                                    </p:anim>
                                    <p:anim calcmode="lin" valueType="num">
                                      <p:cBhvr additive="base">
                                        <p:cTn id="83"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path" presetSubtype="0" accel="50000" decel="50000" fill="hold" nodeType="clickEffect">
                                  <p:stCondLst>
                                    <p:cond delay="0"/>
                                  </p:stCondLst>
                                  <p:childTnLst>
                                    <p:animMotion origin="layout" path="M -1.66667E-6 -7.40741E-7 L 0.18412 0.49792 " pathEditMode="relative" rAng="0" ptsTypes="AA">
                                      <p:cBhvr>
                                        <p:cTn id="87" dur="2000" fill="hold"/>
                                        <p:tgtEl>
                                          <p:spTgt spid="49"/>
                                        </p:tgtEl>
                                        <p:attrNameLst>
                                          <p:attrName>ppt_x</p:attrName>
                                          <p:attrName>ppt_y</p:attrName>
                                        </p:attrNameLst>
                                      </p:cBhvr>
                                      <p:rCtr x="9206" y="24884"/>
                                    </p:animMotion>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nodeType="clickEffect">
                                  <p:stCondLst>
                                    <p:cond delay="0"/>
                                  </p:stCondLst>
                                  <p:childTnLst>
                                    <p:set>
                                      <p:cBhvr>
                                        <p:cTn id="91" dur="1" fill="hold">
                                          <p:stCondLst>
                                            <p:cond delay="0"/>
                                          </p:stCondLst>
                                        </p:cTn>
                                        <p:tgtEl>
                                          <p:spTgt spid="22"/>
                                        </p:tgtEl>
                                        <p:attrNameLst>
                                          <p:attrName>style.visibility</p:attrName>
                                        </p:attrNameLst>
                                      </p:cBhvr>
                                      <p:to>
                                        <p:strVal val="visible"/>
                                      </p:to>
                                    </p:set>
                                    <p:animEffect transition="in" filter="wipe(down)">
                                      <p:cBhvr>
                                        <p:cTn id="92" dur="500"/>
                                        <p:tgtEl>
                                          <p:spTgt spid="22"/>
                                        </p:tgtEl>
                                      </p:cBhvr>
                                    </p:animEffect>
                                  </p:childTnLst>
                                </p:cTn>
                              </p:par>
                            </p:childTnLst>
                          </p:cTn>
                        </p:par>
                      </p:childTnLst>
                    </p:cTn>
                  </p:par>
                  <p:par>
                    <p:cTn id="93" fill="hold">
                      <p:stCondLst>
                        <p:cond delay="indefinite"/>
                      </p:stCondLst>
                      <p:childTnLst>
                        <p:par>
                          <p:cTn id="94" fill="hold">
                            <p:stCondLst>
                              <p:cond delay="0"/>
                            </p:stCondLst>
                            <p:childTnLst>
                              <p:par>
                                <p:cTn id="95" presetID="21" presetClass="entr" presetSubtype="1" fill="hold" nodeType="clickEffect">
                                  <p:stCondLst>
                                    <p:cond delay="0"/>
                                  </p:stCondLst>
                                  <p:childTnLst>
                                    <p:set>
                                      <p:cBhvr>
                                        <p:cTn id="96" dur="1" fill="hold">
                                          <p:stCondLst>
                                            <p:cond delay="0"/>
                                          </p:stCondLst>
                                        </p:cTn>
                                        <p:tgtEl>
                                          <p:spTgt spid="12"/>
                                        </p:tgtEl>
                                        <p:attrNameLst>
                                          <p:attrName>style.visibility</p:attrName>
                                        </p:attrNameLst>
                                      </p:cBhvr>
                                      <p:to>
                                        <p:strVal val="visible"/>
                                      </p:to>
                                    </p:set>
                                    <p:animEffect transition="in" filter="wheel(1)">
                                      <p:cBhvr>
                                        <p:cTn id="97" dur="2000"/>
                                        <p:tgtEl>
                                          <p:spTgt spid="12"/>
                                        </p:tgtEl>
                                      </p:cBhvr>
                                    </p:animEffect>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64"/>
                                        </p:tgtEl>
                                        <p:attrNameLst>
                                          <p:attrName>style.visibility</p:attrName>
                                        </p:attrNameLst>
                                      </p:cBhvr>
                                      <p:to>
                                        <p:strVal val="visible"/>
                                      </p:to>
                                    </p:set>
                                    <p:anim calcmode="lin" valueType="num">
                                      <p:cBhvr additive="base">
                                        <p:cTn id="102" dur="500" fill="hold"/>
                                        <p:tgtEl>
                                          <p:spTgt spid="64"/>
                                        </p:tgtEl>
                                        <p:attrNameLst>
                                          <p:attrName>ppt_x</p:attrName>
                                        </p:attrNameLst>
                                      </p:cBhvr>
                                      <p:tavLst>
                                        <p:tav tm="0">
                                          <p:val>
                                            <p:strVal val="#ppt_x"/>
                                          </p:val>
                                        </p:tav>
                                        <p:tav tm="100000">
                                          <p:val>
                                            <p:strVal val="#ppt_x"/>
                                          </p:val>
                                        </p:tav>
                                      </p:tavLst>
                                    </p:anim>
                                    <p:anim calcmode="lin" valueType="num">
                                      <p:cBhvr additive="base">
                                        <p:cTn id="103"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42" presetClass="path" presetSubtype="0" accel="50000" decel="50000" fill="hold" nodeType="clickEffect">
                                  <p:stCondLst>
                                    <p:cond delay="0"/>
                                  </p:stCondLst>
                                  <p:childTnLst>
                                    <p:animMotion origin="layout" path="M -2.08333E-6 1.11022E-16 L 0.20729 -0.43634 " pathEditMode="relative" rAng="0" ptsTypes="AA">
                                      <p:cBhvr>
                                        <p:cTn id="107" dur="2000" fill="hold"/>
                                        <p:tgtEl>
                                          <p:spTgt spid="51"/>
                                        </p:tgtEl>
                                        <p:attrNameLst>
                                          <p:attrName>ppt_x</p:attrName>
                                          <p:attrName>ppt_y</p:attrName>
                                        </p:attrNameLst>
                                      </p:cBhvr>
                                      <p:rCtr x="10365" y="-2182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7" grpId="0"/>
      <p:bldP spid="59" grpId="0"/>
      <p:bldP spid="62" grpId="0"/>
      <p:bldP spid="63" grpId="0"/>
      <p:bldP spid="6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a 5">
            <a:extLst>
              <a:ext uri="{FF2B5EF4-FFF2-40B4-BE49-F238E27FC236}">
                <a16:creationId xmlns:a16="http://schemas.microsoft.com/office/drawing/2014/main" xmlns="" id="{3594EBB8-608F-B744-ED5B-031F35795991}"/>
              </a:ext>
            </a:extLst>
          </p:cNvPr>
          <p:cNvGraphicFramePr>
            <a:graphicFrameLocks noGrp="1"/>
          </p:cNvGraphicFramePr>
          <p:nvPr>
            <p:extLst>
              <p:ext uri="{D42A27DB-BD31-4B8C-83A1-F6EECF244321}">
                <p14:modId xmlns:p14="http://schemas.microsoft.com/office/powerpoint/2010/main" val="2948569202"/>
              </p:ext>
            </p:extLst>
          </p:nvPr>
        </p:nvGraphicFramePr>
        <p:xfrm>
          <a:off x="587844" y="184727"/>
          <a:ext cx="11389895" cy="3928381"/>
        </p:xfrm>
        <a:graphic>
          <a:graphicData uri="http://schemas.openxmlformats.org/drawingml/2006/table">
            <a:tbl>
              <a:tblPr firstRow="1" bandRow="1">
                <a:tableStyleId>{5C22544A-7EE6-4342-B048-85BDC9FD1C3A}</a:tableStyleId>
              </a:tblPr>
              <a:tblGrid>
                <a:gridCol w="1532021">
                  <a:extLst>
                    <a:ext uri="{9D8B030D-6E8A-4147-A177-3AD203B41FA5}">
                      <a16:colId xmlns:a16="http://schemas.microsoft.com/office/drawing/2014/main" xmlns="" val="1646434472"/>
                    </a:ext>
                  </a:extLst>
                </a:gridCol>
                <a:gridCol w="1812758">
                  <a:extLst>
                    <a:ext uri="{9D8B030D-6E8A-4147-A177-3AD203B41FA5}">
                      <a16:colId xmlns:a16="http://schemas.microsoft.com/office/drawing/2014/main" xmlns="" val="4057167975"/>
                    </a:ext>
                  </a:extLst>
                </a:gridCol>
                <a:gridCol w="2053390">
                  <a:extLst>
                    <a:ext uri="{9D8B030D-6E8A-4147-A177-3AD203B41FA5}">
                      <a16:colId xmlns:a16="http://schemas.microsoft.com/office/drawing/2014/main" xmlns="" val="2112260531"/>
                    </a:ext>
                  </a:extLst>
                </a:gridCol>
                <a:gridCol w="2229852">
                  <a:extLst>
                    <a:ext uri="{9D8B030D-6E8A-4147-A177-3AD203B41FA5}">
                      <a16:colId xmlns:a16="http://schemas.microsoft.com/office/drawing/2014/main" xmlns="" val="1429257265"/>
                    </a:ext>
                  </a:extLst>
                </a:gridCol>
                <a:gridCol w="2005263">
                  <a:extLst>
                    <a:ext uri="{9D8B030D-6E8A-4147-A177-3AD203B41FA5}">
                      <a16:colId xmlns:a16="http://schemas.microsoft.com/office/drawing/2014/main" xmlns="" val="4154506233"/>
                    </a:ext>
                  </a:extLst>
                </a:gridCol>
                <a:gridCol w="1756611">
                  <a:extLst>
                    <a:ext uri="{9D8B030D-6E8A-4147-A177-3AD203B41FA5}">
                      <a16:colId xmlns:a16="http://schemas.microsoft.com/office/drawing/2014/main" xmlns="" val="310809088"/>
                    </a:ext>
                  </a:extLst>
                </a:gridCol>
              </a:tblGrid>
              <a:tr h="453661">
                <a:tc>
                  <a:txBody>
                    <a:bodyPr/>
                    <a:lstStyle/>
                    <a:p>
                      <a:r>
                        <a:rPr lang="es-ES" dirty="0"/>
                        <a:t>NOTA 1</a:t>
                      </a:r>
                      <a:endParaRPr lang="es-AR" dirty="0"/>
                    </a:p>
                  </a:txBody>
                  <a:tcPr/>
                </a:tc>
                <a:tc>
                  <a:txBody>
                    <a:bodyPr/>
                    <a:lstStyle/>
                    <a:p>
                      <a:r>
                        <a:rPr lang="es-ES" dirty="0"/>
                        <a:t>NOTA2</a:t>
                      </a:r>
                      <a:endParaRPr lang="es-AR" dirty="0"/>
                    </a:p>
                  </a:txBody>
                  <a:tcPr/>
                </a:tc>
                <a:tc>
                  <a:txBody>
                    <a:bodyPr/>
                    <a:lstStyle/>
                    <a:p>
                      <a:r>
                        <a:rPr lang="es-ES" dirty="0"/>
                        <a:t>NOTA 3</a:t>
                      </a:r>
                      <a:endParaRPr lang="es-AR" dirty="0"/>
                    </a:p>
                  </a:txBody>
                  <a:tcPr/>
                </a:tc>
                <a:tc>
                  <a:txBody>
                    <a:bodyPr/>
                    <a:lstStyle/>
                    <a:p>
                      <a:r>
                        <a:rPr lang="es-ES" dirty="0"/>
                        <a:t>NOTA 4</a:t>
                      </a:r>
                      <a:endParaRPr lang="es-AR" dirty="0"/>
                    </a:p>
                  </a:txBody>
                  <a:tcPr/>
                </a:tc>
                <a:tc>
                  <a:txBody>
                    <a:bodyPr/>
                    <a:lstStyle/>
                    <a:p>
                      <a:r>
                        <a:rPr lang="es-ES" dirty="0"/>
                        <a:t>NOTA 5</a:t>
                      </a:r>
                      <a:endParaRPr lang="es-AR" dirty="0"/>
                    </a:p>
                  </a:txBody>
                  <a:tcPr/>
                </a:tc>
                <a:tc>
                  <a:txBody>
                    <a:bodyPr/>
                    <a:lstStyle/>
                    <a:p>
                      <a:r>
                        <a:rPr lang="es-ES" dirty="0"/>
                        <a:t>NOTA 6</a:t>
                      </a:r>
                      <a:endParaRPr lang="es-AR" dirty="0"/>
                    </a:p>
                  </a:txBody>
                  <a:tcPr/>
                </a:tc>
                <a:extLst>
                  <a:ext uri="{0D108BD9-81ED-4DB2-BD59-A6C34878D82A}">
                    <a16:rowId xmlns:a16="http://schemas.microsoft.com/office/drawing/2014/main" xmlns="" val="3013032079"/>
                  </a:ext>
                </a:extLst>
              </a:tr>
              <a:tr h="370840">
                <a:tc>
                  <a:txBody>
                    <a:bodyPr/>
                    <a:lstStyle/>
                    <a:p>
                      <a:r>
                        <a:rPr lang="es-ES" dirty="0"/>
                        <a:t>Evaluación sumativa .</a:t>
                      </a:r>
                    </a:p>
                    <a:p>
                      <a:r>
                        <a:rPr lang="es-ES" dirty="0"/>
                        <a:t>Unidad 1.</a:t>
                      </a:r>
                      <a:endParaRPr lang="es-AR" dirty="0"/>
                    </a:p>
                  </a:txBody>
                  <a:tcPr/>
                </a:tc>
                <a:tc>
                  <a:txBody>
                    <a:bodyPr/>
                    <a:lstStyle/>
                    <a:p>
                      <a:r>
                        <a:rPr lang="es-ES" dirty="0"/>
                        <a:t>Evaluación sumativa.</a:t>
                      </a:r>
                    </a:p>
                    <a:p>
                      <a:r>
                        <a:rPr lang="es-ES" dirty="0"/>
                        <a:t>Parcial 2.</a:t>
                      </a:r>
                    </a:p>
                    <a:p>
                      <a:r>
                        <a:rPr lang="es-ES" dirty="0"/>
                        <a:t>Unidades 4 y 5.</a:t>
                      </a:r>
                      <a:endParaRPr lang="es-AR" dirty="0"/>
                    </a:p>
                  </a:txBody>
                  <a:tcPr/>
                </a:tc>
                <a:tc>
                  <a:txBody>
                    <a:bodyPr/>
                    <a:lstStyle/>
                    <a:p>
                      <a:r>
                        <a:rPr lang="es-ES" dirty="0"/>
                        <a:t>Evaluación Formativa de Procesos.</a:t>
                      </a:r>
                    </a:p>
                    <a:p>
                      <a:r>
                        <a:rPr lang="es-ES" dirty="0"/>
                        <a:t>Unidad 1.</a:t>
                      </a:r>
                      <a:endParaRPr lang="es-AR" dirty="0"/>
                    </a:p>
                  </a:txBody>
                  <a:tcPr/>
                </a:tc>
                <a:tc>
                  <a:txBody>
                    <a:bodyPr/>
                    <a:lstStyle/>
                    <a:p>
                      <a:r>
                        <a:rPr lang="es-ES" dirty="0"/>
                        <a:t>Evaluación Formativa de Procesos.</a:t>
                      </a:r>
                    </a:p>
                    <a:p>
                      <a:r>
                        <a:rPr lang="es-ES" dirty="0"/>
                        <a:t>Unidades 2 y 3.</a:t>
                      </a:r>
                      <a:endParaRPr lang="es-AR" dirty="0"/>
                    </a:p>
                    <a:p>
                      <a:endParaRPr lang="es-AR" dirty="0"/>
                    </a:p>
                  </a:txBody>
                  <a:tcPr/>
                </a:tc>
                <a:tc>
                  <a:txBody>
                    <a:bodyPr/>
                    <a:lstStyle/>
                    <a:p>
                      <a:r>
                        <a:rPr lang="es-ES" dirty="0"/>
                        <a:t>Evaluación Formativa de Proceso.</a:t>
                      </a:r>
                    </a:p>
                    <a:p>
                      <a:r>
                        <a:rPr lang="es-ES" dirty="0"/>
                        <a:t>Unidades 4 y 5.</a:t>
                      </a:r>
                      <a:endParaRPr lang="es-AR" dirty="0"/>
                    </a:p>
                  </a:txBody>
                  <a:tcPr/>
                </a:tc>
                <a:tc>
                  <a:txBody>
                    <a:bodyPr/>
                    <a:lstStyle/>
                    <a:p>
                      <a:r>
                        <a:rPr lang="es-ES" dirty="0"/>
                        <a:t>Trabajo Práctico usando GeoGebra. </a:t>
                      </a:r>
                      <a:endParaRPr lang="es-AR" dirty="0"/>
                    </a:p>
                  </a:txBody>
                  <a:tcPr/>
                </a:tc>
                <a:extLst>
                  <a:ext uri="{0D108BD9-81ED-4DB2-BD59-A6C34878D82A}">
                    <a16:rowId xmlns:a16="http://schemas.microsoft.com/office/drawing/2014/main" xmlns="" val="2981843297"/>
                  </a:ext>
                </a:extLst>
              </a:tr>
              <a:tr h="370840">
                <a:tc>
                  <a:txBody>
                    <a:bodyPr/>
                    <a:lstStyle/>
                    <a:p>
                      <a:r>
                        <a:rPr lang="es-ES" dirty="0"/>
                        <a:t>Parcial 1. P1</a:t>
                      </a:r>
                      <a:endParaRPr lang="es-AR" dirty="0"/>
                    </a:p>
                  </a:txBody>
                  <a:tcPr/>
                </a:tc>
                <a:tc>
                  <a:txBody>
                    <a:bodyPr/>
                    <a:lstStyle/>
                    <a:p>
                      <a:r>
                        <a:rPr lang="es-ES" dirty="0"/>
                        <a:t>Parcial 2. P2</a:t>
                      </a:r>
                      <a:endParaRPr lang="es-AR" dirty="0"/>
                    </a:p>
                  </a:txBody>
                  <a:tcPr/>
                </a:tc>
                <a:tc>
                  <a:txBody>
                    <a:bodyPr/>
                    <a:lstStyle/>
                    <a:p>
                      <a:r>
                        <a:rPr lang="es-ES" dirty="0"/>
                        <a:t>Actividades presenciales.</a:t>
                      </a:r>
                    </a:p>
                    <a:p>
                      <a:r>
                        <a:rPr lang="es-ES" dirty="0"/>
                        <a:t>Actividades CVG.</a:t>
                      </a:r>
                    </a:p>
                    <a:p>
                      <a:r>
                        <a:rPr lang="es-ES" dirty="0"/>
                        <a:t>EFP1 </a:t>
                      </a:r>
                      <a:endParaRPr lang="es-AR" dirty="0"/>
                    </a:p>
                  </a:txBody>
                  <a:tcPr/>
                </a:tc>
                <a:tc>
                  <a:txBody>
                    <a:bodyPr/>
                    <a:lstStyle/>
                    <a:p>
                      <a:r>
                        <a:rPr lang="es-ES" dirty="0"/>
                        <a:t>Actividades presenciales.</a:t>
                      </a:r>
                    </a:p>
                    <a:p>
                      <a:r>
                        <a:rPr lang="es-ES" dirty="0"/>
                        <a:t>Actividades CVG. </a:t>
                      </a:r>
                    </a:p>
                    <a:p>
                      <a:r>
                        <a:rPr lang="es-ES" dirty="0"/>
                        <a:t>Cuestionario U2.</a:t>
                      </a:r>
                    </a:p>
                    <a:p>
                      <a:r>
                        <a:rPr lang="es-ES" dirty="0"/>
                        <a:t>Cuestionario U3. </a:t>
                      </a:r>
                    </a:p>
                    <a:p>
                      <a:r>
                        <a:rPr lang="es-ES" dirty="0"/>
                        <a:t>EFP 2</a:t>
                      </a:r>
                      <a:endParaRPr lang="es-AR" dirty="0"/>
                    </a:p>
                    <a:p>
                      <a:endParaRPr lang="es-AR" dirty="0"/>
                    </a:p>
                  </a:txBody>
                  <a:tcPr/>
                </a:tc>
                <a:tc>
                  <a:txBody>
                    <a:bodyPr/>
                    <a:lstStyle/>
                    <a:p>
                      <a:r>
                        <a:rPr lang="es-ES" dirty="0"/>
                        <a:t>Actividades presenciales.</a:t>
                      </a:r>
                    </a:p>
                    <a:p>
                      <a:r>
                        <a:rPr lang="es-ES" dirty="0"/>
                        <a:t>Actividades CVG. </a:t>
                      </a:r>
                      <a:endParaRPr lang="es-AR" dirty="0"/>
                    </a:p>
                    <a:p>
                      <a:r>
                        <a:rPr lang="es-AR" dirty="0"/>
                        <a:t>EFP 3</a:t>
                      </a:r>
                    </a:p>
                  </a:txBody>
                  <a:tcPr/>
                </a:tc>
                <a:tc>
                  <a:txBody>
                    <a:bodyPr/>
                    <a:lstStyle/>
                    <a:p>
                      <a:r>
                        <a:rPr lang="es-ES" dirty="0"/>
                        <a:t>Coloquio validación TP de cónicas. </a:t>
                      </a:r>
                    </a:p>
                    <a:p>
                      <a:r>
                        <a:rPr lang="es-ES" dirty="0"/>
                        <a:t>TPG</a:t>
                      </a:r>
                      <a:endParaRPr lang="es-AR" dirty="0"/>
                    </a:p>
                  </a:txBody>
                  <a:tcPr/>
                </a:tc>
                <a:extLst>
                  <a:ext uri="{0D108BD9-81ED-4DB2-BD59-A6C34878D82A}">
                    <a16:rowId xmlns:a16="http://schemas.microsoft.com/office/drawing/2014/main" xmlns="" val="2617720789"/>
                  </a:ext>
                </a:extLst>
              </a:tr>
            </a:tbl>
          </a:graphicData>
        </a:graphic>
      </p:graphicFrame>
      <p:sp>
        <p:nvSpPr>
          <p:cNvPr id="6" name="Flecha: hacia abajo 5">
            <a:extLst>
              <a:ext uri="{FF2B5EF4-FFF2-40B4-BE49-F238E27FC236}">
                <a16:creationId xmlns:a16="http://schemas.microsoft.com/office/drawing/2014/main" xmlns="" id="{BB8BB9E8-2370-E6E4-E8A4-0A6EC47D4209}"/>
              </a:ext>
            </a:extLst>
          </p:cNvPr>
          <p:cNvSpPr/>
          <p:nvPr/>
        </p:nvSpPr>
        <p:spPr>
          <a:xfrm>
            <a:off x="1203158" y="3986463"/>
            <a:ext cx="264695" cy="401053"/>
          </a:xfrm>
          <a:prstGeom prst="down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CuadroTexto 6">
            <a:extLst>
              <a:ext uri="{FF2B5EF4-FFF2-40B4-BE49-F238E27FC236}">
                <a16:creationId xmlns:a16="http://schemas.microsoft.com/office/drawing/2014/main" xmlns="" id="{F72E3422-6E82-7FC6-0E04-1C14EC786AFC}"/>
              </a:ext>
            </a:extLst>
          </p:cNvPr>
          <p:cNvSpPr txBox="1"/>
          <p:nvPr/>
        </p:nvSpPr>
        <p:spPr>
          <a:xfrm>
            <a:off x="0" y="4387515"/>
            <a:ext cx="5245603" cy="954107"/>
          </a:xfrm>
          <a:prstGeom prst="rect">
            <a:avLst/>
          </a:prstGeom>
          <a:noFill/>
        </p:spPr>
        <p:txBody>
          <a:bodyPr wrap="none" rtlCol="0">
            <a:spAutoFit/>
          </a:bodyPr>
          <a:lstStyle/>
          <a:p>
            <a:r>
              <a:rPr lang="es-ES" sz="2800" b="1" dirty="0">
                <a:solidFill>
                  <a:schemeClr val="accent5">
                    <a:lumMod val="60000"/>
                    <a:lumOff val="40000"/>
                  </a:schemeClr>
                </a:solidFill>
              </a:rPr>
              <a:t>Dos fechas de recuperatorios</a:t>
            </a:r>
          </a:p>
          <a:p>
            <a:r>
              <a:rPr lang="es-ES" sz="2800" b="1" dirty="0">
                <a:solidFill>
                  <a:schemeClr val="accent5">
                    <a:lumMod val="60000"/>
                    <a:lumOff val="40000"/>
                  </a:schemeClr>
                </a:solidFill>
              </a:rPr>
              <a:t>para cada parcial. </a:t>
            </a:r>
            <a:endParaRPr lang="es-AR" sz="2800" b="1" dirty="0">
              <a:solidFill>
                <a:schemeClr val="accent5">
                  <a:lumMod val="60000"/>
                  <a:lumOff val="40000"/>
                </a:schemeClr>
              </a:solidFill>
            </a:endParaRPr>
          </a:p>
        </p:txBody>
      </p:sp>
      <p:sp>
        <p:nvSpPr>
          <p:cNvPr id="8" name="Flecha: hacia abajo 7">
            <a:extLst>
              <a:ext uri="{FF2B5EF4-FFF2-40B4-BE49-F238E27FC236}">
                <a16:creationId xmlns:a16="http://schemas.microsoft.com/office/drawing/2014/main" xmlns="" id="{DC2DBF0D-A27C-EF42-FF7C-2A6C2F20B242}"/>
              </a:ext>
            </a:extLst>
          </p:cNvPr>
          <p:cNvSpPr/>
          <p:nvPr/>
        </p:nvSpPr>
        <p:spPr>
          <a:xfrm>
            <a:off x="2771639" y="3986462"/>
            <a:ext cx="264695" cy="401053"/>
          </a:xfrm>
          <a:prstGeom prst="down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CuadroTexto 8">
            <a:extLst>
              <a:ext uri="{FF2B5EF4-FFF2-40B4-BE49-F238E27FC236}">
                <a16:creationId xmlns:a16="http://schemas.microsoft.com/office/drawing/2014/main" xmlns="" id="{A2B9F1FA-7C27-3DAE-078D-3C08151439D2}"/>
              </a:ext>
            </a:extLst>
          </p:cNvPr>
          <p:cNvSpPr txBox="1"/>
          <p:nvPr/>
        </p:nvSpPr>
        <p:spPr>
          <a:xfrm>
            <a:off x="3938923" y="5307376"/>
            <a:ext cx="7697172" cy="461665"/>
          </a:xfrm>
          <a:prstGeom prst="rect">
            <a:avLst/>
          </a:prstGeom>
          <a:noFill/>
          <a:ln>
            <a:solidFill>
              <a:schemeClr val="accent4">
                <a:lumMod val="60000"/>
                <a:lumOff val="40000"/>
              </a:schemeClr>
            </a:solidFill>
          </a:ln>
        </p:spPr>
        <p:txBody>
          <a:bodyPr wrap="none" rtlCol="0">
            <a:spAutoFit/>
          </a:bodyPr>
          <a:lstStyle/>
          <a:p>
            <a:r>
              <a:rPr lang="es-ES" sz="2400" dirty="0"/>
              <a:t>Nota de aprobación: calificación mayor o igual que 6.</a:t>
            </a:r>
            <a:endParaRPr lang="es-AR" sz="2400" dirty="0"/>
          </a:p>
        </p:txBody>
      </p:sp>
    </p:spTree>
    <p:extLst>
      <p:ext uri="{BB962C8B-B14F-4D97-AF65-F5344CB8AC3E}">
        <p14:creationId xmlns:p14="http://schemas.microsoft.com/office/powerpoint/2010/main" val="18182028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up)">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circle(in)">
                                      <p:cBhvr>
                                        <p:cTn id="2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9" grpId="0" animBg="1"/>
    </p:bldLst>
  </p:timing>
</p:sld>
</file>

<file path=ppt/theme/theme1.xml><?xml version="1.0" encoding="utf-8"?>
<a:theme xmlns:a="http://schemas.openxmlformats.org/drawingml/2006/main" name="PebbleVTI">
  <a:themeElements>
    <a:clrScheme name="AnalogousFromLightSeedLeftStep">
      <a:dk1>
        <a:srgbClr val="000000"/>
      </a:dk1>
      <a:lt1>
        <a:srgbClr val="FFFFFF"/>
      </a:lt1>
      <a:dk2>
        <a:srgbClr val="1B2F2C"/>
      </a:dk2>
      <a:lt2>
        <a:srgbClr val="F0F0F3"/>
      </a:lt2>
      <a:accent1>
        <a:srgbClr val="A7A259"/>
      </a:accent1>
      <a:accent2>
        <a:srgbClr val="D99147"/>
      </a:accent2>
      <a:accent3>
        <a:srgbClr val="E38379"/>
      </a:accent3>
      <a:accent4>
        <a:srgbClr val="DD5C85"/>
      </a:accent4>
      <a:accent5>
        <a:srgbClr val="E379C8"/>
      </a:accent5>
      <a:accent6>
        <a:srgbClr val="C95CDD"/>
      </a:accent6>
      <a:hlink>
        <a:srgbClr val="6C71B0"/>
      </a:hlink>
      <a:folHlink>
        <a:srgbClr val="7F7F7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docProps/app.xml><?xml version="1.0" encoding="utf-8"?>
<Properties xmlns="http://schemas.openxmlformats.org/officeDocument/2006/extended-properties" xmlns:vt="http://schemas.openxmlformats.org/officeDocument/2006/docPropsVTypes">
  <TotalTime>16741</TotalTime>
  <Words>2366</Words>
  <Application>Microsoft Office PowerPoint</Application>
  <PresentationFormat>Panorámica</PresentationFormat>
  <Paragraphs>166</Paragraphs>
  <Slides>15</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15</vt:i4>
      </vt:variant>
    </vt:vector>
  </HeadingPairs>
  <TitlesOfParts>
    <vt:vector size="26" baseType="lpstr">
      <vt:lpstr>Arial</vt:lpstr>
      <vt:lpstr>Avenir Next LT Pro</vt:lpstr>
      <vt:lpstr>Avenir Next LT Pro Light</vt:lpstr>
      <vt:lpstr>Calibri</vt:lpstr>
      <vt:lpstr>Cambria Math</vt:lpstr>
      <vt:lpstr>Chiller</vt:lpstr>
      <vt:lpstr>Dreaming Outloud Script Pro</vt:lpstr>
      <vt:lpstr>Sitka Subheading</vt:lpstr>
      <vt:lpstr>Times New Roman</vt:lpstr>
      <vt:lpstr>Wingdings</vt:lpstr>
      <vt:lpstr>PebbleVTI</vt:lpstr>
      <vt:lpstr>Álgebra y Geometría Analítica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Álgebra y Geometría Analítica</dc:title>
  <dc:creator>Claudia Reimer</dc:creator>
  <cp:lastModifiedBy>Admin</cp:lastModifiedBy>
  <cp:revision>28</cp:revision>
  <dcterms:created xsi:type="dcterms:W3CDTF">2023-03-15T10:18:51Z</dcterms:created>
  <dcterms:modified xsi:type="dcterms:W3CDTF">2026-04-08T22:24:10Z</dcterms:modified>
</cp:coreProperties>
</file>