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66" r:id="rId4"/>
    <p:sldId id="267" r:id="rId5"/>
    <p:sldId id="277" r:id="rId6"/>
    <p:sldId id="278" r:id="rId7"/>
    <p:sldId id="279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900" y="66"/>
      </p:cViewPr>
      <p:guideLst>
        <p:guide orient="horz" pos="22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1205-5CF7-4329-A45A-BB9E8B0DC840}" type="datetimeFigureOut">
              <a:rPr lang="es-US" smtClean="0"/>
              <a:t>4/9/2024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6A06-AE6C-4321-A324-3189401D428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9733573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1205-5CF7-4329-A45A-BB9E8B0DC840}" type="datetimeFigureOut">
              <a:rPr lang="es-US" smtClean="0"/>
              <a:t>4/9/2024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6A06-AE6C-4321-A324-3189401D428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23010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1205-5CF7-4329-A45A-BB9E8B0DC840}" type="datetimeFigureOut">
              <a:rPr lang="es-US" smtClean="0"/>
              <a:t>4/9/2024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6A06-AE6C-4321-A324-3189401D428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095686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1205-5CF7-4329-A45A-BB9E8B0DC840}" type="datetimeFigureOut">
              <a:rPr lang="es-US" smtClean="0"/>
              <a:t>4/9/2024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6A06-AE6C-4321-A324-3189401D428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43251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1205-5CF7-4329-A45A-BB9E8B0DC840}" type="datetimeFigureOut">
              <a:rPr lang="es-US" smtClean="0"/>
              <a:t>4/9/2024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6A06-AE6C-4321-A324-3189401D428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013344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1205-5CF7-4329-A45A-BB9E8B0DC840}" type="datetimeFigureOut">
              <a:rPr lang="es-US" smtClean="0"/>
              <a:t>4/9/2024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6A06-AE6C-4321-A324-3189401D428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176656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1205-5CF7-4329-A45A-BB9E8B0DC840}" type="datetimeFigureOut">
              <a:rPr lang="es-US" smtClean="0"/>
              <a:t>4/9/2024</a:t>
            </a:fld>
            <a:endParaRPr lang="es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6A06-AE6C-4321-A324-3189401D428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20293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1205-5CF7-4329-A45A-BB9E8B0DC840}" type="datetimeFigureOut">
              <a:rPr lang="es-US" smtClean="0"/>
              <a:t>4/9/2024</a:t>
            </a:fld>
            <a:endParaRPr lang="es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6A06-AE6C-4321-A324-3189401D428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566538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1205-5CF7-4329-A45A-BB9E8B0DC840}" type="datetimeFigureOut">
              <a:rPr lang="es-US" smtClean="0"/>
              <a:t>4/9/2024</a:t>
            </a:fld>
            <a:endParaRPr lang="es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6A06-AE6C-4321-A324-3189401D428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55093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1205-5CF7-4329-A45A-BB9E8B0DC840}" type="datetimeFigureOut">
              <a:rPr lang="es-US" smtClean="0"/>
              <a:t>4/9/2024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6A06-AE6C-4321-A324-3189401D428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2537793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91205-5CF7-4329-A45A-BB9E8B0DC840}" type="datetimeFigureOut">
              <a:rPr lang="es-US" smtClean="0"/>
              <a:t>4/9/2024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8D6A06-AE6C-4321-A324-3189401D428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403250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D891205-5CF7-4329-A45A-BB9E8B0DC840}" type="datetimeFigureOut">
              <a:rPr lang="es-US" smtClean="0"/>
              <a:t>4/9/2024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88D6A06-AE6C-4321-A324-3189401D4284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858777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CC3BED51-8E99-5BD3-EC67-AA2AB89E00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4824" y="735106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s-US" sz="4800">
                <a:solidFill>
                  <a:srgbClr val="FFFFFF"/>
                </a:solidFill>
              </a:rPr>
              <a:t>PRODUCTO ESCALAR Y VECTORIAL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4AEEDC8-BFCA-5328-F4B7-E018794791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0682" y="4870824"/>
            <a:ext cx="10005951" cy="1458258"/>
          </a:xfrm>
        </p:spPr>
        <p:txBody>
          <a:bodyPr anchor="ctr">
            <a:normAutofit/>
          </a:bodyPr>
          <a:lstStyle/>
          <a:p>
            <a:pPr algn="l"/>
            <a:r>
              <a:rPr lang="es-US" dirty="0"/>
              <a:t>EJERCICIOS</a:t>
            </a:r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1940842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8673637F-D91F-4E4A-07CD-5CB185692773}"/>
                  </a:ext>
                </a:extLst>
              </p:cNvPr>
              <p:cNvSpPr txBox="1"/>
              <p:nvPr/>
            </p:nvSpPr>
            <p:spPr>
              <a:xfrm>
                <a:off x="262992" y="1605933"/>
                <a:ext cx="6096000" cy="117275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 </a:t>
                </a:r>
                <a:endParaRPr lang="es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Siendo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𝑢</m:t>
                        </m:r>
                      </m:e>
                    </m:acc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  <m:acc>
                      <m:accPr>
                        <m:chr m:val="̅"/>
                        <m:ctrlPr>
                          <a:rPr lang="es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es-E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tales que: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s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s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s-E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𝑢</m:t>
                            </m:r>
                          </m:e>
                        </m:acc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+</m:t>
                        </m:r>
                        <m:acc>
                          <m:accPr>
                            <m:chr m:val="̅"/>
                            <m:ctrlPr>
                              <a:rPr lang="es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s-E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𝑣</m:t>
                            </m:r>
                          </m:e>
                        </m:acc>
                      </m:e>
                    </m:d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ctrlPr>
                          <a:rPr lang="es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s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s-E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𝑢</m:t>
                            </m:r>
                          </m:e>
                        </m:acc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−</m:t>
                        </m:r>
                        <m:acc>
                          <m:accPr>
                            <m:chr m:val="̅"/>
                            <m:ctrlPr>
                              <a:rPr lang="es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s-E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𝑣</m:t>
                            </m:r>
                          </m:e>
                        </m:acc>
                      </m:e>
                    </m:d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=17  </m:t>
                    </m:r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 </m:t>
                    </m:r>
                    <m:d>
                      <m:dPr>
                        <m:begChr m:val="|"/>
                        <m:endChr m:val="|"/>
                        <m:ctrlPr>
                          <a:rPr lang="es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s-U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</m:ctrlPr>
                          </m:accPr>
                          <m:e>
                            <m:r>
                              <a:rPr lang="es-ES" sz="18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Arial" panose="020B0604020202020204" pitchFamily="34" charset="0"/>
                              </a:rPr>
                              <m:t>𝑢</m:t>
                            </m:r>
                          </m:e>
                        </m:acc>
                      </m:e>
                    </m:d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=9</m:t>
                    </m:r>
                  </m:oMath>
                </a14:m>
                <a:endParaRPr lang="es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Calcular el módulo del vector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𝑣</m:t>
                        </m:r>
                      </m:e>
                    </m:acc>
                  </m:oMath>
                </a14:m>
                <a:r>
                  <a:rPr lang="es-E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.</a:t>
                </a:r>
                <a:endParaRPr lang="es-US" sz="14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2" name="CuadroTexto 1">
                <a:extLst>
                  <a:ext uri="{FF2B5EF4-FFF2-40B4-BE49-F238E27FC236}">
                    <a16:creationId xmlns:a16="http://schemas.microsoft.com/office/drawing/2014/main" id="{8673637F-D91F-4E4A-07CD-5CB1856927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992" y="1605933"/>
                <a:ext cx="6096000" cy="1172757"/>
              </a:xfrm>
              <a:prstGeom prst="rect">
                <a:avLst/>
              </a:prstGeom>
              <a:blipFill>
                <a:blip r:embed="rId2"/>
                <a:stretch>
                  <a:fillRect l="-800" b="-7254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uadroTexto 3">
            <a:extLst>
              <a:ext uri="{FF2B5EF4-FFF2-40B4-BE49-F238E27FC236}">
                <a16:creationId xmlns:a16="http://schemas.microsoft.com/office/drawing/2014/main" id="{78AEE73F-08EA-9964-9983-3C5882EDD41A}"/>
              </a:ext>
            </a:extLst>
          </p:cNvPr>
          <p:cNvSpPr txBox="1"/>
          <p:nvPr/>
        </p:nvSpPr>
        <p:spPr>
          <a:xfrm>
            <a:off x="522515" y="704852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Ejercicio 1</a:t>
            </a:r>
            <a:endParaRPr lang="es-US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76D9DA6E-AF73-88F7-D751-9261A74D1195}"/>
                  </a:ext>
                </a:extLst>
              </p:cNvPr>
              <p:cNvSpPr txBox="1"/>
              <p:nvPr/>
            </p:nvSpPr>
            <p:spPr>
              <a:xfrm>
                <a:off x="262992" y="3968711"/>
                <a:ext cx="6096000" cy="14763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" sz="1800" dirty="0">
                    <a:solidFill>
                      <a:srgbClr val="0070C0"/>
                    </a:solidFill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Ejercicio 2</a:t>
                </a:r>
                <a:endParaRPr lang="es-US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es-ES" sz="18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Sean los vectores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s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𝑎</m:t>
                        </m:r>
                      </m:e>
                    </m:acc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s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1,−1,2</m:t>
                        </m:r>
                      </m:e>
                    </m:d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   </m:t>
                    </m:r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𝑦</m:t>
                    </m:r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  </m:t>
                    </m:r>
                    <m:acc>
                      <m:accPr>
                        <m:chr m:val="̅"/>
                        <m:ctrlPr>
                          <a:rPr lang="es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accPr>
                      <m:e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𝑏</m:t>
                        </m:r>
                      </m:e>
                    </m:acc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=</m:t>
                    </m:r>
                    <m:d>
                      <m:dPr>
                        <m:ctrlPr>
                          <a:rPr lang="es-U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0,1,</m:t>
                        </m:r>
                        <m:r>
                          <a:rPr lang="es-ES" sz="18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Arial" panose="020B0604020202020204" pitchFamily="34" charset="0"/>
                          </a:rPr>
                          <m:t>𝑚</m:t>
                        </m:r>
                      </m:e>
                    </m:d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</m:t>
                    </m:r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𝑚</m:t>
                    </m:r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 ∈</m:t>
                    </m:r>
                    <m:r>
                      <a:rPr lang="es-ES" sz="18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rPr>
                      <m:t>𝑅</m:t>
                    </m:r>
                  </m:oMath>
                </a14:m>
                <a:endParaRPr lang="es-US" sz="1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SzPts val="1600"/>
                  <a:buFont typeface="+mj-lt"/>
                  <a:buAutoNum type="alphaLcParenR"/>
                </a:pPr>
                <a:r>
                  <a:rPr lang="es-E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Hallar el valor de </a:t>
                </a:r>
                <a:r>
                  <a:rPr lang="es-ES" i="1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m</a:t>
                </a:r>
                <a:r>
                  <a:rPr lang="es-ES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 para que los vectores formen un ángulo de 30</a:t>
                </a:r>
                <a:r>
                  <a:rPr lang="es-ES" baseline="30000" dirty="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Arial" panose="020B0604020202020204" pitchFamily="34" charset="0"/>
                  </a:rPr>
                  <a:t>o</a:t>
                </a:r>
                <a:endParaRPr lang="es-US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CuadroTexto 4">
                <a:extLst>
                  <a:ext uri="{FF2B5EF4-FFF2-40B4-BE49-F238E27FC236}">
                    <a16:creationId xmlns:a16="http://schemas.microsoft.com/office/drawing/2014/main" id="{76D9DA6E-AF73-88F7-D751-9261A74D11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992" y="3968711"/>
                <a:ext cx="6096000" cy="1476366"/>
              </a:xfrm>
              <a:prstGeom prst="rect">
                <a:avLst/>
              </a:prstGeom>
              <a:blipFill>
                <a:blip r:embed="rId3"/>
                <a:stretch>
                  <a:fillRect l="-800" t="-1653" r="-1600" b="-5785"/>
                </a:stretch>
              </a:blipFill>
            </p:spPr>
            <p:txBody>
              <a:bodyPr/>
              <a:lstStyle/>
              <a:p>
                <a:r>
                  <a:rPr lang="es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CuadroTexto 5">
            <a:extLst>
              <a:ext uri="{FF2B5EF4-FFF2-40B4-BE49-F238E27FC236}">
                <a16:creationId xmlns:a16="http://schemas.microsoft.com/office/drawing/2014/main" id="{695AF1DD-95C3-F56E-DAD1-4A5708BEFB13}"/>
              </a:ext>
            </a:extLst>
          </p:cNvPr>
          <p:cNvSpPr txBox="1"/>
          <p:nvPr/>
        </p:nvSpPr>
        <p:spPr>
          <a:xfrm>
            <a:off x="6812879" y="1080404"/>
            <a:ext cx="6096000" cy="375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Ejercicio 3</a:t>
            </a:r>
            <a:endParaRPr lang="es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Los vectores Ãyg forman entre sí un ángulo &#10;de 600 y el módulo de vale 3, hallar el &#10;módulo de para que A —B sea &#10;perpendicular a A ">
            <a:extLst>
              <a:ext uri="{FF2B5EF4-FFF2-40B4-BE49-F238E27FC236}">
                <a16:creationId xmlns:a16="http://schemas.microsoft.com/office/drawing/2014/main" id="{5D9766A8-24F1-8EC3-72F3-3B04FD1E99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8992" y="1951449"/>
            <a:ext cx="5833008" cy="14222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309A1F63-68E3-5A53-6138-D6775BCECE0A}"/>
              </a:ext>
            </a:extLst>
          </p:cNvPr>
          <p:cNvCxnSpPr/>
          <p:nvPr/>
        </p:nvCxnSpPr>
        <p:spPr>
          <a:xfrm>
            <a:off x="6096000" y="0"/>
            <a:ext cx="0" cy="3429000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33DE7A40-E753-14C5-CE01-81E3D9EBAFB6}"/>
              </a:ext>
            </a:extLst>
          </p:cNvPr>
          <p:cNvCxnSpPr>
            <a:cxnSpLocks/>
          </p:cNvCxnSpPr>
          <p:nvPr/>
        </p:nvCxnSpPr>
        <p:spPr>
          <a:xfrm>
            <a:off x="-87085" y="3445137"/>
            <a:ext cx="12409714" cy="55301"/>
          </a:xfrm>
          <a:prstGeom prst="line">
            <a:avLst/>
          </a:prstGeom>
          <a:ln w="76200"/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A35DE0AB-1C9D-0224-41FF-6B4B84DAF36B}"/>
              </a:ext>
            </a:extLst>
          </p:cNvPr>
          <p:cNvCxnSpPr>
            <a:cxnSpLocks/>
          </p:cNvCxnSpPr>
          <p:nvPr/>
        </p:nvCxnSpPr>
        <p:spPr>
          <a:xfrm>
            <a:off x="6618515" y="3484301"/>
            <a:ext cx="0" cy="3373699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3267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Tomando como base los lados del triángulo &#10;ABC, se establecen los vectores &#10;Sumando &#10;los &#10;AB, AC yca &#10;será el módulo y el ángulo &#10;de inclinación del vector resultante con &#10;respecto al vector ">
            <a:extLst>
              <a:ext uri="{FF2B5EF4-FFF2-40B4-BE49-F238E27FC236}">
                <a16:creationId xmlns:a16="http://schemas.microsoft.com/office/drawing/2014/main" id="{31655C1A-7E64-A02E-CBE1-F2FA754F15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539" y="2213079"/>
            <a:ext cx="6829855" cy="2431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473BE68E-67FA-A0D9-A158-E891A4193D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01924" y="2213078"/>
            <a:ext cx="2688537" cy="2275879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EF0C31F5-A3FC-8419-A4DB-6255F6EC986D}"/>
              </a:ext>
            </a:extLst>
          </p:cNvPr>
          <p:cNvSpPr txBox="1"/>
          <p:nvPr/>
        </p:nvSpPr>
        <p:spPr>
          <a:xfrm>
            <a:off x="1055191" y="1357467"/>
            <a:ext cx="6322549" cy="47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Ejercicio 4</a:t>
            </a:r>
            <a:endParaRPr lang="es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213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78BF289-9143-1B6F-DA85-E121366A0BE3}"/>
              </a:ext>
            </a:extLst>
          </p:cNvPr>
          <p:cNvSpPr txBox="1"/>
          <p:nvPr/>
        </p:nvSpPr>
        <p:spPr>
          <a:xfrm>
            <a:off x="949108" y="504791"/>
            <a:ext cx="3709978" cy="407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ES" sz="20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Ejercicio</a:t>
            </a:r>
            <a:r>
              <a:rPr lang="es-ES" sz="18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5</a:t>
            </a:r>
            <a:endParaRPr lang="es-US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4" descr="l) Dibuja el vector proyección de a sobre b &#10;a) &#10;en los siguientes casos: &#10;2) Si la componente escalar del vector proyección de a sobre b es &#10;módulo de a es 2, ¿ qué ángulo forman a y b ? &#10;2 y el">
            <a:extLst>
              <a:ext uri="{FF2B5EF4-FFF2-40B4-BE49-F238E27FC236}">
                <a16:creationId xmlns:a16="http://schemas.microsoft.com/office/drawing/2014/main" id="{C1763048-0795-DFAF-C1E0-EB58AD4CD3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5198" y="1756229"/>
            <a:ext cx="8249064" cy="447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6467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08BBA462-27CF-ACF3-64C3-FFEB1A38E1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621" y="983432"/>
            <a:ext cx="8172812" cy="2183642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C89031B-5182-60F9-224B-1FC79BDF3F5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-491" t="5330"/>
          <a:stretch/>
        </p:blipFill>
        <p:spPr>
          <a:xfrm>
            <a:off x="553188" y="3244159"/>
            <a:ext cx="7371819" cy="128390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B9A2AEF7-7918-0D80-8D60-61B1E479356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762"/>
          <a:stretch/>
        </p:blipFill>
        <p:spPr>
          <a:xfrm>
            <a:off x="553188" y="5459426"/>
            <a:ext cx="9887349" cy="962095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9C5A1C7A-5EE7-1ED2-20F9-9A5F97CA79C1}"/>
              </a:ext>
            </a:extLst>
          </p:cNvPr>
          <p:cNvSpPr txBox="1"/>
          <p:nvPr/>
        </p:nvSpPr>
        <p:spPr>
          <a:xfrm>
            <a:off x="616214" y="1244913"/>
            <a:ext cx="3106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chemeClr val="accent5"/>
                </a:solidFill>
              </a:rPr>
              <a:t>Ejercicio</a:t>
            </a:r>
            <a:r>
              <a:rPr lang="es-AR" dirty="0">
                <a:solidFill>
                  <a:schemeClr val="accent5"/>
                </a:solidFill>
              </a:rPr>
              <a:t> 1</a:t>
            </a:r>
            <a:endParaRPr lang="es-US" dirty="0">
              <a:solidFill>
                <a:schemeClr val="accent5"/>
              </a:solidFill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15E99209-FFF2-DB7B-51D4-D79AFB62483A}"/>
              </a:ext>
            </a:extLst>
          </p:cNvPr>
          <p:cNvSpPr txBox="1"/>
          <p:nvPr/>
        </p:nvSpPr>
        <p:spPr>
          <a:xfrm>
            <a:off x="612510" y="2526927"/>
            <a:ext cx="310605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chemeClr val="accent5"/>
                </a:solidFill>
              </a:rPr>
              <a:t>Ejercicio</a:t>
            </a:r>
            <a:r>
              <a:rPr lang="es-AR" dirty="0">
                <a:solidFill>
                  <a:schemeClr val="accent5"/>
                </a:solidFill>
              </a:rPr>
              <a:t> 2</a:t>
            </a:r>
            <a:endParaRPr lang="es-US" dirty="0">
              <a:solidFill>
                <a:schemeClr val="accent5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94C782A-645F-E9DE-B522-3218C2DE20D4}"/>
              </a:ext>
            </a:extLst>
          </p:cNvPr>
          <p:cNvSpPr txBox="1"/>
          <p:nvPr/>
        </p:nvSpPr>
        <p:spPr>
          <a:xfrm>
            <a:off x="798286" y="4736425"/>
            <a:ext cx="26418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400" dirty="0">
                <a:solidFill>
                  <a:schemeClr val="accent5"/>
                </a:solidFill>
              </a:rPr>
              <a:t>Ejercicio</a:t>
            </a:r>
            <a:r>
              <a:rPr lang="es-AR" dirty="0">
                <a:solidFill>
                  <a:schemeClr val="accent5"/>
                </a:solidFill>
              </a:rPr>
              <a:t> 3</a:t>
            </a:r>
            <a:endParaRPr lang="es-US" dirty="0">
              <a:solidFill>
                <a:schemeClr val="accent5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84454E5-73EB-17C4-B23F-93DCAEC71DBB}"/>
              </a:ext>
            </a:extLst>
          </p:cNvPr>
          <p:cNvSpPr/>
          <p:nvPr/>
        </p:nvSpPr>
        <p:spPr>
          <a:xfrm>
            <a:off x="2606629" y="3331521"/>
            <a:ext cx="313992" cy="318168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S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D364CA2C-7923-A792-EAE6-4BC2F73861F2}"/>
              </a:ext>
            </a:extLst>
          </p:cNvPr>
          <p:cNvSpPr txBox="1"/>
          <p:nvPr/>
        </p:nvSpPr>
        <p:spPr>
          <a:xfrm>
            <a:off x="1410456" y="532080"/>
            <a:ext cx="33963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US" sz="2400" dirty="0">
                <a:solidFill>
                  <a:schemeClr val="accent2">
                    <a:lumMod val="75000"/>
                  </a:schemeClr>
                </a:solidFill>
              </a:rPr>
              <a:t>PRODUCTO VECTORIAL</a:t>
            </a:r>
          </a:p>
        </p:txBody>
      </p:sp>
    </p:spTree>
    <p:extLst>
      <p:ext uri="{BB962C8B-B14F-4D97-AF65-F5344CB8AC3E}">
        <p14:creationId xmlns:p14="http://schemas.microsoft.com/office/powerpoint/2010/main" val="165794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32DDD04D-0E85-9B18-D59B-2A8B3C8E05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400" y="561575"/>
            <a:ext cx="8868229" cy="5734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3051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4B6D7E9E-255A-DD9E-F95F-9084F18861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228" y="3429000"/>
            <a:ext cx="7774077" cy="3352800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6D956A13-91C6-3602-6066-5B789E48B6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5999" y="885372"/>
            <a:ext cx="7150946" cy="17157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39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</TotalTime>
  <Words>74</Words>
  <Application>Microsoft Office PowerPoint</Application>
  <PresentationFormat>Panorámica</PresentationFormat>
  <Paragraphs>16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Aptos</vt:lpstr>
      <vt:lpstr>Aptos Display</vt:lpstr>
      <vt:lpstr>Arial</vt:lpstr>
      <vt:lpstr>Calibri</vt:lpstr>
      <vt:lpstr>Cambria Math</vt:lpstr>
      <vt:lpstr>Office Theme</vt:lpstr>
      <vt:lpstr>PRODUCTO ESCALAR Y VECTORIAL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PRODUCTO ESCALAR Y VECTORIAL</dc:title>
  <dc:creator>mabel musso</dc:creator>
  <cp:lastModifiedBy>mabel musso</cp:lastModifiedBy>
  <cp:revision>1</cp:revision>
  <dcterms:created xsi:type="dcterms:W3CDTF">2024-04-09T09:10:31Z</dcterms:created>
  <dcterms:modified xsi:type="dcterms:W3CDTF">2024-04-09T09:23:12Z</dcterms:modified>
</cp:coreProperties>
</file>