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4" r:id="rId6"/>
    <p:sldId id="261" r:id="rId7"/>
    <p:sldId id="259" r:id="rId8"/>
    <p:sldId id="260" r:id="rId9"/>
    <p:sldId id="265" r:id="rId10"/>
    <p:sldId id="266" r:id="rId11"/>
    <p:sldId id="267" r:id="rId12"/>
    <p:sldId id="268" r:id="rId13"/>
    <p:sldId id="269" r:id="rId14"/>
    <p:sldId id="270" r:id="rId15"/>
    <p:sldId id="272" r:id="rId16"/>
    <p:sldId id="271"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310C12B-80D5-4DDD-BF19-FA68447BB4AB}" type="datetimeFigureOut">
              <a:rPr lang="es-ES" smtClean="0"/>
              <a:pPr/>
              <a:t>11/09/2017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5C46CDE-6B23-4054-992A-488B96164D8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10C12B-80D5-4DDD-BF19-FA68447BB4AB}" type="datetimeFigureOut">
              <a:rPr lang="es-ES" smtClean="0"/>
              <a:pPr/>
              <a:t>11/09/2017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46CDE-6B23-4054-992A-488B96164D8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00100" y="1142984"/>
            <a:ext cx="7072362" cy="5878532"/>
          </a:xfrm>
          <a:prstGeom prst="rect">
            <a:avLst/>
          </a:prstGeom>
          <a:noFill/>
        </p:spPr>
        <p:txBody>
          <a:bodyPr wrap="square" rtlCol="0">
            <a:spAutoFit/>
          </a:bodyPr>
          <a:lstStyle/>
          <a:p>
            <a:pPr algn="ctr"/>
            <a:r>
              <a:rPr lang="es-ES" sz="2800" b="1" dirty="0" smtClean="0"/>
              <a:t>Concepto de Línea de Pobreza e Indigencia</a:t>
            </a:r>
          </a:p>
          <a:p>
            <a:endParaRPr lang="es-ES" dirty="0" smtClean="0"/>
          </a:p>
          <a:p>
            <a:endParaRPr lang="es-ES" dirty="0"/>
          </a:p>
          <a:p>
            <a:pPr algn="just"/>
            <a:r>
              <a:rPr lang="es-ES" sz="2400" b="1" dirty="0" smtClean="0"/>
              <a:t>Línea de Indigencia (LI) </a:t>
            </a:r>
            <a:r>
              <a:rPr lang="es-ES" sz="2400" dirty="0" smtClean="0"/>
              <a:t>: Procura establecer si los hogares cuentan con ingresos suficientes para cubrir una canasta de alimentos capaz de satisfacer un umbral mínimo de necesidades nutricionales, cuya estructura refleja el patrón de consumo de alimentos de la población de referencia, denominada </a:t>
            </a:r>
            <a:r>
              <a:rPr lang="es-ES" sz="2400" b="1" dirty="0" smtClean="0"/>
              <a:t>CANASTA BASICA ALIMENTARIA.</a:t>
            </a:r>
          </a:p>
          <a:p>
            <a:pPr algn="just"/>
            <a:endParaRPr lang="es-ES" sz="2400" dirty="0"/>
          </a:p>
          <a:p>
            <a:pPr algn="just"/>
            <a:r>
              <a:rPr lang="es-ES" sz="2400" dirty="0" smtClean="0"/>
              <a:t>Los hogares que no superan ese umbral son considerados indigentes.</a:t>
            </a:r>
          </a:p>
          <a:p>
            <a:endParaRPr lang="es-ES" dirty="0"/>
          </a:p>
          <a:p>
            <a:endParaRPr lang="es-ES" dirty="0" smtClean="0"/>
          </a:p>
          <a:p>
            <a:endParaRPr lang="es-ES" dirty="0"/>
          </a:p>
          <a:p>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642910" y="785794"/>
            <a:ext cx="7715304" cy="5572164"/>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85786" y="714356"/>
            <a:ext cx="7358114" cy="4955203"/>
          </a:xfrm>
          <a:prstGeom prst="rect">
            <a:avLst/>
          </a:prstGeom>
          <a:noFill/>
        </p:spPr>
        <p:txBody>
          <a:bodyPr wrap="square" rtlCol="0">
            <a:spAutoFit/>
          </a:bodyPr>
          <a:lstStyle/>
          <a:p>
            <a:pPr algn="just"/>
            <a:r>
              <a:rPr lang="es-ES" sz="2800" dirty="0" smtClean="0"/>
              <a:t>Las Encuetas de Gastos de los Hogares de 1985, 1996 y 2004 muestran un importante cambio en los hábitos de consumo de la población de referencia, que consiste en una sistemática reducción en el peso relativo del gasto alimentario.</a:t>
            </a:r>
          </a:p>
          <a:p>
            <a:pPr algn="just"/>
            <a:endParaRPr lang="es-ES" sz="2800" dirty="0"/>
          </a:p>
          <a:p>
            <a:pPr algn="just"/>
            <a:r>
              <a:rPr lang="es-ES" sz="2800" dirty="0" smtClean="0"/>
              <a:t>Se observa que la participación del gasto alimentario tiende a caer a medida que el ingreso per cápita de los hogares aumenta.</a:t>
            </a:r>
          </a:p>
          <a:p>
            <a:endParaRPr lang="es-ES" dirty="0"/>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785786" y="714357"/>
            <a:ext cx="7715304" cy="5286412"/>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714356"/>
            <a:ext cx="7929618" cy="3046988"/>
          </a:xfrm>
          <a:prstGeom prst="rect">
            <a:avLst/>
          </a:prstGeom>
        </p:spPr>
        <p:txBody>
          <a:bodyPr wrap="square">
            <a:spAutoFit/>
          </a:bodyPr>
          <a:lstStyle/>
          <a:p>
            <a:pPr algn="just"/>
            <a:r>
              <a:rPr lang="es-ES" sz="2400" dirty="0"/>
              <a:t>El </a:t>
            </a:r>
            <a:r>
              <a:rPr lang="es-ES" sz="2400" b="1" dirty="0"/>
              <a:t>quintil de ingreso</a:t>
            </a:r>
            <a:r>
              <a:rPr lang="es-ES" sz="2400" dirty="0"/>
              <a:t> se calcula ordenando la población (de una región, país, etc.) desde el individuo más pobre al más adinerado, para luego dividirla en 5 partes de igual número de individuos; con esto se obtienen 5 quintiles ordenados por sus ingresos, donde el primer quintil </a:t>
            </a:r>
            <a:r>
              <a:rPr lang="es-ES" sz="2400" dirty="0" smtClean="0"/>
              <a:t>representa </a:t>
            </a:r>
            <a:r>
              <a:rPr lang="es-ES" sz="2400" dirty="0"/>
              <a:t>la porción de la población más pobre; el segundo </a:t>
            </a:r>
            <a:r>
              <a:rPr lang="es-ES" sz="2400" dirty="0" smtClean="0"/>
              <a:t>quintil, </a:t>
            </a:r>
            <a:r>
              <a:rPr lang="es-ES" sz="2400" dirty="0"/>
              <a:t>el siguiente nivel y así sucesivamente hasta el quinto </a:t>
            </a:r>
            <a:r>
              <a:rPr lang="es-ES" sz="2400" dirty="0" smtClean="0"/>
              <a:t>quintil, </a:t>
            </a:r>
            <a:r>
              <a:rPr lang="es-ES" sz="2400" dirty="0"/>
              <a:t>representante de la población más rica.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571472" y="428604"/>
            <a:ext cx="7929618" cy="5786478"/>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cstate="print"/>
          <a:srcRect/>
          <a:stretch>
            <a:fillRect/>
          </a:stretch>
        </p:blipFill>
        <p:spPr bwMode="auto">
          <a:xfrm>
            <a:off x="1071538" y="1428736"/>
            <a:ext cx="7358114" cy="5429264"/>
          </a:xfrm>
          <a:prstGeom prst="rect">
            <a:avLst/>
          </a:prstGeom>
          <a:noFill/>
          <a:ln w="9525">
            <a:noFill/>
            <a:miter lim="800000"/>
            <a:headEnd/>
            <a:tailEnd/>
          </a:ln>
          <a:effectLst/>
        </p:spPr>
      </p:pic>
      <p:pic>
        <p:nvPicPr>
          <p:cNvPr id="7172" name="Picture 4"/>
          <p:cNvPicPr>
            <a:picLocks noChangeAspect="1" noChangeArrowheads="1"/>
          </p:cNvPicPr>
          <p:nvPr/>
        </p:nvPicPr>
        <p:blipFill>
          <a:blip r:embed="rId3" cstate="print"/>
          <a:srcRect/>
          <a:stretch>
            <a:fillRect/>
          </a:stretch>
        </p:blipFill>
        <p:spPr bwMode="auto">
          <a:xfrm>
            <a:off x="1000100" y="214290"/>
            <a:ext cx="7429552" cy="1143008"/>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428596" y="357166"/>
            <a:ext cx="8143933" cy="600079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1000100" y="214290"/>
            <a:ext cx="7643866" cy="1357322"/>
          </a:xfrm>
          <a:prstGeom prst="rect">
            <a:avLst/>
          </a:prstGeom>
          <a:noFill/>
          <a:ln w="9525">
            <a:noFill/>
            <a:miter lim="800000"/>
            <a:headEnd/>
            <a:tailEnd/>
          </a:ln>
          <a:effectLst/>
        </p:spPr>
      </p:pic>
      <p:pic>
        <p:nvPicPr>
          <p:cNvPr id="9218" name="Picture 2"/>
          <p:cNvPicPr>
            <a:picLocks noChangeAspect="1" noChangeArrowheads="1"/>
          </p:cNvPicPr>
          <p:nvPr/>
        </p:nvPicPr>
        <p:blipFill>
          <a:blip r:embed="rId3" cstate="print"/>
          <a:srcRect/>
          <a:stretch>
            <a:fillRect/>
          </a:stretch>
        </p:blipFill>
        <p:spPr bwMode="auto">
          <a:xfrm>
            <a:off x="1071538" y="1714488"/>
            <a:ext cx="7500990" cy="4714908"/>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714348" y="785794"/>
            <a:ext cx="7500990" cy="5143536"/>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cstate="print"/>
          <a:srcRect/>
          <a:stretch>
            <a:fillRect/>
          </a:stretch>
        </p:blipFill>
        <p:spPr bwMode="auto">
          <a:xfrm>
            <a:off x="357158" y="857232"/>
            <a:ext cx="8143932" cy="5286412"/>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857224" y="1304924"/>
            <a:ext cx="7072362" cy="5195909"/>
          </a:xfrm>
          <a:prstGeom prst="rect">
            <a:avLst/>
          </a:prstGeom>
          <a:noFill/>
          <a:ln w="9525">
            <a:noFill/>
            <a:miter lim="800000"/>
            <a:headEnd/>
            <a:tailEnd/>
          </a:ln>
          <a:effectLst/>
        </p:spPr>
      </p:pic>
      <p:sp>
        <p:nvSpPr>
          <p:cNvPr id="4" name="3 CuadroTexto"/>
          <p:cNvSpPr txBox="1"/>
          <p:nvPr/>
        </p:nvSpPr>
        <p:spPr>
          <a:xfrm>
            <a:off x="928662" y="571480"/>
            <a:ext cx="6858048" cy="369332"/>
          </a:xfrm>
          <a:prstGeom prst="rect">
            <a:avLst/>
          </a:prstGeom>
          <a:noFill/>
        </p:spPr>
        <p:txBody>
          <a:bodyPr wrap="square" rtlCol="0">
            <a:spAutoFit/>
          </a:bodyPr>
          <a:lstStyle/>
          <a:p>
            <a:r>
              <a:rPr lang="es-ES" dirty="0" smtClean="0"/>
              <a:t>CANASTA BASICA ALIMENTARIA: COMPOSICIÓN</a:t>
            </a:r>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3"/>
          <p:cNvPicPr>
            <a:picLocks noChangeAspect="1" noChangeArrowheads="1"/>
          </p:cNvPicPr>
          <p:nvPr/>
        </p:nvPicPr>
        <p:blipFill>
          <a:blip r:embed="rId2" cstate="print"/>
          <a:srcRect/>
          <a:stretch>
            <a:fillRect/>
          </a:stretch>
        </p:blipFill>
        <p:spPr bwMode="auto">
          <a:xfrm>
            <a:off x="285720" y="857231"/>
            <a:ext cx="8501122" cy="2500331"/>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cstate="print"/>
          <a:srcRect/>
          <a:stretch>
            <a:fillRect/>
          </a:stretch>
        </p:blipFill>
        <p:spPr bwMode="auto">
          <a:xfrm>
            <a:off x="214282" y="1142984"/>
            <a:ext cx="7929619" cy="500066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cstate="print"/>
          <a:srcRect/>
          <a:stretch>
            <a:fillRect/>
          </a:stretch>
        </p:blipFill>
        <p:spPr bwMode="auto">
          <a:xfrm>
            <a:off x="428596" y="500042"/>
            <a:ext cx="8286808" cy="4500594"/>
          </a:xfrm>
          <a:prstGeom prst="rect">
            <a:avLst/>
          </a:prstGeom>
          <a:noFill/>
          <a:ln w="9525">
            <a:noFill/>
            <a:miter lim="800000"/>
            <a:headEnd/>
            <a:tailEnd/>
          </a:ln>
          <a:effectLst/>
        </p:spPr>
      </p:pic>
      <p:sp>
        <p:nvSpPr>
          <p:cNvPr id="3" name="2 CuadroTexto"/>
          <p:cNvSpPr txBox="1"/>
          <p:nvPr/>
        </p:nvSpPr>
        <p:spPr>
          <a:xfrm>
            <a:off x="428596" y="5429264"/>
            <a:ext cx="8001056" cy="830997"/>
          </a:xfrm>
          <a:prstGeom prst="rect">
            <a:avLst/>
          </a:prstGeom>
          <a:noFill/>
        </p:spPr>
        <p:txBody>
          <a:bodyPr wrap="square" rtlCol="0">
            <a:spAutoFit/>
          </a:bodyPr>
          <a:lstStyle/>
          <a:p>
            <a:pPr algn="just"/>
            <a:r>
              <a:rPr lang="es-ES" sz="2400" b="1" dirty="0" smtClean="0"/>
              <a:t>Esto significa que los hogares indigentes  tienen ingresos un 40,1% por debajo de la LI</a:t>
            </a:r>
            <a:endParaRPr lang="es-ES"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cstate="print"/>
          <a:srcRect/>
          <a:stretch>
            <a:fillRect/>
          </a:stretch>
        </p:blipFill>
        <p:spPr bwMode="auto">
          <a:xfrm>
            <a:off x="0" y="428604"/>
            <a:ext cx="8715404" cy="5000660"/>
          </a:xfrm>
          <a:prstGeom prst="rect">
            <a:avLst/>
          </a:prstGeom>
          <a:noFill/>
          <a:ln w="9525">
            <a:noFill/>
            <a:miter lim="800000"/>
            <a:headEnd/>
            <a:tailEnd/>
          </a:ln>
          <a:effectLst/>
        </p:spPr>
      </p:pic>
      <p:sp>
        <p:nvSpPr>
          <p:cNvPr id="4" name="3 Rectángulo"/>
          <p:cNvSpPr/>
          <p:nvPr/>
        </p:nvSpPr>
        <p:spPr>
          <a:xfrm>
            <a:off x="928662" y="5357826"/>
            <a:ext cx="7643866" cy="830997"/>
          </a:xfrm>
          <a:prstGeom prst="rect">
            <a:avLst/>
          </a:prstGeom>
        </p:spPr>
        <p:txBody>
          <a:bodyPr wrap="square">
            <a:spAutoFit/>
          </a:bodyPr>
          <a:lstStyle/>
          <a:p>
            <a:pPr algn="just"/>
            <a:r>
              <a:rPr lang="es-ES" sz="2400" b="1" dirty="0" smtClean="0"/>
              <a:t>Esto significa que los hogares pobres  tienen ingresos un 37% por debajo de la LP.</a:t>
            </a:r>
            <a:endParaRPr lang="es-ES"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785794"/>
            <a:ext cx="8001056" cy="4339650"/>
          </a:xfrm>
          <a:prstGeom prst="rect">
            <a:avLst/>
          </a:prstGeom>
          <a:noFill/>
        </p:spPr>
        <p:txBody>
          <a:bodyPr wrap="square" rtlCol="0">
            <a:spAutoFit/>
          </a:bodyPr>
          <a:lstStyle/>
          <a:p>
            <a:pPr algn="just"/>
            <a:r>
              <a:rPr lang="es-ES" sz="2800" dirty="0" smtClean="0"/>
              <a:t>Se seleccionan los alimentos y las cantidades en función de los hábitos de consumo de la población, a partir de la información provista por la Encuesta de Ingresos y Gastos de los Hogares (</a:t>
            </a:r>
            <a:r>
              <a:rPr lang="es-ES" sz="2800" dirty="0" err="1" smtClean="0"/>
              <a:t>ENGHo</a:t>
            </a:r>
            <a:r>
              <a:rPr lang="es-ES" sz="2800" dirty="0" smtClean="0"/>
              <a:t>) 2004/2005.</a:t>
            </a:r>
          </a:p>
          <a:p>
            <a:pPr algn="just"/>
            <a:endParaRPr lang="es-ES" sz="2800" dirty="0"/>
          </a:p>
          <a:p>
            <a:pPr algn="just"/>
            <a:endParaRPr lang="es-ES" sz="2800" dirty="0"/>
          </a:p>
          <a:p>
            <a:pPr algn="just"/>
            <a:r>
              <a:rPr lang="es-ES" sz="2800" dirty="0" smtClean="0"/>
              <a:t>Los componentes de la CBA se valorizan con los precios relevados por el Índice de Precios al Consumidor (IPC) </a:t>
            </a:r>
          </a:p>
          <a:p>
            <a:pPr algn="just"/>
            <a:endParaRPr lang="es-E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714356"/>
            <a:ext cx="7500990" cy="4616648"/>
          </a:xfrm>
          <a:prstGeom prst="rect">
            <a:avLst/>
          </a:prstGeom>
          <a:noFill/>
        </p:spPr>
        <p:txBody>
          <a:bodyPr wrap="square" rtlCol="0">
            <a:spAutoFit/>
          </a:bodyPr>
          <a:lstStyle/>
          <a:p>
            <a:pPr algn="just"/>
            <a:r>
              <a:rPr lang="es-ES" sz="2400" dirty="0" smtClean="0"/>
              <a:t>La </a:t>
            </a:r>
            <a:r>
              <a:rPr lang="es-ES" sz="2400" b="1" dirty="0" smtClean="0"/>
              <a:t>CANASTA BASICA ALIMENTARIA </a:t>
            </a:r>
            <a:r>
              <a:rPr lang="es-ES" sz="2400" dirty="0" smtClean="0"/>
              <a:t>se ha determinado tomando en cuenta los requerimientos normativos </a:t>
            </a:r>
            <a:r>
              <a:rPr lang="es-ES" sz="2400" dirty="0" err="1" smtClean="0"/>
              <a:t>kilocalóricos</a:t>
            </a:r>
            <a:r>
              <a:rPr lang="es-ES" sz="2400" dirty="0" smtClean="0"/>
              <a:t> y proteicos imprescindibles para que un varón adulto de entre 30 y 60 años, (ADULTO EQUIVALENTE) de actividad moderada, cubra durante 1 mes esas necesidades.</a:t>
            </a:r>
          </a:p>
          <a:p>
            <a:pPr algn="just"/>
            <a:endParaRPr lang="es-ES" sz="2400" dirty="0" smtClean="0"/>
          </a:p>
          <a:p>
            <a:pPr algn="just"/>
            <a:r>
              <a:rPr lang="es-ES" sz="2400" dirty="0" smtClean="0"/>
              <a:t>Para ello se toma como unidad de referencia el requerimiento energético de 2.750kcal del varón adulto.</a:t>
            </a:r>
          </a:p>
          <a:p>
            <a:pPr algn="just"/>
            <a:endParaRPr lang="es-ES" sz="2400" dirty="0"/>
          </a:p>
          <a:p>
            <a:endParaRPr lang="es-ES" dirty="0" smtClean="0"/>
          </a:p>
          <a:p>
            <a:endParaRPr lang="es-ES" dirty="0" smtClean="0"/>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57224" y="714356"/>
            <a:ext cx="7358114" cy="3416320"/>
          </a:xfrm>
          <a:prstGeom prst="rect">
            <a:avLst/>
          </a:prstGeom>
        </p:spPr>
        <p:txBody>
          <a:bodyPr wrap="square">
            <a:spAutoFit/>
          </a:bodyPr>
          <a:lstStyle/>
          <a:p>
            <a:pPr algn="just"/>
            <a:endParaRPr lang="es-ES" sz="2400" dirty="0" smtClean="0"/>
          </a:p>
          <a:p>
            <a:pPr algn="just"/>
            <a:endParaRPr lang="es-ES" sz="2400" dirty="0"/>
          </a:p>
          <a:p>
            <a:pPr algn="just"/>
            <a:r>
              <a:rPr lang="es-ES" sz="2800" dirty="0" smtClean="0"/>
              <a:t>Dado que las necesidades nutricionales difieren entre la población se construye una unidad de referencia ¨EL ADULTO EQUIVALENTE¨, y se le asigna un valor igual a 1, para establecer luego las relaciones en las necesidades energéticas según edad y sexo de las personas.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14348" y="428604"/>
            <a:ext cx="7858180" cy="6143667"/>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642918"/>
            <a:ext cx="7286676" cy="6463308"/>
          </a:xfrm>
          <a:prstGeom prst="rect">
            <a:avLst/>
          </a:prstGeom>
          <a:noFill/>
        </p:spPr>
        <p:txBody>
          <a:bodyPr wrap="square" rtlCol="0">
            <a:spAutoFit/>
          </a:bodyPr>
          <a:lstStyle/>
          <a:p>
            <a:pPr algn="just"/>
            <a:r>
              <a:rPr lang="es-ES" sz="2800" b="1" dirty="0" smtClean="0"/>
              <a:t>La Línea de Pobreza (LP) </a:t>
            </a:r>
            <a:r>
              <a:rPr lang="es-ES" sz="2800" dirty="0" smtClean="0"/>
              <a:t>extiende el umbral para incluir no sólo los consumos alimentarios mínimos, sino también otros consumos básicos no alimentarios. La suma de ambos conforma la </a:t>
            </a:r>
            <a:r>
              <a:rPr lang="es-ES" sz="2800" b="1" dirty="0" smtClean="0"/>
              <a:t>CANASTA BÁSICA TOTAL (CBT).</a:t>
            </a:r>
          </a:p>
          <a:p>
            <a:pPr algn="just"/>
            <a:endParaRPr lang="es-ES" sz="2800" dirty="0"/>
          </a:p>
          <a:p>
            <a:pPr algn="just"/>
            <a:r>
              <a:rPr lang="es-ES" sz="2800" dirty="0" smtClean="0"/>
              <a:t>La CBT se obtiene con los datos obtenidos Encuesta Permanente de Hogares (EPH).</a:t>
            </a:r>
          </a:p>
          <a:p>
            <a:pPr algn="just"/>
            <a:endParaRPr lang="es-ES" sz="2800" dirty="0"/>
          </a:p>
          <a:p>
            <a:pPr algn="just"/>
            <a:r>
              <a:rPr lang="es-ES" sz="2800" dirty="0" smtClean="0"/>
              <a:t>Se le adiciona a la CBA, bienes y servicios no alimentarios (vestimenta, transporte, educación, salud, etc.)</a:t>
            </a:r>
          </a:p>
          <a:p>
            <a:pPr algn="just"/>
            <a:endParaRPr lang="es-ES" sz="2400" dirty="0"/>
          </a:p>
          <a:p>
            <a:endParaRPr lang="es-ES" dirty="0"/>
          </a:p>
          <a:p>
            <a:endParaRPr lang="es-ES" dirty="0"/>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71538" y="642919"/>
            <a:ext cx="7215238" cy="7294305"/>
          </a:xfrm>
          <a:prstGeom prst="rect">
            <a:avLst/>
          </a:prstGeom>
          <a:noFill/>
        </p:spPr>
        <p:txBody>
          <a:bodyPr wrap="square" rtlCol="0">
            <a:spAutoFit/>
          </a:bodyPr>
          <a:lstStyle/>
          <a:p>
            <a:pPr algn="just"/>
            <a:r>
              <a:rPr lang="es-ES" sz="2800" dirty="0" smtClean="0"/>
              <a:t>Mientras que la CBA es normativa, la CBT se construye en base a la evidencia empírica que refleja los hábitos de consumo alimentario y no alimentario de la población.</a:t>
            </a:r>
          </a:p>
          <a:p>
            <a:pPr algn="just"/>
            <a:endParaRPr lang="es-ES" sz="2800" dirty="0" smtClean="0"/>
          </a:p>
          <a:p>
            <a:pPr algn="just"/>
            <a:r>
              <a:rPr lang="es-ES" sz="2800" dirty="0" smtClean="0"/>
              <a:t>Para obtener la CBT se utiliza el Coeficiente de </a:t>
            </a:r>
            <a:r>
              <a:rPr lang="es-ES" sz="2800" dirty="0" err="1" smtClean="0"/>
              <a:t>Engel</a:t>
            </a:r>
            <a:r>
              <a:rPr lang="es-ES" sz="2800" dirty="0" smtClean="0"/>
              <a:t>:</a:t>
            </a:r>
          </a:p>
          <a:p>
            <a:pPr algn="just"/>
            <a:endParaRPr lang="es-ES" sz="2800" dirty="0" smtClean="0"/>
          </a:p>
          <a:p>
            <a:pPr algn="just"/>
            <a:r>
              <a:rPr lang="es-ES" sz="2800" b="1" dirty="0" smtClean="0"/>
              <a:t>Coeficiente de </a:t>
            </a:r>
            <a:r>
              <a:rPr lang="es-ES" sz="2800" b="1" dirty="0" err="1" smtClean="0"/>
              <a:t>Engel</a:t>
            </a:r>
            <a:r>
              <a:rPr lang="es-ES" sz="2800" b="1" dirty="0" smtClean="0"/>
              <a:t>: Gasto Alimentario/Gasto Total</a:t>
            </a:r>
          </a:p>
          <a:p>
            <a:pPr algn="just"/>
            <a:endParaRPr lang="es-ES" sz="2800" b="1" dirty="0" smtClean="0"/>
          </a:p>
          <a:p>
            <a:pPr algn="ctr"/>
            <a:r>
              <a:rPr lang="es-ES" sz="2800" b="1" dirty="0" smtClean="0"/>
              <a:t>CBT = CBA * ICE</a:t>
            </a:r>
          </a:p>
          <a:p>
            <a:pPr algn="just"/>
            <a:endParaRPr lang="es-ES" sz="2400" dirty="0" smtClean="0"/>
          </a:p>
          <a:p>
            <a:endParaRPr lang="es-ES" b="1" dirty="0" smtClean="0"/>
          </a:p>
          <a:p>
            <a:endParaRPr lang="es-ES" b="1" dirty="0" smtClean="0"/>
          </a:p>
          <a:p>
            <a:endParaRPr lang="es-ES" b="1" dirty="0" smtClean="0"/>
          </a:p>
          <a:p>
            <a:endParaRPr lang="es-ES" dirty="0" smtClean="0"/>
          </a:p>
          <a:p>
            <a:endParaRPr lang="es-ES" dirty="0" smtClean="0"/>
          </a:p>
          <a:p>
            <a:endParaRPr lang="es-E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cstate="print"/>
          <a:srcRect/>
          <a:stretch>
            <a:fillRect/>
          </a:stretch>
        </p:blipFill>
        <p:spPr bwMode="auto">
          <a:xfrm>
            <a:off x="857224" y="428604"/>
            <a:ext cx="7643866" cy="5857916"/>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473</Words>
  <Application>Microsoft Office PowerPoint</Application>
  <PresentationFormat>Presentación en pantalla (4:3)</PresentationFormat>
  <Paragraphs>46</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csuarez</dc:creator>
  <cp:lastModifiedBy>csuarez</cp:lastModifiedBy>
  <cp:revision>13</cp:revision>
  <dcterms:created xsi:type="dcterms:W3CDTF">2017-09-08T20:19:34Z</dcterms:created>
  <dcterms:modified xsi:type="dcterms:W3CDTF">2017-09-11T23:14:49Z</dcterms:modified>
</cp:coreProperties>
</file>