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2" r:id="rId3"/>
    <p:sldId id="257" r:id="rId4"/>
    <p:sldId id="293" r:id="rId5"/>
    <p:sldId id="294" r:id="rId6"/>
    <p:sldId id="295" r:id="rId7"/>
    <p:sldId id="296" r:id="rId8"/>
    <p:sldId id="297" r:id="rId9"/>
    <p:sldId id="298" r:id="rId10"/>
    <p:sldId id="299" r:id="rId11"/>
    <p:sldId id="304" r:id="rId12"/>
    <p:sldId id="300" r:id="rId13"/>
    <p:sldId id="326" r:id="rId14"/>
    <p:sldId id="301" r:id="rId15"/>
    <p:sldId id="302" r:id="rId16"/>
    <p:sldId id="303" r:id="rId17"/>
    <p:sldId id="306" r:id="rId18"/>
    <p:sldId id="305" r:id="rId19"/>
    <p:sldId id="307" r:id="rId20"/>
    <p:sldId id="308" r:id="rId21"/>
    <p:sldId id="327" r:id="rId22"/>
    <p:sldId id="328" r:id="rId23"/>
    <p:sldId id="309" r:id="rId24"/>
    <p:sldId id="313" r:id="rId25"/>
    <p:sldId id="314" r:id="rId26"/>
    <p:sldId id="315" r:id="rId27"/>
    <p:sldId id="316" r:id="rId28"/>
    <p:sldId id="317" r:id="rId29"/>
    <p:sldId id="318" r:id="rId30"/>
    <p:sldId id="319" r:id="rId31"/>
    <p:sldId id="320" r:id="rId32"/>
    <p:sldId id="321" r:id="rId33"/>
    <p:sldId id="324" r:id="rId34"/>
    <p:sldId id="322" r:id="rId35"/>
    <p:sldId id="310" r:id="rId36"/>
    <p:sldId id="312" r:id="rId37"/>
    <p:sldId id="311" r:id="rId38"/>
    <p:sldId id="330" r:id="rId39"/>
    <p:sldId id="323" r:id="rId40"/>
    <p:sldId id="331" r:id="rId41"/>
    <p:sldId id="329" r:id="rId42"/>
    <p:sldId id="332" r:id="rId43"/>
    <p:sldId id="333" r:id="rId44"/>
    <p:sldId id="334" r:id="rId45"/>
    <p:sldId id="291" r:id="rId4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0" d="100"/>
          <a:sy n="60" d="100"/>
        </p:scale>
        <p:origin x="10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A22B8A-D39F-9A2F-4E8C-2B7D94E043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8BD95EB-32C3-F059-4B61-F7930E087D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2A926F-D63C-8F16-D56B-F697C8E30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909C0-F0BC-43ED-A470-682A11CE722F}" type="datetimeFigureOut">
              <a:rPr lang="es-ES" smtClean="0"/>
              <a:t>28/06/2023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D30246A-8A0E-62AA-949E-3E5039D74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D4CAF61-DBA8-03A8-ABE2-87574FE1F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BA4F1-244C-4402-BFC5-C1A48D7E35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1303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842607-2685-3B00-04C6-DD2934C44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5C865B4-3551-A779-15FA-AB36E332AA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0B762C3-03A7-0659-167D-A6ACEA1E6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909C0-F0BC-43ED-A470-682A11CE722F}" type="datetimeFigureOut">
              <a:rPr lang="es-ES" smtClean="0"/>
              <a:t>28/06/2023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747808E-002E-ACB7-7090-E02E97DBB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1CCACC2-2078-A215-2195-4D07FF85C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BA4F1-244C-4402-BFC5-C1A48D7E35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9979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A4E88B3-35D7-B42F-CB22-E9A529D90D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547EE59-20C2-1765-C5D5-0D12AAEC7A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46B4780-9313-DE8C-C063-F6AAEE3F4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909C0-F0BC-43ED-A470-682A11CE722F}" type="datetimeFigureOut">
              <a:rPr lang="es-ES" smtClean="0"/>
              <a:t>28/06/2023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D138C08-9BB2-3D95-D6F3-7DEE5BB72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FE8D74D-6C20-5EE6-F517-5E54A9AAC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BA4F1-244C-4402-BFC5-C1A48D7E35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2806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575117-332A-929F-C4B1-A39A74538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FCE8741-D8CE-6F9E-5B28-E9F77AA670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45BFBD0-6A65-0013-72AC-E5D85BADE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909C0-F0BC-43ED-A470-682A11CE722F}" type="datetimeFigureOut">
              <a:rPr lang="es-ES" smtClean="0"/>
              <a:t>28/06/2023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4C62BE0-2E78-6D6B-6454-D752F7A71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BEC23F4-DB8F-2F78-61F8-43A80583D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BA4F1-244C-4402-BFC5-C1A48D7E35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243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B94357-D6BD-3E30-2FB8-305A14A5F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BF5BE54-94B9-139A-2A37-430B2FFD3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4477537-5C64-DAD0-6C16-591F8AAEF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909C0-F0BC-43ED-A470-682A11CE722F}" type="datetimeFigureOut">
              <a:rPr lang="es-ES" smtClean="0"/>
              <a:t>28/06/2023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64E2E93-DF5F-7264-B814-DAD7B50DA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1C6F516-2206-9A2A-FB6F-5E99DACA9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BA4F1-244C-4402-BFC5-C1A48D7E35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4885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141CC8-D284-3A4D-697F-B1E7DAAE1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5DC5BAC-4F19-11EC-B508-62006DEA9B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97F40E2-C2F3-3FF0-ED9F-9876CCA5C2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CF7885F-FBD8-8AEA-9315-EB7240406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909C0-F0BC-43ED-A470-682A11CE722F}" type="datetimeFigureOut">
              <a:rPr lang="es-ES" smtClean="0"/>
              <a:t>28/06/2023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F133086-F264-34E1-43AF-CCD0CF360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053CC76-88E2-9527-922B-1369AA0E6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BA4F1-244C-4402-BFC5-C1A48D7E35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9043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26A2A6-091B-81ED-2654-768924C73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524A0B2-D095-4A4C-57BA-21C90AB2A8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15636CB-335A-7BEF-01CF-EF91388919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7FA98A3-E0C9-AF54-0BAD-430FC69095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BD98704-E114-AD53-B6BB-B74AB472F6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A1FDF36-2F2E-E450-2D2B-20A2F873E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909C0-F0BC-43ED-A470-682A11CE722F}" type="datetimeFigureOut">
              <a:rPr lang="es-ES" smtClean="0"/>
              <a:t>28/06/2023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CF140F0-43B8-89D6-664D-14A2992C0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2B7EBC3-6D96-041B-14D3-F8BABF308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BA4F1-244C-4402-BFC5-C1A48D7E35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7392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F37C3F-2192-346D-A82A-6A91AE7CE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E626889-2D01-0C2D-AD0A-60BF65ABD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909C0-F0BC-43ED-A470-682A11CE722F}" type="datetimeFigureOut">
              <a:rPr lang="es-ES" smtClean="0"/>
              <a:t>28/06/2023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02858C9-8973-2EAC-E368-15CE83D24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FBDCB97-665C-7786-D428-DB2751A92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BA4F1-244C-4402-BFC5-C1A48D7E35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8977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A36C747-629A-0CF4-A94D-BA41FE7EF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909C0-F0BC-43ED-A470-682A11CE722F}" type="datetimeFigureOut">
              <a:rPr lang="es-ES" smtClean="0"/>
              <a:t>28/06/2023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DB3CC07-4CCB-D7AE-EC70-287383FE2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07E6BD6-CBA7-EE29-87C4-0436271F5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BA4F1-244C-4402-BFC5-C1A48D7E35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553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CD24DC-AF31-091D-CA9C-C5F434B56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D156670-DE3F-A149-2472-23CBD3BBD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D902A5-45B5-FB0B-9E37-291DD240D8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BEBD71D-669D-679A-9982-577CED4A3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909C0-F0BC-43ED-A470-682A11CE722F}" type="datetimeFigureOut">
              <a:rPr lang="es-ES" smtClean="0"/>
              <a:t>28/06/2023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EEC5BF9-5411-36FD-36DB-D71831A59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D761491-D5CC-E9D9-4655-C88A2C816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BA4F1-244C-4402-BFC5-C1A48D7E35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9749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37924A-1B00-F752-921F-7699E2A6C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4ACE992-BA0B-9793-0012-C0A6B761DE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209FB01-34E6-0566-2B88-2A9D20B0A9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12B792E-907C-70D7-7DB6-71B3E81B1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909C0-F0BC-43ED-A470-682A11CE722F}" type="datetimeFigureOut">
              <a:rPr lang="es-ES" smtClean="0"/>
              <a:t>28/06/2023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2238BD8-CFCB-219A-AD76-51022B0DD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F4FE983-6F90-F79D-7410-4E09E1FB3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BA4F1-244C-4402-BFC5-C1A48D7E35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9496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E293D5D-3835-F391-F163-CC3FCEB72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4AFED64-D13D-851A-B88C-BD76408965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EAB0C17-34EF-B715-EA5D-3D132A709A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909C0-F0BC-43ED-A470-682A11CE722F}" type="datetimeFigureOut">
              <a:rPr lang="es-ES" smtClean="0"/>
              <a:t>28/06/2023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19D9178-EE49-A4CD-1B7A-FB72BC684C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D16C663-67D0-CD65-C191-999F5A994E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0BA4F1-244C-4402-BFC5-C1A48D7E35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35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18.png"/><Relationship Id="rId4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18.png"/><Relationship Id="rId4" Type="http://schemas.openxmlformats.org/officeDocument/2006/relationships/image" Target="../media/image9.png"/><Relationship Id="rId9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1.png"/><Relationship Id="rId7" Type="http://schemas.openxmlformats.org/officeDocument/2006/relationships/image" Target="../media/image2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18.png"/><Relationship Id="rId4" Type="http://schemas.openxmlformats.org/officeDocument/2006/relationships/image" Target="../media/image9.png"/><Relationship Id="rId9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1.png"/><Relationship Id="rId7" Type="http://schemas.openxmlformats.org/officeDocument/2006/relationships/image" Target="../media/image2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18.png"/><Relationship Id="rId4" Type="http://schemas.openxmlformats.org/officeDocument/2006/relationships/image" Target="../media/image9.png"/><Relationship Id="rId9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11" Type="http://schemas.openxmlformats.org/officeDocument/2006/relationships/image" Target="../media/image39.png"/><Relationship Id="rId5" Type="http://schemas.openxmlformats.org/officeDocument/2006/relationships/image" Target="../media/image31.png"/><Relationship Id="rId10" Type="http://schemas.openxmlformats.org/officeDocument/2006/relationships/image" Target="../media/image38.png"/><Relationship Id="rId4" Type="http://schemas.openxmlformats.org/officeDocument/2006/relationships/image" Target="../media/image30.png"/><Relationship Id="rId9" Type="http://schemas.openxmlformats.org/officeDocument/2006/relationships/image" Target="../media/image37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playground.tensorflow.org/" TargetMode="External"/><Relationship Id="rId4" Type="http://schemas.openxmlformats.org/officeDocument/2006/relationships/image" Target="../media/image44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://playground.tensorflow.org/" TargetMode="Externa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://playground.tensorflow.org/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1">
            <a:extLst>
              <a:ext uri="{FF2B5EF4-FFF2-40B4-BE49-F238E27FC236}">
                <a16:creationId xmlns:a16="http://schemas.microsoft.com/office/drawing/2014/main" id="{76819BC0-B895-37D9-3906-DF700F447587}"/>
              </a:ext>
            </a:extLst>
          </p:cNvPr>
          <p:cNvSpPr/>
          <p:nvPr/>
        </p:nvSpPr>
        <p:spPr>
          <a:xfrm>
            <a:off x="272716" y="1909709"/>
            <a:ext cx="11678652" cy="303858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/>
          <a:lstStyle/>
          <a:p>
            <a:pPr algn="ctr">
              <a:lnSpc>
                <a:spcPct val="150000"/>
              </a:lnSpc>
            </a:pPr>
            <a:r>
              <a:rPr lang="es-AR" sz="33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PROGRAMACIÓN APLICADA A LA INGENIERÍA</a:t>
            </a:r>
            <a:endParaRPr lang="es-AR" sz="135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50000"/>
              </a:lnSpc>
            </a:pPr>
            <a:r>
              <a:rPr lang="es-AR" sz="27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INGENIERÍA AERONÁUTICA</a:t>
            </a:r>
            <a:endParaRPr lang="es-AR" sz="135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50000"/>
              </a:lnSpc>
            </a:pPr>
            <a:endParaRPr lang="es-AR" sz="135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lang="es-ES" sz="28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Redes Neuronales</a:t>
            </a:r>
          </a:p>
        </p:txBody>
      </p:sp>
    </p:spTree>
    <p:extLst>
      <p:ext uri="{BB962C8B-B14F-4D97-AF65-F5344CB8AC3E}">
        <p14:creationId xmlns:p14="http://schemas.microsoft.com/office/powerpoint/2010/main" val="831770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5067804-595D-EBA6-8F6A-386DFD917B62}"/>
              </a:ext>
            </a:extLst>
          </p:cNvPr>
          <p:cNvSpPr txBox="1"/>
          <p:nvPr/>
        </p:nvSpPr>
        <p:spPr>
          <a:xfrm>
            <a:off x="1" y="0"/>
            <a:ext cx="12191999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3600" dirty="0"/>
              <a:t>Neurona </a:t>
            </a:r>
            <a:r>
              <a:rPr lang="es-ES" sz="3600" i="1" dirty="0"/>
              <a:t>artificial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72D3435-C891-2874-187E-AFFB0C0C3B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7225" y="2081212"/>
            <a:ext cx="3257550" cy="2695575"/>
          </a:xfrm>
          <a:prstGeom prst="rect">
            <a:avLst/>
          </a:prstGeom>
        </p:spPr>
      </p:pic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8511E261-724F-940A-2186-812002C70D6B}"/>
              </a:ext>
            </a:extLst>
          </p:cNvPr>
          <p:cNvCxnSpPr>
            <a:cxnSpLocks/>
          </p:cNvCxnSpPr>
          <p:nvPr/>
        </p:nvCxnSpPr>
        <p:spPr>
          <a:xfrm flipH="1" flipV="1">
            <a:off x="3256547" y="2951747"/>
            <a:ext cx="1716506" cy="4772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EA4E6F6C-1783-E64B-4955-97AAA96CE96F}"/>
              </a:ext>
            </a:extLst>
          </p:cNvPr>
          <p:cNvSpPr txBox="1"/>
          <p:nvPr/>
        </p:nvSpPr>
        <p:spPr>
          <a:xfrm>
            <a:off x="2258517" y="2767081"/>
            <a:ext cx="998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FF0000"/>
                </a:solidFill>
              </a:rPr>
              <a:t>estímulo</a:t>
            </a:r>
          </a:p>
        </p:txBody>
      </p: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037A1745-A843-E763-F325-65B3942BF861}"/>
              </a:ext>
            </a:extLst>
          </p:cNvPr>
          <p:cNvCxnSpPr>
            <a:cxnSpLocks/>
          </p:cNvCxnSpPr>
          <p:nvPr/>
        </p:nvCxnSpPr>
        <p:spPr>
          <a:xfrm>
            <a:off x="5342271" y="3433910"/>
            <a:ext cx="0" cy="14462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1C0B99B-68DB-554E-A572-7ABE097001BF}"/>
              </a:ext>
            </a:extLst>
          </p:cNvPr>
          <p:cNvSpPr txBox="1"/>
          <p:nvPr/>
        </p:nvSpPr>
        <p:spPr>
          <a:xfrm>
            <a:off x="3801979" y="4880131"/>
            <a:ext cx="28554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FF0000"/>
                </a:solidFill>
              </a:rPr>
              <a:t>Peso sináptico, ponderación: Importancia relativa del estímulo para la neurona</a:t>
            </a:r>
          </a:p>
        </p:txBody>
      </p: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7D15F5E4-7CEE-E007-ADAA-F1F6D580BF15}"/>
              </a:ext>
            </a:extLst>
          </p:cNvPr>
          <p:cNvCxnSpPr>
            <a:cxnSpLocks/>
          </p:cNvCxnSpPr>
          <p:nvPr/>
        </p:nvCxnSpPr>
        <p:spPr>
          <a:xfrm>
            <a:off x="6849730" y="3633537"/>
            <a:ext cx="609849" cy="11984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uadroTexto 17">
            <a:extLst>
              <a:ext uri="{FF2B5EF4-FFF2-40B4-BE49-F238E27FC236}">
                <a16:creationId xmlns:a16="http://schemas.microsoft.com/office/drawing/2014/main" id="{E6A5E370-601B-A45E-60E7-C2E9A5F85DBB}"/>
              </a:ext>
            </a:extLst>
          </p:cNvPr>
          <p:cNvSpPr txBox="1"/>
          <p:nvPr/>
        </p:nvSpPr>
        <p:spPr>
          <a:xfrm>
            <a:off x="6849730" y="4832006"/>
            <a:ext cx="15881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FF0000"/>
                </a:solidFill>
              </a:rPr>
              <a:t>Función de activación o transferencia de la neurona</a:t>
            </a:r>
          </a:p>
        </p:txBody>
      </p:sp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E721C461-CC7B-AC34-C0F7-15492AF74EFB}"/>
              </a:ext>
            </a:extLst>
          </p:cNvPr>
          <p:cNvCxnSpPr>
            <a:cxnSpLocks/>
          </p:cNvCxnSpPr>
          <p:nvPr/>
        </p:nvCxnSpPr>
        <p:spPr>
          <a:xfrm flipV="1">
            <a:off x="7263314" y="2763718"/>
            <a:ext cx="821907" cy="5131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uadroTexto 20">
            <a:extLst>
              <a:ext uri="{FF2B5EF4-FFF2-40B4-BE49-F238E27FC236}">
                <a16:creationId xmlns:a16="http://schemas.microsoft.com/office/drawing/2014/main" id="{58B24EEA-9F09-B006-891D-154C8712CCC8}"/>
              </a:ext>
            </a:extLst>
          </p:cNvPr>
          <p:cNvSpPr txBox="1"/>
          <p:nvPr/>
        </p:nvSpPr>
        <p:spPr>
          <a:xfrm>
            <a:off x="8151645" y="2115750"/>
            <a:ext cx="23692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FF0000"/>
                </a:solidFill>
              </a:rPr>
              <a:t>Respuesta al estímulo: depende del </a:t>
            </a:r>
            <a:r>
              <a:rPr lang="es-ES" b="1" dirty="0">
                <a:solidFill>
                  <a:srgbClr val="FF0000"/>
                </a:solidFill>
              </a:rPr>
              <a:t>estímulo</a:t>
            </a:r>
            <a:r>
              <a:rPr lang="es-ES" dirty="0">
                <a:solidFill>
                  <a:srgbClr val="FF0000"/>
                </a:solidFill>
              </a:rPr>
              <a:t> o entrada, del </a:t>
            </a:r>
            <a:r>
              <a:rPr lang="es-ES" b="1" dirty="0">
                <a:solidFill>
                  <a:srgbClr val="FF0000"/>
                </a:solidFill>
              </a:rPr>
              <a:t>peso</a:t>
            </a:r>
            <a:r>
              <a:rPr lang="es-ES" dirty="0">
                <a:solidFill>
                  <a:srgbClr val="FF0000"/>
                </a:solidFill>
              </a:rPr>
              <a:t> sináptico y de la </a:t>
            </a:r>
            <a:r>
              <a:rPr lang="es-ES" b="1" dirty="0">
                <a:solidFill>
                  <a:srgbClr val="FF0000"/>
                </a:solidFill>
              </a:rPr>
              <a:t>función de activación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F2FD649E-07BB-21CA-7F5B-37BC03DC6846}"/>
              </a:ext>
            </a:extLst>
          </p:cNvPr>
          <p:cNvSpPr txBox="1"/>
          <p:nvPr/>
        </p:nvSpPr>
        <p:spPr>
          <a:xfrm>
            <a:off x="3389810" y="1355193"/>
            <a:ext cx="5467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i="1" dirty="0"/>
              <a:t>La neurona y la red neuronal mapea </a:t>
            </a:r>
            <a:r>
              <a:rPr lang="es-ES" b="1" i="1" dirty="0"/>
              <a:t>entradas</a:t>
            </a:r>
            <a:r>
              <a:rPr lang="es-ES" i="1" dirty="0"/>
              <a:t> en </a:t>
            </a:r>
            <a:r>
              <a:rPr lang="es-ES" b="1" i="1" dirty="0"/>
              <a:t>salidas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3FB8681-291A-37C7-6A9C-2403DF6C5AD2}"/>
              </a:ext>
            </a:extLst>
          </p:cNvPr>
          <p:cNvSpPr txBox="1"/>
          <p:nvPr/>
        </p:nvSpPr>
        <p:spPr>
          <a:xfrm>
            <a:off x="392546" y="6432456"/>
            <a:ext cx="11471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i="1" dirty="0"/>
              <a:t>En general, se selecciona </a:t>
            </a:r>
            <a:r>
              <a:rPr lang="es-ES" b="1" i="1" dirty="0"/>
              <a:t>f</a:t>
            </a:r>
            <a:r>
              <a:rPr lang="es-ES" i="1" dirty="0"/>
              <a:t> y se ajusta por “aprendizaje” el parámetro </a:t>
            </a:r>
            <a:r>
              <a:rPr lang="es-ES" b="1" i="1" dirty="0"/>
              <a:t>w</a:t>
            </a:r>
            <a:r>
              <a:rPr lang="es-ES" i="1" dirty="0"/>
              <a:t> (y </a:t>
            </a:r>
            <a:r>
              <a:rPr lang="es-ES" b="1" i="1" dirty="0"/>
              <a:t>b</a:t>
            </a:r>
            <a:r>
              <a:rPr lang="es-ES" i="1" dirty="0"/>
              <a:t>) para que la red cumpla el objetivo específico</a:t>
            </a:r>
            <a:endParaRPr lang="es-ES" b="1" i="1" dirty="0"/>
          </a:p>
        </p:txBody>
      </p:sp>
      <p:pic>
        <p:nvPicPr>
          <p:cNvPr id="6" name="Picture 2" descr="▷ Todo sobre el potencial de acción [+VIDEO] ✓ mDurance estudio">
            <a:extLst>
              <a:ext uri="{FF2B5EF4-FFF2-40B4-BE49-F238E27FC236}">
                <a16:creationId xmlns:a16="http://schemas.microsoft.com/office/drawing/2014/main" id="{4CC64AEF-B604-AA8C-DDBF-637D946652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7899" y="4644694"/>
            <a:ext cx="1405308" cy="1387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17066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5067804-595D-EBA6-8F6A-386DFD917B62}"/>
              </a:ext>
            </a:extLst>
          </p:cNvPr>
          <p:cNvSpPr txBox="1"/>
          <p:nvPr/>
        </p:nvSpPr>
        <p:spPr>
          <a:xfrm>
            <a:off x="1" y="0"/>
            <a:ext cx="12191999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3600" dirty="0"/>
              <a:t>Neurona </a:t>
            </a:r>
            <a:r>
              <a:rPr lang="es-ES" sz="3600" i="1" dirty="0"/>
              <a:t>artificial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3FB8681-291A-37C7-6A9C-2403DF6C5AD2}"/>
              </a:ext>
            </a:extLst>
          </p:cNvPr>
          <p:cNvSpPr txBox="1"/>
          <p:nvPr/>
        </p:nvSpPr>
        <p:spPr>
          <a:xfrm>
            <a:off x="392546" y="6432456"/>
            <a:ext cx="11471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i="1" dirty="0"/>
              <a:t>En general, se selecciona </a:t>
            </a:r>
            <a:r>
              <a:rPr lang="es-ES" b="1" i="1" dirty="0"/>
              <a:t>f</a:t>
            </a:r>
            <a:r>
              <a:rPr lang="es-ES" i="1" dirty="0"/>
              <a:t> y se ajusta por “aprendizaje” el parámetro </a:t>
            </a:r>
            <a:r>
              <a:rPr lang="es-ES" b="1" i="1" dirty="0"/>
              <a:t>w</a:t>
            </a:r>
            <a:r>
              <a:rPr lang="es-ES" i="1" dirty="0"/>
              <a:t> (y </a:t>
            </a:r>
            <a:r>
              <a:rPr lang="es-ES" b="1" i="1" dirty="0"/>
              <a:t>b</a:t>
            </a:r>
            <a:r>
              <a:rPr lang="es-ES" i="1" dirty="0"/>
              <a:t>) para que la red cumpla el objetivo específico</a:t>
            </a:r>
            <a:endParaRPr lang="es-ES" b="1" i="1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A4C6243-F957-FDC2-B349-A0B0D5F033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0" t="50000" r="1482" b="1761"/>
          <a:stretch/>
        </p:blipFill>
        <p:spPr>
          <a:xfrm>
            <a:off x="6003320" y="2012492"/>
            <a:ext cx="6119060" cy="429162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74395A5-DA96-43DF-8384-AB3F3A4DF5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7" t="949" r="2284" b="50484"/>
          <a:stretch/>
        </p:blipFill>
        <p:spPr>
          <a:xfrm>
            <a:off x="42803" y="1146647"/>
            <a:ext cx="5960517" cy="4291628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B5D0CC30-89F9-5BA5-25FD-B5D9B66116EB}"/>
              </a:ext>
            </a:extLst>
          </p:cNvPr>
          <p:cNvSpPr txBox="1"/>
          <p:nvPr/>
        </p:nvSpPr>
        <p:spPr>
          <a:xfrm>
            <a:off x="6882063" y="5101027"/>
            <a:ext cx="7018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err="1">
                <a:solidFill>
                  <a:srgbClr val="FF0000"/>
                </a:solidFill>
              </a:rPr>
              <a:t>ReLu</a:t>
            </a:r>
            <a:endParaRPr lang="es-E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4940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5067804-595D-EBA6-8F6A-386DFD917B62}"/>
              </a:ext>
            </a:extLst>
          </p:cNvPr>
          <p:cNvSpPr txBox="1"/>
          <p:nvPr/>
        </p:nvSpPr>
        <p:spPr>
          <a:xfrm>
            <a:off x="1" y="0"/>
            <a:ext cx="12191999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3600" dirty="0"/>
              <a:t>Neurona </a:t>
            </a:r>
            <a:r>
              <a:rPr lang="es-ES" sz="3600" i="1" dirty="0"/>
              <a:t>artificial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F2FD649E-07BB-21CA-7F5B-37BC03DC6846}"/>
              </a:ext>
            </a:extLst>
          </p:cNvPr>
          <p:cNvSpPr txBox="1"/>
          <p:nvPr/>
        </p:nvSpPr>
        <p:spPr>
          <a:xfrm>
            <a:off x="5127945" y="1284201"/>
            <a:ext cx="1936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i="1" dirty="0"/>
              <a:t>Múltiples entradas</a:t>
            </a:r>
            <a:endParaRPr lang="es-ES" b="1" i="1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6A87E17-B9BC-94A8-A463-DB2FA8B44A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6287" y="2100262"/>
            <a:ext cx="3019425" cy="265747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501E3F93-E04D-1E7F-D193-10F0D8A9B0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2472" y="5390309"/>
            <a:ext cx="3362325" cy="409575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72D63F81-304C-1DB7-6CD1-8CB6E2B5EB18}"/>
              </a:ext>
            </a:extLst>
          </p:cNvPr>
          <p:cNvSpPr txBox="1"/>
          <p:nvPr/>
        </p:nvSpPr>
        <p:spPr>
          <a:xfrm>
            <a:off x="4120168" y="6432456"/>
            <a:ext cx="400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i="1" dirty="0"/>
              <a:t>Se implementa como operación matricial</a:t>
            </a:r>
            <a:endParaRPr lang="es-ES" b="1" i="1" dirty="0"/>
          </a:p>
        </p:txBody>
      </p:sp>
    </p:spTree>
    <p:extLst>
      <p:ext uri="{BB962C8B-B14F-4D97-AF65-F5344CB8AC3E}">
        <p14:creationId xmlns:p14="http://schemas.microsoft.com/office/powerpoint/2010/main" val="27396687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5067804-595D-EBA6-8F6A-386DFD917B62}"/>
              </a:ext>
            </a:extLst>
          </p:cNvPr>
          <p:cNvSpPr txBox="1"/>
          <p:nvPr/>
        </p:nvSpPr>
        <p:spPr>
          <a:xfrm>
            <a:off x="1" y="0"/>
            <a:ext cx="12191999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3600" dirty="0"/>
              <a:t>Neurona </a:t>
            </a:r>
            <a:r>
              <a:rPr lang="es-ES" sz="3600" i="1" dirty="0"/>
              <a:t>artificial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F2FD649E-07BB-21CA-7F5B-37BC03DC6846}"/>
              </a:ext>
            </a:extLst>
          </p:cNvPr>
          <p:cNvSpPr txBox="1"/>
          <p:nvPr/>
        </p:nvSpPr>
        <p:spPr>
          <a:xfrm>
            <a:off x="539903" y="1301439"/>
            <a:ext cx="111895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dirty="0"/>
              <a:t>Consigna</a:t>
            </a:r>
            <a:r>
              <a:rPr lang="es-ES" b="1" i="1" dirty="0"/>
              <a:t>: programar una neurona de </a:t>
            </a:r>
            <a:r>
              <a:rPr lang="es-ES" b="1" i="1" dirty="0">
                <a:solidFill>
                  <a:srgbClr val="FF0000"/>
                </a:solidFill>
              </a:rPr>
              <a:t>dos entradas </a:t>
            </a:r>
            <a:r>
              <a:rPr lang="es-ES" b="1" i="1" dirty="0"/>
              <a:t>y </a:t>
            </a:r>
            <a:r>
              <a:rPr lang="es-ES" b="1" i="1" dirty="0">
                <a:solidFill>
                  <a:srgbClr val="00B050"/>
                </a:solidFill>
              </a:rPr>
              <a:t>una salida </a:t>
            </a:r>
            <a:r>
              <a:rPr lang="es-ES" b="1" i="1" dirty="0"/>
              <a:t>con la función de activación </a:t>
            </a:r>
            <a:r>
              <a:rPr lang="es-ES" b="1" i="1" dirty="0" err="1">
                <a:solidFill>
                  <a:srgbClr val="00B0F0"/>
                </a:solidFill>
              </a:rPr>
              <a:t>hardlim</a:t>
            </a:r>
            <a:r>
              <a:rPr lang="es-ES" b="1" i="1" dirty="0">
                <a:solidFill>
                  <a:srgbClr val="00B0F0"/>
                </a:solidFill>
              </a:rPr>
              <a:t> </a:t>
            </a:r>
            <a:r>
              <a:rPr lang="es-ES" b="1" i="1" dirty="0"/>
              <a:t>y </a:t>
            </a:r>
            <a:r>
              <a:rPr lang="es-ES" b="1" i="1" dirty="0">
                <a:solidFill>
                  <a:srgbClr val="FFC000"/>
                </a:solidFill>
              </a:rPr>
              <a:t>pesos sinápticos aleatorios</a:t>
            </a:r>
            <a:endParaRPr lang="es-ES" b="1" i="1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6AEFEBF-A8DE-D20A-C115-9E8D3383F2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2475" y="2546684"/>
            <a:ext cx="3067050" cy="26574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84CB31D7-0A00-CF6A-57F4-706D0D0471FC}"/>
                  </a:ext>
                </a:extLst>
              </p:cNvPr>
              <p:cNvSpPr txBox="1"/>
              <p:nvPr/>
            </p:nvSpPr>
            <p:spPr>
              <a:xfrm>
                <a:off x="539903" y="5635780"/>
                <a:ext cx="82356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i="1" dirty="0"/>
                  <a:t>Sugerencia</a:t>
                </a:r>
                <a:r>
                  <a:rPr lang="es-ES" b="1" i="1" dirty="0"/>
                  <a:t>: considerar dos entradas de prueba que valen: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1;2</m:t>
                        </m:r>
                      </m:e>
                    </m:d>
                    <m:r>
                      <a:rPr lang="es-E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s-ES" b="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s-ES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−1;2</m:t>
                        </m:r>
                      </m:e>
                    </m:d>
                  </m:oMath>
                </a14:m>
                <a:endParaRPr lang="es-ES" b="0" i="1" dirty="0"/>
              </a:p>
              <a:p>
                <a:r>
                  <a:rPr lang="es-ES" dirty="0"/>
                  <a:t>Comparar salida con los datos provistos</a:t>
                </a:r>
              </a:p>
            </p:txBody>
          </p:sp>
        </mc:Choice>
        <mc:Fallback xmlns="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84CB31D7-0A00-CF6A-57F4-706D0D0471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903" y="5635780"/>
                <a:ext cx="8235652" cy="646331"/>
              </a:xfrm>
              <a:prstGeom prst="rect">
                <a:avLst/>
              </a:prstGeom>
              <a:blipFill>
                <a:blip r:embed="rId3"/>
                <a:stretch>
                  <a:fillRect l="-666" t="-5660" b="-14151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n 4">
            <a:extLst>
              <a:ext uri="{FF2B5EF4-FFF2-40B4-BE49-F238E27FC236}">
                <a16:creationId xmlns:a16="http://schemas.microsoft.com/office/drawing/2014/main" id="{F75DA774-A58F-2C17-DFDD-AF069DC3EC4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" r="32878" b="-1450"/>
          <a:stretch/>
        </p:blipFill>
        <p:spPr>
          <a:xfrm>
            <a:off x="4405257" y="5974987"/>
            <a:ext cx="3458829" cy="72473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A470D62-5E67-4031-90DD-BC2D93E4813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87" t="1044" r="2284" b="80620"/>
          <a:stretch/>
        </p:blipFill>
        <p:spPr>
          <a:xfrm>
            <a:off x="7938181" y="3230317"/>
            <a:ext cx="3791260" cy="103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5019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5067804-595D-EBA6-8F6A-386DFD917B62}"/>
              </a:ext>
            </a:extLst>
          </p:cNvPr>
          <p:cNvSpPr txBox="1"/>
          <p:nvPr/>
        </p:nvSpPr>
        <p:spPr>
          <a:xfrm>
            <a:off x="1" y="0"/>
            <a:ext cx="12191999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3600" dirty="0"/>
              <a:t>Red Neuronal (</a:t>
            </a:r>
            <a:r>
              <a:rPr lang="es-ES" sz="3600" i="1" dirty="0"/>
              <a:t>Artificial)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F2FD649E-07BB-21CA-7F5B-37BC03DC6846}"/>
              </a:ext>
            </a:extLst>
          </p:cNvPr>
          <p:cNvSpPr txBox="1"/>
          <p:nvPr/>
        </p:nvSpPr>
        <p:spPr>
          <a:xfrm>
            <a:off x="2263668" y="1152479"/>
            <a:ext cx="7664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i="1" dirty="0"/>
              <a:t>Múltiples entradas y múltiples neuronas que reciben todas los mismos estímulos</a:t>
            </a:r>
            <a:endParaRPr lang="es-ES" b="1" i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B6468A9-B148-ED54-E628-48C19D8BA9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8187" y="1724525"/>
            <a:ext cx="3095625" cy="431482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296F234-4088-688A-92B8-5302D3847747}"/>
              </a:ext>
            </a:extLst>
          </p:cNvPr>
          <p:cNvSpPr txBox="1"/>
          <p:nvPr/>
        </p:nvSpPr>
        <p:spPr>
          <a:xfrm>
            <a:off x="4120168" y="6432456"/>
            <a:ext cx="3551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i="1" dirty="0"/>
              <a:t>W</a:t>
            </a:r>
            <a:r>
              <a:rPr lang="es-ES" i="1" dirty="0"/>
              <a:t> es una matriz de pesos sinápticos</a:t>
            </a:r>
            <a:endParaRPr lang="es-ES" b="1" i="1" dirty="0"/>
          </a:p>
        </p:txBody>
      </p:sp>
    </p:spTree>
    <p:extLst>
      <p:ext uri="{BB962C8B-B14F-4D97-AF65-F5344CB8AC3E}">
        <p14:creationId xmlns:p14="http://schemas.microsoft.com/office/powerpoint/2010/main" val="15784501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5067804-595D-EBA6-8F6A-386DFD917B62}"/>
              </a:ext>
            </a:extLst>
          </p:cNvPr>
          <p:cNvSpPr txBox="1"/>
          <p:nvPr/>
        </p:nvSpPr>
        <p:spPr>
          <a:xfrm>
            <a:off x="1" y="0"/>
            <a:ext cx="12191999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3600" dirty="0"/>
              <a:t>Red Neuronal (</a:t>
            </a:r>
            <a:r>
              <a:rPr lang="es-ES" sz="3600" i="1" dirty="0"/>
              <a:t>Artificial)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F2FD649E-07BB-21CA-7F5B-37BC03DC6846}"/>
              </a:ext>
            </a:extLst>
          </p:cNvPr>
          <p:cNvSpPr txBox="1"/>
          <p:nvPr/>
        </p:nvSpPr>
        <p:spPr>
          <a:xfrm>
            <a:off x="2263668" y="1152479"/>
            <a:ext cx="7664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i="1" dirty="0"/>
              <a:t>Múltiples entradas y múltiples neuronas que reciben todas los mismos estímulos</a:t>
            </a:r>
            <a:endParaRPr lang="es-ES" b="1" i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B6468A9-B148-ED54-E628-48C19D8BA9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8187" y="1724525"/>
            <a:ext cx="3095625" cy="431482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296F234-4088-688A-92B8-5302D3847747}"/>
              </a:ext>
            </a:extLst>
          </p:cNvPr>
          <p:cNvSpPr txBox="1"/>
          <p:nvPr/>
        </p:nvSpPr>
        <p:spPr>
          <a:xfrm>
            <a:off x="4120168" y="6432456"/>
            <a:ext cx="3551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i="1" dirty="0"/>
              <a:t>W</a:t>
            </a:r>
            <a:r>
              <a:rPr lang="es-ES" i="1" dirty="0"/>
              <a:t> es una matriz de pesos sinápticos</a:t>
            </a:r>
            <a:endParaRPr lang="es-ES" b="1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527A4CE6-9AE6-5CEA-D67E-96D72D553BE2}"/>
                  </a:ext>
                </a:extLst>
              </p:cNvPr>
              <p:cNvSpPr txBox="1"/>
              <p:nvPr/>
            </p:nvSpPr>
            <p:spPr>
              <a:xfrm>
                <a:off x="17781" y="2969630"/>
                <a:ext cx="3944620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s-ES" dirty="0">
                    <a:solidFill>
                      <a:srgbClr val="FF0000"/>
                    </a:solidFill>
                  </a:rPr>
                  <a:t>En general, </a:t>
                </a:r>
                <a14:m>
                  <m:oMath xmlns:m="http://schemas.openxmlformats.org/officeDocument/2006/math">
                    <m:r>
                      <a:rPr lang="es-E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s-E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s-E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endParaRPr lang="es-ES" b="0" dirty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s-ES" dirty="0">
                    <a:solidFill>
                      <a:srgbClr val="FF0000"/>
                    </a:solidFill>
                  </a:rPr>
                  <a:t>Las </a:t>
                </a:r>
                <a14:m>
                  <m:oMath xmlns:m="http://schemas.openxmlformats.org/officeDocument/2006/math">
                    <m:r>
                      <a:rPr lang="es-E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s-ES" dirty="0">
                    <a:solidFill>
                      <a:srgbClr val="FF0000"/>
                    </a:solidFill>
                  </a:rPr>
                  <a:t> pueden ser distintas en cada neurona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s-ES" dirty="0">
                    <a:solidFill>
                      <a:srgbClr val="FF0000"/>
                    </a:solidFill>
                  </a:rPr>
                  <a:t>Las funciones de activación están determinadas por las condiciones del problema</a:t>
                </a:r>
              </a:p>
            </p:txBody>
          </p:sp>
        </mc:Choice>
        <mc:Fallback xmlns="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527A4CE6-9AE6-5CEA-D67E-96D72D553B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81" y="2969630"/>
                <a:ext cx="3944620" cy="1754326"/>
              </a:xfrm>
              <a:prstGeom prst="rect">
                <a:avLst/>
              </a:prstGeom>
              <a:blipFill>
                <a:blip r:embed="rId3"/>
                <a:stretch>
                  <a:fillRect l="-1082" t="-1736" r="-2164" b="-4514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n 6">
            <a:extLst>
              <a:ext uri="{FF2B5EF4-FFF2-40B4-BE49-F238E27FC236}">
                <a16:creationId xmlns:a16="http://schemas.microsoft.com/office/drawing/2014/main" id="{DE837137-9F0E-0802-38B6-467D14546A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7781" y="5438775"/>
            <a:ext cx="2324100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6583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5067804-595D-EBA6-8F6A-386DFD917B62}"/>
              </a:ext>
            </a:extLst>
          </p:cNvPr>
          <p:cNvSpPr txBox="1"/>
          <p:nvPr/>
        </p:nvSpPr>
        <p:spPr>
          <a:xfrm>
            <a:off x="1" y="0"/>
            <a:ext cx="12191999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3600" dirty="0"/>
              <a:t>Red Neuronal (</a:t>
            </a:r>
            <a:r>
              <a:rPr lang="es-ES" sz="3600" i="1" dirty="0"/>
              <a:t>Artificial)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F2FD649E-07BB-21CA-7F5B-37BC03DC6846}"/>
              </a:ext>
            </a:extLst>
          </p:cNvPr>
          <p:cNvSpPr txBox="1"/>
          <p:nvPr/>
        </p:nvSpPr>
        <p:spPr>
          <a:xfrm>
            <a:off x="4668300" y="1158640"/>
            <a:ext cx="2855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i="1" dirty="0"/>
              <a:t>Múltiples capas de neuronas</a:t>
            </a:r>
            <a:endParaRPr lang="es-ES" b="1" i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9BD2D04-00DA-2B40-8994-E8211A1197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6923" y="2032351"/>
            <a:ext cx="8058150" cy="4657725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1DC86ADE-4010-86D4-3ACF-11087C71EC2C}"/>
              </a:ext>
            </a:extLst>
          </p:cNvPr>
          <p:cNvSpPr txBox="1"/>
          <p:nvPr/>
        </p:nvSpPr>
        <p:spPr>
          <a:xfrm>
            <a:off x="5502441" y="1844143"/>
            <a:ext cx="1462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FF0000"/>
                </a:solidFill>
              </a:rPr>
              <a:t>Capas ocultas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ADE6516-AC05-614F-C644-45786DAA9540}"/>
              </a:ext>
            </a:extLst>
          </p:cNvPr>
          <p:cNvSpPr txBox="1"/>
          <p:nvPr/>
        </p:nvSpPr>
        <p:spPr>
          <a:xfrm>
            <a:off x="8029073" y="1844143"/>
            <a:ext cx="1532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FF0000"/>
                </a:solidFill>
              </a:rPr>
              <a:t>Capa de salida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5AC3237-EB50-CE9F-0AB6-31EB6A8804F6}"/>
              </a:ext>
            </a:extLst>
          </p:cNvPr>
          <p:cNvSpPr txBox="1"/>
          <p:nvPr/>
        </p:nvSpPr>
        <p:spPr>
          <a:xfrm>
            <a:off x="17781" y="2969630"/>
            <a:ext cx="20491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FF0000"/>
                </a:solidFill>
              </a:rPr>
              <a:t>El número de neuronas en capas ocultas es un parámetro a optimizar, no conocido </a:t>
            </a:r>
            <a:r>
              <a:rPr lang="es-ES" i="1" dirty="0">
                <a:solidFill>
                  <a:srgbClr val="FF0000"/>
                </a:solidFill>
              </a:rPr>
              <a:t>a priori</a:t>
            </a:r>
          </a:p>
        </p:txBody>
      </p:sp>
    </p:spTree>
    <p:extLst>
      <p:ext uri="{BB962C8B-B14F-4D97-AF65-F5344CB8AC3E}">
        <p14:creationId xmlns:p14="http://schemas.microsoft.com/office/powerpoint/2010/main" val="42177573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5067804-595D-EBA6-8F6A-386DFD917B62}"/>
              </a:ext>
            </a:extLst>
          </p:cNvPr>
          <p:cNvSpPr txBox="1"/>
          <p:nvPr/>
        </p:nvSpPr>
        <p:spPr>
          <a:xfrm>
            <a:off x="1" y="0"/>
            <a:ext cx="12191999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3600" dirty="0"/>
              <a:t>Implementación de ANN</a:t>
            </a:r>
            <a:endParaRPr lang="es-ES" sz="3600" i="1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3FB8681-291A-37C7-6A9C-2403DF6C5AD2}"/>
              </a:ext>
            </a:extLst>
          </p:cNvPr>
          <p:cNvSpPr txBox="1"/>
          <p:nvPr/>
        </p:nvSpPr>
        <p:spPr>
          <a:xfrm>
            <a:off x="260441" y="6127656"/>
            <a:ext cx="11671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i="1" dirty="0"/>
              <a:t>Se selecciona </a:t>
            </a:r>
            <a:r>
              <a:rPr lang="es-ES" b="1" i="1" dirty="0"/>
              <a:t>f</a:t>
            </a:r>
            <a:r>
              <a:rPr lang="es-ES" i="1" dirty="0"/>
              <a:t> y se ajusta por “aprendizaje” el parámetro </a:t>
            </a:r>
            <a:r>
              <a:rPr lang="es-ES" b="1" i="1" dirty="0"/>
              <a:t>w</a:t>
            </a:r>
            <a:r>
              <a:rPr lang="es-ES" i="1" dirty="0"/>
              <a:t> (y </a:t>
            </a:r>
            <a:r>
              <a:rPr lang="es-ES" b="1" i="1" dirty="0"/>
              <a:t>b</a:t>
            </a:r>
            <a:r>
              <a:rPr lang="es-ES" i="1" dirty="0"/>
              <a:t>) para que la red cumpla el objetivo específico</a:t>
            </a:r>
            <a:endParaRPr lang="es-ES" b="1" i="1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F29B8C0-EEF8-1360-FE8C-2348D4BFCF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8187" y="1660357"/>
            <a:ext cx="3095625" cy="431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5804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5067804-595D-EBA6-8F6A-386DFD917B62}"/>
              </a:ext>
            </a:extLst>
          </p:cNvPr>
          <p:cNvSpPr txBox="1"/>
          <p:nvPr/>
        </p:nvSpPr>
        <p:spPr>
          <a:xfrm>
            <a:off x="1" y="0"/>
            <a:ext cx="12191999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3600" dirty="0"/>
              <a:t>Perceptrón</a:t>
            </a:r>
            <a:endParaRPr lang="es-ES" sz="36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uadroTexto 21">
                <a:extLst>
                  <a:ext uri="{FF2B5EF4-FFF2-40B4-BE49-F238E27FC236}">
                    <a16:creationId xmlns:a16="http://schemas.microsoft.com/office/drawing/2014/main" id="{F2FD649E-07BB-21CA-7F5B-37BC03DC6846}"/>
                  </a:ext>
                </a:extLst>
              </p:cNvPr>
              <p:cNvSpPr txBox="1"/>
              <p:nvPr/>
            </p:nvSpPr>
            <p:spPr>
              <a:xfrm>
                <a:off x="336932" y="1065580"/>
                <a:ext cx="11405889" cy="39130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s-ES" sz="2400" i="1" dirty="0"/>
                  <a:t>Historia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s-ES" sz="2400" dirty="0"/>
                  <a:t>1943, McCulloch y Pitts, ANN con </a:t>
                </a:r>
                <a:r>
                  <a:rPr lang="es-ES" sz="2400" dirty="0" err="1"/>
                  <a:t>hardlin</a:t>
                </a:r>
                <a:r>
                  <a:rPr lang="es-ES" sz="2400" dirty="0"/>
                  <a:t> </a:t>
                </a:r>
                <a14:m>
                  <m:oMath xmlns:m="http://schemas.openxmlformats.org/officeDocument/2006/math">
                    <m:r>
                      <a:rPr lang="es-ES" sz="2400" b="0" i="0" dirty="0" smtClean="0">
                        <a:latin typeface="Cambria Math" panose="02040503050406030204" pitchFamily="18" charset="0"/>
                      </a:rPr>
                      <m:t>{0;1}</m:t>
                    </m:r>
                  </m:oMath>
                </a14:m>
                <a:r>
                  <a:rPr lang="es-ES" sz="2400" dirty="0"/>
                  <a:t>, funciones lógicas y aritméticas, sin aprendizaje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s-ES" sz="2400" dirty="0"/>
                  <a:t>1958, Rosenblatt, Perceptrón, reconocimiento de patrones, aprendizaje, prueba de convergencia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s-ES" sz="2400" dirty="0"/>
                  <a:t>1969, Minsky y Papert, demostración de limitaciones del perceptrón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s-ES" sz="2400" dirty="0"/>
                  <a:t>1980, perceptrón multicapa, resolución de problemas no separables linealmente</a:t>
                </a:r>
              </a:p>
            </p:txBody>
          </p:sp>
        </mc:Choice>
        <mc:Fallback xmlns="">
          <p:sp>
            <p:nvSpPr>
              <p:cNvPr id="22" name="CuadroTexto 21">
                <a:extLst>
                  <a:ext uri="{FF2B5EF4-FFF2-40B4-BE49-F238E27FC236}">
                    <a16:creationId xmlns:a16="http://schemas.microsoft.com/office/drawing/2014/main" id="{F2FD649E-07BB-21CA-7F5B-37BC03DC68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932" y="1065580"/>
                <a:ext cx="11405889" cy="3913059"/>
              </a:xfrm>
              <a:prstGeom prst="rect">
                <a:avLst/>
              </a:prstGeom>
              <a:blipFill>
                <a:blip r:embed="rId2"/>
                <a:stretch>
                  <a:fillRect l="-802" b="-2648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39609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5067804-595D-EBA6-8F6A-386DFD917B62}"/>
              </a:ext>
            </a:extLst>
          </p:cNvPr>
          <p:cNvSpPr txBox="1"/>
          <p:nvPr/>
        </p:nvSpPr>
        <p:spPr>
          <a:xfrm>
            <a:off x="1" y="0"/>
            <a:ext cx="12191999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3600" dirty="0"/>
              <a:t>Perceptrón</a:t>
            </a:r>
            <a:endParaRPr lang="es-ES" sz="3600" i="1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F2FD649E-07BB-21CA-7F5B-37BC03DC6846}"/>
              </a:ext>
            </a:extLst>
          </p:cNvPr>
          <p:cNvSpPr txBox="1"/>
          <p:nvPr/>
        </p:nvSpPr>
        <p:spPr>
          <a:xfrm>
            <a:off x="336932" y="1065580"/>
            <a:ext cx="11405889" cy="2251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400" i="1" dirty="0"/>
              <a:t>Aprendizaje o Entrenamiento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400" b="1" dirty="0"/>
              <a:t>Definición:</a:t>
            </a:r>
            <a:r>
              <a:rPr lang="es-ES" sz="2400" dirty="0"/>
              <a:t> modificar los pesos sinápticos hasta la convergencia del proceso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400" dirty="0"/>
              <a:t>La convergencia del proceso se manifiesta en la reproducción de un set de aprendizaje o entrenamiento con la configuración de la ANN obtenida</a:t>
            </a:r>
          </a:p>
        </p:txBody>
      </p:sp>
      <p:pic>
        <p:nvPicPr>
          <p:cNvPr id="1026" name="Picture 2" descr="Learning process schema of an artificial neural network (ANN) with a... |  Download Scientific Diagram">
            <a:extLst>
              <a:ext uri="{FF2B5EF4-FFF2-40B4-BE49-F238E27FC236}">
                <a16:creationId xmlns:a16="http://schemas.microsoft.com/office/drawing/2014/main" id="{07F8BC09-F61C-2352-5639-3D1F8ED5DA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0951" y="3781425"/>
            <a:ext cx="5657850" cy="23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lipse 1">
            <a:extLst>
              <a:ext uri="{FF2B5EF4-FFF2-40B4-BE49-F238E27FC236}">
                <a16:creationId xmlns:a16="http://schemas.microsoft.com/office/drawing/2014/main" id="{2710DD32-C32E-C9E2-8074-3EC29ED66DDF}"/>
              </a:ext>
            </a:extLst>
          </p:cNvPr>
          <p:cNvSpPr/>
          <p:nvPr/>
        </p:nvSpPr>
        <p:spPr>
          <a:xfrm>
            <a:off x="6753726" y="3429000"/>
            <a:ext cx="2422358" cy="1143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6193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1">
            <a:extLst>
              <a:ext uri="{FF2B5EF4-FFF2-40B4-BE49-F238E27FC236}">
                <a16:creationId xmlns:a16="http://schemas.microsoft.com/office/drawing/2014/main" id="{76819BC0-B895-37D9-3906-DF700F447587}"/>
              </a:ext>
            </a:extLst>
          </p:cNvPr>
          <p:cNvSpPr/>
          <p:nvPr/>
        </p:nvSpPr>
        <p:spPr>
          <a:xfrm>
            <a:off x="144379" y="1332194"/>
            <a:ext cx="11903242" cy="303858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/>
          <a:lstStyle/>
          <a:p>
            <a:pPr algn="ctr">
              <a:lnSpc>
                <a:spcPct val="150000"/>
              </a:lnSpc>
            </a:pPr>
            <a:r>
              <a:rPr lang="es-AR" sz="33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PROGRAMACIÓN APLICADA A LA INGENIERÍA</a:t>
            </a:r>
            <a:endParaRPr lang="es-AR" sz="135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50000"/>
              </a:lnSpc>
            </a:pPr>
            <a:r>
              <a:rPr lang="es-AR" sz="27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INGENIERÍA AERONÁUTICA</a:t>
            </a:r>
            <a:endParaRPr lang="es-AR" sz="135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50000"/>
              </a:lnSpc>
            </a:pPr>
            <a:endParaRPr lang="es-AR" sz="135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lang="es-ES" sz="28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Redes Neuronales</a:t>
            </a:r>
          </a:p>
          <a:p>
            <a:pPr marL="457200" indent="-45720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s-ES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Neurona y redes neuronales biológicas</a:t>
            </a:r>
          </a:p>
          <a:p>
            <a:pPr marL="457200" indent="-45720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s-ES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Propiedades emergentes</a:t>
            </a:r>
          </a:p>
          <a:p>
            <a:pPr marL="457200" indent="-45720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s-ES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Neurona y redes neuronales artificiales</a:t>
            </a:r>
          </a:p>
          <a:p>
            <a:pPr marL="457200" indent="-45720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s-ES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Perceptrón</a:t>
            </a:r>
          </a:p>
          <a:p>
            <a:pPr marL="914400" lvl="1" indent="-45720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s-ES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Ley de aprendizaje</a:t>
            </a:r>
          </a:p>
          <a:p>
            <a:pPr marL="457200" indent="-45720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s-ES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Perceptrón multicapa</a:t>
            </a:r>
          </a:p>
          <a:p>
            <a:pPr marL="914400" lvl="1" indent="-45720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s-ES" sz="20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Backpropagation</a:t>
            </a:r>
            <a:endParaRPr lang="es-ES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Bookman Old Style"/>
              <a:ea typeface="DejaVu Sans"/>
            </a:endParaRPr>
          </a:p>
          <a:p>
            <a:pPr marL="457200" indent="-45720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s-ES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Otras configuraciones de redes</a:t>
            </a:r>
          </a:p>
          <a:p>
            <a:pPr marL="457200" indent="-45720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s-ES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Bibliografía</a:t>
            </a:r>
          </a:p>
        </p:txBody>
      </p:sp>
    </p:spTree>
    <p:extLst>
      <p:ext uri="{BB962C8B-B14F-4D97-AF65-F5344CB8AC3E}">
        <p14:creationId xmlns:p14="http://schemas.microsoft.com/office/powerpoint/2010/main" val="4319794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5067804-595D-EBA6-8F6A-386DFD917B62}"/>
              </a:ext>
            </a:extLst>
          </p:cNvPr>
          <p:cNvSpPr txBox="1"/>
          <p:nvPr/>
        </p:nvSpPr>
        <p:spPr>
          <a:xfrm>
            <a:off x="1" y="0"/>
            <a:ext cx="12191999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3600" dirty="0"/>
              <a:t>Perceptrón</a:t>
            </a:r>
            <a:endParaRPr lang="es-ES" sz="3600" i="1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F2FD649E-07BB-21CA-7F5B-37BC03DC6846}"/>
              </a:ext>
            </a:extLst>
          </p:cNvPr>
          <p:cNvSpPr txBox="1"/>
          <p:nvPr/>
        </p:nvSpPr>
        <p:spPr>
          <a:xfrm>
            <a:off x="336932" y="1065580"/>
            <a:ext cx="11405889" cy="2251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400" i="1" dirty="0"/>
              <a:t>Aprendizaje o Entrenamiento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400" b="1" dirty="0"/>
              <a:t>Definición:</a:t>
            </a:r>
            <a:r>
              <a:rPr lang="es-ES" sz="2400" dirty="0"/>
              <a:t> modificar los pesos sinápticos hasta la convergencia del proceso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400" dirty="0"/>
              <a:t>La convergencia del proceso se manifiesta en la reproducción de un set de aprendizaje o entrenamiento con la configuración de la ANN obtenida</a:t>
            </a:r>
          </a:p>
        </p:txBody>
      </p:sp>
      <p:pic>
        <p:nvPicPr>
          <p:cNvPr id="2050" name="Picture 2" descr="Understanding Hold-Out Methods for Training Machine Learning Models | by  Kailaash Devi | Heartbeat">
            <a:extLst>
              <a:ext uri="{FF2B5EF4-FFF2-40B4-BE49-F238E27FC236}">
                <a16:creationId xmlns:a16="http://schemas.microsoft.com/office/drawing/2014/main" id="{6E2A4559-4C27-A646-0405-AC6CF3EBD8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112" y="3568584"/>
            <a:ext cx="5456070" cy="2867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56D11643-33FA-F4B0-6B10-8D24860112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415" y="4001157"/>
            <a:ext cx="4623114" cy="200256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3075131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5067804-595D-EBA6-8F6A-386DFD917B62}"/>
              </a:ext>
            </a:extLst>
          </p:cNvPr>
          <p:cNvSpPr txBox="1"/>
          <p:nvPr/>
        </p:nvSpPr>
        <p:spPr>
          <a:xfrm>
            <a:off x="1" y="0"/>
            <a:ext cx="12191999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3600" dirty="0"/>
              <a:t>Perceptrón</a:t>
            </a:r>
            <a:endParaRPr lang="es-ES" sz="3600" i="1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F2FD649E-07BB-21CA-7F5B-37BC03DC6846}"/>
              </a:ext>
            </a:extLst>
          </p:cNvPr>
          <p:cNvSpPr txBox="1"/>
          <p:nvPr/>
        </p:nvSpPr>
        <p:spPr>
          <a:xfrm>
            <a:off x="336932" y="1065580"/>
            <a:ext cx="11405889" cy="2251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400" i="1" dirty="0"/>
              <a:t>Aprendizaje o Entrenamiento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400" b="1" dirty="0"/>
              <a:t>Definición:</a:t>
            </a:r>
            <a:r>
              <a:rPr lang="es-ES" sz="2400" dirty="0"/>
              <a:t> modificar los pesos sinápticos hasta la convergencia del proceso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400" dirty="0"/>
              <a:t>La convergencia del proceso se manifiesta en la reproducción de un set de aprendizaje o entrenamiento con la configuración de la ANN obtenida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63F8DE1-437B-C44D-40B2-7D551C0DD9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7276" y="4142634"/>
            <a:ext cx="3505200" cy="457200"/>
          </a:xfrm>
          <a:prstGeom prst="rect">
            <a:avLst/>
          </a:prstGeom>
        </p:spPr>
      </p:pic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8F0606CC-6F9C-EC9C-A9BF-B3531F00D196}"/>
              </a:ext>
            </a:extLst>
          </p:cNvPr>
          <p:cNvCxnSpPr>
            <a:cxnSpLocks/>
          </p:cNvCxnSpPr>
          <p:nvPr/>
        </p:nvCxnSpPr>
        <p:spPr>
          <a:xfrm flipH="1">
            <a:off x="3545305" y="4554738"/>
            <a:ext cx="858253" cy="6108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8B748EE7-EE1F-FDBD-4492-48CBDA071E4C}"/>
              </a:ext>
            </a:extLst>
          </p:cNvPr>
          <p:cNvSpPr txBox="1"/>
          <p:nvPr/>
        </p:nvSpPr>
        <p:spPr>
          <a:xfrm>
            <a:off x="2614862" y="5210654"/>
            <a:ext cx="1860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Nuevos valores de peso sináptico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0BFC6D1-6AC3-ACF5-BE13-CE2BD5D17518}"/>
              </a:ext>
            </a:extLst>
          </p:cNvPr>
          <p:cNvSpPr txBox="1"/>
          <p:nvPr/>
        </p:nvSpPr>
        <p:spPr>
          <a:xfrm>
            <a:off x="4559991" y="5210653"/>
            <a:ext cx="1860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Valores  iniciales de peso sináptico</a:t>
            </a:r>
          </a:p>
        </p:txBody>
      </p: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4A8214EF-5F48-B694-F378-3C99C4BDDD47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5261811" y="4554738"/>
            <a:ext cx="228623" cy="6559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1605B5E6-4FBE-8405-F4E2-20DE3C582B7D}"/>
              </a:ext>
            </a:extLst>
          </p:cNvPr>
          <p:cNvCxnSpPr>
            <a:cxnSpLocks/>
          </p:cNvCxnSpPr>
          <p:nvPr/>
        </p:nvCxnSpPr>
        <p:spPr>
          <a:xfrm>
            <a:off x="7098632" y="4509643"/>
            <a:ext cx="228623" cy="6559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C066E09-BA83-ECFC-49EB-7AB88D423B18}"/>
              </a:ext>
            </a:extLst>
          </p:cNvPr>
          <p:cNvSpPr txBox="1"/>
          <p:nvPr/>
        </p:nvSpPr>
        <p:spPr>
          <a:xfrm>
            <a:off x="6597339" y="5210653"/>
            <a:ext cx="19932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Target, resultado a obtener del set de entrenamiento</a:t>
            </a:r>
          </a:p>
        </p:txBody>
      </p: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1EDD48C3-3459-A234-F7BF-19C0994A914C}"/>
              </a:ext>
            </a:extLst>
          </p:cNvPr>
          <p:cNvCxnSpPr>
            <a:cxnSpLocks/>
          </p:cNvCxnSpPr>
          <p:nvPr/>
        </p:nvCxnSpPr>
        <p:spPr>
          <a:xfrm flipV="1">
            <a:off x="7327255" y="3927464"/>
            <a:ext cx="284771" cy="3669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482A8EE-BB0D-3A45-CF78-9FDE6674C6DA}"/>
              </a:ext>
            </a:extLst>
          </p:cNvPr>
          <p:cNvSpPr txBox="1"/>
          <p:nvPr/>
        </p:nvSpPr>
        <p:spPr>
          <a:xfrm>
            <a:off x="7593943" y="3250580"/>
            <a:ext cx="23682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Resultado obtenido al procesar un patrón del set de entrenamiento</a:t>
            </a:r>
          </a:p>
        </p:txBody>
      </p:sp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8EFD74DC-B558-A23E-B342-C23C44AE59BD}"/>
              </a:ext>
            </a:extLst>
          </p:cNvPr>
          <p:cNvCxnSpPr>
            <a:cxnSpLocks/>
          </p:cNvCxnSpPr>
          <p:nvPr/>
        </p:nvCxnSpPr>
        <p:spPr>
          <a:xfrm>
            <a:off x="7612026" y="4433962"/>
            <a:ext cx="510333" cy="741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uadroTexto 22">
            <a:extLst>
              <a:ext uri="{FF2B5EF4-FFF2-40B4-BE49-F238E27FC236}">
                <a16:creationId xmlns:a16="http://schemas.microsoft.com/office/drawing/2014/main" id="{08572865-ADEC-3810-9C66-33420E791C3D}"/>
              </a:ext>
            </a:extLst>
          </p:cNvPr>
          <p:cNvSpPr txBox="1"/>
          <p:nvPr/>
        </p:nvSpPr>
        <p:spPr>
          <a:xfrm>
            <a:off x="7999030" y="4214145"/>
            <a:ext cx="2139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Patrón procesado por el perceptrón</a:t>
            </a:r>
          </a:p>
        </p:txBody>
      </p:sp>
      <p:cxnSp>
        <p:nvCxnSpPr>
          <p:cNvPr id="25" name="Conector recto de flecha 24">
            <a:extLst>
              <a:ext uri="{FF2B5EF4-FFF2-40B4-BE49-F238E27FC236}">
                <a16:creationId xmlns:a16="http://schemas.microsoft.com/office/drawing/2014/main" id="{39E34027-A822-BA57-8D25-1D38C8928B6A}"/>
              </a:ext>
            </a:extLst>
          </p:cNvPr>
          <p:cNvCxnSpPr>
            <a:cxnSpLocks/>
          </p:cNvCxnSpPr>
          <p:nvPr/>
        </p:nvCxnSpPr>
        <p:spPr>
          <a:xfrm flipV="1">
            <a:off x="5839420" y="3907338"/>
            <a:ext cx="284771" cy="3669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uadroTexto 25">
            <a:extLst>
              <a:ext uri="{FF2B5EF4-FFF2-40B4-BE49-F238E27FC236}">
                <a16:creationId xmlns:a16="http://schemas.microsoft.com/office/drawing/2014/main" id="{14D75184-F0F7-2A3F-2C4E-DE60E9FC0DBE}"/>
              </a:ext>
            </a:extLst>
          </p:cNvPr>
          <p:cNvSpPr txBox="1"/>
          <p:nvPr/>
        </p:nvSpPr>
        <p:spPr>
          <a:xfrm>
            <a:off x="5474438" y="3321214"/>
            <a:ext cx="1495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Error de reproducción</a:t>
            </a:r>
          </a:p>
        </p:txBody>
      </p:sp>
    </p:spTree>
    <p:extLst>
      <p:ext uri="{BB962C8B-B14F-4D97-AF65-F5344CB8AC3E}">
        <p14:creationId xmlns:p14="http://schemas.microsoft.com/office/powerpoint/2010/main" val="4977183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5067804-595D-EBA6-8F6A-386DFD917B62}"/>
              </a:ext>
            </a:extLst>
          </p:cNvPr>
          <p:cNvSpPr txBox="1"/>
          <p:nvPr/>
        </p:nvSpPr>
        <p:spPr>
          <a:xfrm>
            <a:off x="1" y="0"/>
            <a:ext cx="12191999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3600" dirty="0"/>
              <a:t>Perceptrón</a:t>
            </a:r>
            <a:endParaRPr lang="es-ES" sz="3600" i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63F8DE1-437B-C44D-40B2-7D551C0DD9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509" y="4586539"/>
            <a:ext cx="3505200" cy="4572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D90E8EC5-2443-4BB2-493F-31494AF1C837}"/>
              </a:ext>
            </a:extLst>
          </p:cNvPr>
          <p:cNvSpPr txBox="1"/>
          <p:nvPr/>
        </p:nvSpPr>
        <p:spPr>
          <a:xfrm>
            <a:off x="539903" y="1301439"/>
            <a:ext cx="111895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dirty="0"/>
              <a:t>Consigna</a:t>
            </a:r>
            <a:r>
              <a:rPr lang="es-ES" b="1" i="1" dirty="0"/>
              <a:t>: calcular los </a:t>
            </a:r>
            <a:r>
              <a:rPr lang="es-ES" b="1" i="1" dirty="0">
                <a:solidFill>
                  <a:srgbClr val="0070C0"/>
                </a:solidFill>
              </a:rPr>
              <a:t>errores</a:t>
            </a:r>
            <a:r>
              <a:rPr lang="es-ES" b="1" i="1" dirty="0"/>
              <a:t> y nuevos </a:t>
            </a:r>
            <a:r>
              <a:rPr lang="es-ES" b="1" i="1" dirty="0">
                <a:solidFill>
                  <a:srgbClr val="00B050"/>
                </a:solidFill>
              </a:rPr>
              <a:t>pesos sinápticos </a:t>
            </a:r>
            <a:r>
              <a:rPr lang="es-ES" b="1" i="1" dirty="0"/>
              <a:t>del caso implementado ¿Cuántas </a:t>
            </a:r>
            <a:r>
              <a:rPr lang="es-ES" b="1" i="1" dirty="0">
                <a:solidFill>
                  <a:srgbClr val="FF0000"/>
                </a:solidFill>
              </a:rPr>
              <a:t>épocas</a:t>
            </a:r>
            <a:r>
              <a:rPr lang="es-ES" b="1" i="1" dirty="0"/>
              <a:t> requiere el aprendizaje de los patrones?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FE3638A-A7FD-F385-6ECE-BFC917A632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2475" y="2546684"/>
            <a:ext cx="3067050" cy="265747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329815B4-C029-F777-0AC3-77F62E97A2A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" r="32878" b="-1450"/>
          <a:stretch/>
        </p:blipFill>
        <p:spPr>
          <a:xfrm>
            <a:off x="4405257" y="5803073"/>
            <a:ext cx="3458829" cy="724733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17B4F21A-CE8D-7F61-DB74-9A4F6F056BF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87" t="1044" r="2284" b="80620"/>
          <a:stretch/>
        </p:blipFill>
        <p:spPr>
          <a:xfrm>
            <a:off x="7938181" y="3230317"/>
            <a:ext cx="3791260" cy="1030582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4A32DD08-C61C-AAAE-E107-3AC767E0A7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115" y="2786436"/>
            <a:ext cx="3687988" cy="159750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0532359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5067804-595D-EBA6-8F6A-386DFD917B62}"/>
              </a:ext>
            </a:extLst>
          </p:cNvPr>
          <p:cNvSpPr txBox="1"/>
          <p:nvPr/>
        </p:nvSpPr>
        <p:spPr>
          <a:xfrm>
            <a:off x="1" y="0"/>
            <a:ext cx="12191999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3600" dirty="0"/>
              <a:t>Perceptrón</a:t>
            </a:r>
            <a:endParaRPr lang="es-ES" sz="3600" i="1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F2FD649E-07BB-21CA-7F5B-37BC03DC6846}"/>
              </a:ext>
            </a:extLst>
          </p:cNvPr>
          <p:cNvSpPr txBox="1"/>
          <p:nvPr/>
        </p:nvSpPr>
        <p:spPr>
          <a:xfrm>
            <a:off x="336932" y="1065580"/>
            <a:ext cx="11405889" cy="114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400" i="1" dirty="0"/>
              <a:t>Caso de Estudio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400" dirty="0"/>
              <a:t>Implementar un </a:t>
            </a:r>
            <a:r>
              <a:rPr lang="es-ES" sz="2400" b="1" dirty="0"/>
              <a:t>perceptrón</a:t>
            </a:r>
            <a:r>
              <a:rPr lang="es-ES" sz="2400" dirty="0"/>
              <a:t> de </a:t>
            </a:r>
            <a:r>
              <a:rPr lang="es-ES" sz="2400" b="1" dirty="0"/>
              <a:t>una neurona </a:t>
            </a:r>
            <a:r>
              <a:rPr lang="es-ES" sz="2400" dirty="0"/>
              <a:t>para reproducir el set:</a:t>
            </a:r>
            <a:endParaRPr lang="es-ES" sz="2400" b="1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C003FAC-3661-72AE-5F28-0F8E71CCFC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3024" y="3792958"/>
            <a:ext cx="1885950" cy="20955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69EBB87-3C8D-FF1F-EB2A-6CCE10FD7C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9487" y="2317838"/>
            <a:ext cx="515302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9344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5067804-595D-EBA6-8F6A-386DFD917B62}"/>
              </a:ext>
            </a:extLst>
          </p:cNvPr>
          <p:cNvSpPr txBox="1"/>
          <p:nvPr/>
        </p:nvSpPr>
        <p:spPr>
          <a:xfrm>
            <a:off x="1" y="0"/>
            <a:ext cx="12191999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3600" dirty="0"/>
              <a:t>Perceptrón</a:t>
            </a:r>
            <a:endParaRPr lang="es-ES" sz="3600" i="1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F2FD649E-07BB-21CA-7F5B-37BC03DC6846}"/>
              </a:ext>
            </a:extLst>
          </p:cNvPr>
          <p:cNvSpPr txBox="1"/>
          <p:nvPr/>
        </p:nvSpPr>
        <p:spPr>
          <a:xfrm>
            <a:off x="336932" y="1065580"/>
            <a:ext cx="11405889" cy="114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400" i="1" dirty="0"/>
              <a:t>Caso de Estudio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400" dirty="0"/>
              <a:t>Implementar un </a:t>
            </a:r>
            <a:r>
              <a:rPr lang="es-ES" sz="2400" b="1" dirty="0"/>
              <a:t>perceptrón</a:t>
            </a:r>
            <a:r>
              <a:rPr lang="es-ES" sz="2400" dirty="0"/>
              <a:t> de </a:t>
            </a:r>
            <a:r>
              <a:rPr lang="es-ES" sz="2400" b="1" dirty="0"/>
              <a:t>una neurona </a:t>
            </a:r>
            <a:r>
              <a:rPr lang="es-ES" sz="2400" dirty="0"/>
              <a:t>para reproducir el set:</a:t>
            </a:r>
            <a:endParaRPr lang="es-ES" sz="24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CC1B679-5A22-C604-8FE6-74BC15289D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6351" y="3429000"/>
            <a:ext cx="3067050" cy="265747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FBC81E9-D4AE-FA9E-6F20-D1F450070B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9487" y="2317838"/>
            <a:ext cx="515302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0561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5CE5918-BD2E-14D4-FAF3-0BFEC3692129}"/>
              </a:ext>
            </a:extLst>
          </p:cNvPr>
          <p:cNvSpPr txBox="1"/>
          <p:nvPr/>
        </p:nvSpPr>
        <p:spPr>
          <a:xfrm>
            <a:off x="393054" y="2944941"/>
            <a:ext cx="11405889" cy="3913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400" i="1" dirty="0"/>
              <a:t>Algoritmo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s-ES" sz="2400" dirty="0"/>
              <a:t>Inicializar aleatoriamente la matriz de pesos sinápticos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s-ES" sz="2400" dirty="0"/>
              <a:t>Entrenar la ANN con los datos de entrenamiento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lphaLcPeriod"/>
            </a:pPr>
            <a:r>
              <a:rPr lang="es-ES" sz="2400" dirty="0"/>
              <a:t>Procesar un patrón de entrenamiento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lphaLcPeriod"/>
            </a:pPr>
            <a:r>
              <a:rPr lang="es-ES" sz="2400" dirty="0"/>
              <a:t>Aplicar la regla de aprendizaje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lphaLcPeriod"/>
            </a:pPr>
            <a:r>
              <a:rPr lang="es-ES" sz="2400" dirty="0"/>
              <a:t>Repetir el entrenamiento hasta entrenar y aprender todos los patrones del set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s-ES" sz="2400" dirty="0"/>
              <a:t>Procesar los datos de prueba o validación de la red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5067804-595D-EBA6-8F6A-386DFD917B62}"/>
              </a:ext>
            </a:extLst>
          </p:cNvPr>
          <p:cNvSpPr txBox="1"/>
          <p:nvPr/>
        </p:nvSpPr>
        <p:spPr>
          <a:xfrm>
            <a:off x="1" y="0"/>
            <a:ext cx="12191999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3600" dirty="0"/>
              <a:t>Perceptrón</a:t>
            </a:r>
            <a:endParaRPr lang="es-ES" sz="3600" i="1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F2FD649E-07BB-21CA-7F5B-37BC03DC6846}"/>
              </a:ext>
            </a:extLst>
          </p:cNvPr>
          <p:cNvSpPr txBox="1"/>
          <p:nvPr/>
        </p:nvSpPr>
        <p:spPr>
          <a:xfrm>
            <a:off x="336932" y="1065580"/>
            <a:ext cx="11405889" cy="114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400" i="1" dirty="0"/>
              <a:t>Caso de Estudio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400" dirty="0"/>
              <a:t>Implementar un </a:t>
            </a:r>
            <a:r>
              <a:rPr lang="es-ES" sz="2400" b="1" dirty="0"/>
              <a:t>perceptrón</a:t>
            </a:r>
            <a:r>
              <a:rPr lang="es-ES" sz="2400" dirty="0"/>
              <a:t> de </a:t>
            </a:r>
            <a:r>
              <a:rPr lang="es-ES" sz="2400" b="1" dirty="0"/>
              <a:t>una neurona </a:t>
            </a:r>
            <a:r>
              <a:rPr lang="es-ES" sz="2400" dirty="0"/>
              <a:t>para reproducir el set: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CC1B679-5A22-C604-8FE6-74BC15289D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4373" y="3188370"/>
            <a:ext cx="3067050" cy="265747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FBC81E9-D4AE-FA9E-6F20-D1F450070B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9487" y="2317838"/>
            <a:ext cx="515302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4829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5CE5918-BD2E-14D4-FAF3-0BFEC3692129}"/>
              </a:ext>
            </a:extLst>
          </p:cNvPr>
          <p:cNvSpPr txBox="1"/>
          <p:nvPr/>
        </p:nvSpPr>
        <p:spPr>
          <a:xfrm>
            <a:off x="393054" y="2944941"/>
            <a:ext cx="11405889" cy="114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400" i="1" dirty="0"/>
              <a:t>Algoritmo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s-ES" sz="2400" dirty="0"/>
              <a:t>Inicializar aleatoriamente la matriz de pesos sinápticos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5067804-595D-EBA6-8F6A-386DFD917B62}"/>
              </a:ext>
            </a:extLst>
          </p:cNvPr>
          <p:cNvSpPr txBox="1"/>
          <p:nvPr/>
        </p:nvSpPr>
        <p:spPr>
          <a:xfrm>
            <a:off x="1" y="0"/>
            <a:ext cx="12191999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3600" dirty="0"/>
              <a:t>Perceptrón</a:t>
            </a:r>
            <a:endParaRPr lang="es-ES" sz="3600" i="1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F2FD649E-07BB-21CA-7F5B-37BC03DC6846}"/>
              </a:ext>
            </a:extLst>
          </p:cNvPr>
          <p:cNvSpPr txBox="1"/>
          <p:nvPr/>
        </p:nvSpPr>
        <p:spPr>
          <a:xfrm>
            <a:off x="336932" y="1065580"/>
            <a:ext cx="11405889" cy="114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400" i="1" dirty="0"/>
              <a:t>Caso de Estudio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400" dirty="0"/>
              <a:t>Implementar un </a:t>
            </a:r>
            <a:r>
              <a:rPr lang="es-ES" sz="2400" b="1" dirty="0"/>
              <a:t>perceptrón</a:t>
            </a:r>
            <a:r>
              <a:rPr lang="es-ES" sz="2400" dirty="0"/>
              <a:t> de </a:t>
            </a:r>
            <a:r>
              <a:rPr lang="es-ES" sz="2400" b="1" dirty="0"/>
              <a:t>una neurona </a:t>
            </a:r>
            <a:r>
              <a:rPr lang="es-ES" sz="2400" dirty="0"/>
              <a:t>para reproducir el set: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FBC81E9-D4AE-FA9E-6F20-D1F450070B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9487" y="2317838"/>
            <a:ext cx="5153025" cy="71437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2C423A3-BF6F-9FB5-DFAA-E60AFDB5AE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3588" y="4824302"/>
            <a:ext cx="1552575" cy="4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3708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5CE5918-BD2E-14D4-FAF3-0BFEC3692129}"/>
              </a:ext>
            </a:extLst>
          </p:cNvPr>
          <p:cNvSpPr txBox="1"/>
          <p:nvPr/>
        </p:nvSpPr>
        <p:spPr>
          <a:xfrm>
            <a:off x="393054" y="2944941"/>
            <a:ext cx="11405889" cy="1697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400" i="1" dirty="0"/>
              <a:t>Algoritmo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 startAt="2"/>
            </a:pPr>
            <a:r>
              <a:rPr lang="es-ES" sz="2400" dirty="0"/>
              <a:t>Entrenar la ANN con los datos de entrenamiento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lphaLcPeriod"/>
            </a:pPr>
            <a:r>
              <a:rPr lang="es-ES" sz="2400" dirty="0"/>
              <a:t>Procesar un patrón de entrenamiento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5067804-595D-EBA6-8F6A-386DFD917B62}"/>
              </a:ext>
            </a:extLst>
          </p:cNvPr>
          <p:cNvSpPr txBox="1"/>
          <p:nvPr/>
        </p:nvSpPr>
        <p:spPr>
          <a:xfrm>
            <a:off x="1" y="0"/>
            <a:ext cx="12191999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3600" dirty="0"/>
              <a:t>Perceptrón</a:t>
            </a:r>
            <a:endParaRPr lang="es-ES" sz="3600" i="1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F2FD649E-07BB-21CA-7F5B-37BC03DC6846}"/>
              </a:ext>
            </a:extLst>
          </p:cNvPr>
          <p:cNvSpPr txBox="1"/>
          <p:nvPr/>
        </p:nvSpPr>
        <p:spPr>
          <a:xfrm>
            <a:off x="336932" y="1065580"/>
            <a:ext cx="11405889" cy="114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400" i="1" dirty="0"/>
              <a:t>Caso de Estudio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400" dirty="0"/>
              <a:t>Implementar un </a:t>
            </a:r>
            <a:r>
              <a:rPr lang="es-ES" sz="2400" b="1" dirty="0"/>
              <a:t>perceptrón</a:t>
            </a:r>
            <a:r>
              <a:rPr lang="es-ES" sz="2400" dirty="0"/>
              <a:t> de </a:t>
            </a:r>
            <a:r>
              <a:rPr lang="es-ES" sz="2400" b="1" dirty="0"/>
              <a:t>una neurona </a:t>
            </a:r>
            <a:r>
              <a:rPr lang="es-ES" sz="2400" dirty="0"/>
              <a:t>para reproducir el set: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FBC81E9-D4AE-FA9E-6F20-D1F450070B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9487" y="2317838"/>
            <a:ext cx="5153025" cy="71437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AFE4EEE7-0903-61FD-05E5-EC00281153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r="65410" b="1262"/>
          <a:stretch/>
        </p:blipFill>
        <p:spPr>
          <a:xfrm>
            <a:off x="4040858" y="4862230"/>
            <a:ext cx="1782429" cy="705357"/>
          </a:xfrm>
          <a:prstGeom prst="rect">
            <a:avLst/>
          </a:prstGeom>
        </p:spPr>
      </p:pic>
      <p:sp>
        <p:nvSpPr>
          <p:cNvPr id="5" name="Flecha: a la derecha 4">
            <a:extLst>
              <a:ext uri="{FF2B5EF4-FFF2-40B4-BE49-F238E27FC236}">
                <a16:creationId xmlns:a16="http://schemas.microsoft.com/office/drawing/2014/main" id="{57725A13-DDAB-1EA0-3913-CEF6D3C70592}"/>
              </a:ext>
            </a:extLst>
          </p:cNvPr>
          <p:cNvSpPr/>
          <p:nvPr/>
        </p:nvSpPr>
        <p:spPr>
          <a:xfrm>
            <a:off x="6112045" y="5110025"/>
            <a:ext cx="705852" cy="20976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6517034-6191-51C8-C3FE-F58B8093EE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8251" y="4752946"/>
            <a:ext cx="4410075" cy="92392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B52D5BB-811F-A4E7-0289-E2469F689E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034" y="4779786"/>
            <a:ext cx="2226319" cy="192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6894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5CE5918-BD2E-14D4-FAF3-0BFEC3692129}"/>
              </a:ext>
            </a:extLst>
          </p:cNvPr>
          <p:cNvSpPr txBox="1"/>
          <p:nvPr/>
        </p:nvSpPr>
        <p:spPr>
          <a:xfrm>
            <a:off x="393054" y="2944941"/>
            <a:ext cx="11405889" cy="1697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400" i="1" dirty="0"/>
              <a:t>Algoritmo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 startAt="2"/>
            </a:pPr>
            <a:r>
              <a:rPr lang="es-ES" sz="2400" dirty="0"/>
              <a:t>Entrenar la ANN con los datos de entrenamiento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lphaLcPeriod" startAt="2"/>
            </a:pPr>
            <a:r>
              <a:rPr lang="es-ES" sz="2400" dirty="0"/>
              <a:t>Aplicar la regla de aprendizaje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5067804-595D-EBA6-8F6A-386DFD917B62}"/>
              </a:ext>
            </a:extLst>
          </p:cNvPr>
          <p:cNvSpPr txBox="1"/>
          <p:nvPr/>
        </p:nvSpPr>
        <p:spPr>
          <a:xfrm>
            <a:off x="1" y="0"/>
            <a:ext cx="12191999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3600" dirty="0"/>
              <a:t>Perceptrón</a:t>
            </a:r>
            <a:endParaRPr lang="es-ES" sz="3600" i="1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F2FD649E-07BB-21CA-7F5B-37BC03DC6846}"/>
              </a:ext>
            </a:extLst>
          </p:cNvPr>
          <p:cNvSpPr txBox="1"/>
          <p:nvPr/>
        </p:nvSpPr>
        <p:spPr>
          <a:xfrm>
            <a:off x="336932" y="1065580"/>
            <a:ext cx="11405889" cy="114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400" i="1" dirty="0"/>
              <a:t>Caso de Estudio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400" dirty="0"/>
              <a:t>Implementar un </a:t>
            </a:r>
            <a:r>
              <a:rPr lang="es-ES" sz="2400" b="1" dirty="0"/>
              <a:t>perceptrón</a:t>
            </a:r>
            <a:r>
              <a:rPr lang="es-ES" sz="2400" dirty="0"/>
              <a:t> de </a:t>
            </a:r>
            <a:r>
              <a:rPr lang="es-ES" sz="2400" b="1" dirty="0"/>
              <a:t>una neurona </a:t>
            </a:r>
            <a:r>
              <a:rPr lang="es-ES" sz="2400" dirty="0"/>
              <a:t>para reproducir el set: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FBC81E9-D4AE-FA9E-6F20-D1F450070B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9487" y="2317838"/>
            <a:ext cx="5153025" cy="71437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AFE4EEE7-0903-61FD-05E5-EC00281153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r="65410" b="1262"/>
          <a:stretch/>
        </p:blipFill>
        <p:spPr>
          <a:xfrm>
            <a:off x="4040858" y="4862230"/>
            <a:ext cx="1782429" cy="705357"/>
          </a:xfrm>
          <a:prstGeom prst="rect">
            <a:avLst/>
          </a:prstGeom>
        </p:spPr>
      </p:pic>
      <p:sp>
        <p:nvSpPr>
          <p:cNvPr id="5" name="Flecha: a la derecha 4">
            <a:extLst>
              <a:ext uri="{FF2B5EF4-FFF2-40B4-BE49-F238E27FC236}">
                <a16:creationId xmlns:a16="http://schemas.microsoft.com/office/drawing/2014/main" id="{57725A13-DDAB-1EA0-3913-CEF6D3C70592}"/>
              </a:ext>
            </a:extLst>
          </p:cNvPr>
          <p:cNvSpPr/>
          <p:nvPr/>
        </p:nvSpPr>
        <p:spPr>
          <a:xfrm>
            <a:off x="6112045" y="5110025"/>
            <a:ext cx="705852" cy="20976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6517034-6191-51C8-C3FE-F58B8093EE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8251" y="4752946"/>
            <a:ext cx="4410075" cy="92392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B52D5BB-811F-A4E7-0289-E2469F689E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034" y="4779786"/>
            <a:ext cx="2226319" cy="1929016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CBDEA4AB-F323-522D-E928-C369B18E6B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9912" y="6099771"/>
            <a:ext cx="3505200" cy="45720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CFDC03F2-EBB6-750D-220A-4EDB7A4417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04976" y="5934599"/>
            <a:ext cx="3943350" cy="790575"/>
          </a:xfrm>
          <a:prstGeom prst="rect">
            <a:avLst/>
          </a:prstGeom>
        </p:spPr>
      </p:pic>
      <p:sp>
        <p:nvSpPr>
          <p:cNvPr id="15" name="Flecha: a la derecha 14">
            <a:extLst>
              <a:ext uri="{FF2B5EF4-FFF2-40B4-BE49-F238E27FC236}">
                <a16:creationId xmlns:a16="http://schemas.microsoft.com/office/drawing/2014/main" id="{4EF4DC79-6B1F-5FC9-6F66-D2DD7B6DE630}"/>
              </a:ext>
            </a:extLst>
          </p:cNvPr>
          <p:cNvSpPr/>
          <p:nvPr/>
        </p:nvSpPr>
        <p:spPr>
          <a:xfrm>
            <a:off x="7109492" y="6247083"/>
            <a:ext cx="482106" cy="20976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A72BE6BA-0633-B75F-FD21-0888124BA032}"/>
              </a:ext>
            </a:extLst>
          </p:cNvPr>
          <p:cNvSpPr/>
          <p:nvPr/>
        </p:nvSpPr>
        <p:spPr>
          <a:xfrm>
            <a:off x="10977944" y="5854389"/>
            <a:ext cx="575224" cy="92340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75026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5CE5918-BD2E-14D4-FAF3-0BFEC3692129}"/>
              </a:ext>
            </a:extLst>
          </p:cNvPr>
          <p:cNvSpPr txBox="1"/>
          <p:nvPr/>
        </p:nvSpPr>
        <p:spPr>
          <a:xfrm>
            <a:off x="393054" y="2944941"/>
            <a:ext cx="11405889" cy="1697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400" i="1" dirty="0"/>
              <a:t>Algoritmo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 startAt="2"/>
            </a:pPr>
            <a:r>
              <a:rPr lang="es-ES" sz="2400" dirty="0"/>
              <a:t>Entrenar la ANN con los datos de entrenamiento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lphaLcPeriod"/>
            </a:pPr>
            <a:r>
              <a:rPr lang="es-ES" sz="2400" dirty="0"/>
              <a:t>Procesar un patrón de entrenamiento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5067804-595D-EBA6-8F6A-386DFD917B62}"/>
              </a:ext>
            </a:extLst>
          </p:cNvPr>
          <p:cNvSpPr txBox="1"/>
          <p:nvPr/>
        </p:nvSpPr>
        <p:spPr>
          <a:xfrm>
            <a:off x="1" y="0"/>
            <a:ext cx="12191999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3600" dirty="0"/>
              <a:t>Perceptrón</a:t>
            </a:r>
            <a:endParaRPr lang="es-ES" sz="3600" i="1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F2FD649E-07BB-21CA-7F5B-37BC03DC6846}"/>
              </a:ext>
            </a:extLst>
          </p:cNvPr>
          <p:cNvSpPr txBox="1"/>
          <p:nvPr/>
        </p:nvSpPr>
        <p:spPr>
          <a:xfrm>
            <a:off x="336932" y="1065580"/>
            <a:ext cx="11405889" cy="114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400" i="1" dirty="0"/>
              <a:t>Caso de Estudio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400" dirty="0"/>
              <a:t>Implementar un </a:t>
            </a:r>
            <a:r>
              <a:rPr lang="es-ES" sz="2400" b="1" dirty="0"/>
              <a:t>perceptrón</a:t>
            </a:r>
            <a:r>
              <a:rPr lang="es-ES" sz="2400" dirty="0"/>
              <a:t> de </a:t>
            </a:r>
            <a:r>
              <a:rPr lang="es-ES" sz="2400" b="1" dirty="0"/>
              <a:t>una neurona </a:t>
            </a:r>
            <a:r>
              <a:rPr lang="es-ES" sz="2400" dirty="0"/>
              <a:t>para reproducir el set: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FBC81E9-D4AE-FA9E-6F20-D1F450070B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9487" y="2317838"/>
            <a:ext cx="5153025" cy="71437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AFE4EEE7-0903-61FD-05E5-EC00281153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r="65410" b="1262"/>
          <a:stretch/>
        </p:blipFill>
        <p:spPr>
          <a:xfrm>
            <a:off x="4040858" y="4862230"/>
            <a:ext cx="1782429" cy="705357"/>
          </a:xfrm>
          <a:prstGeom prst="rect">
            <a:avLst/>
          </a:prstGeom>
        </p:spPr>
      </p:pic>
      <p:sp>
        <p:nvSpPr>
          <p:cNvPr id="5" name="Flecha: a la derecha 4">
            <a:extLst>
              <a:ext uri="{FF2B5EF4-FFF2-40B4-BE49-F238E27FC236}">
                <a16:creationId xmlns:a16="http://schemas.microsoft.com/office/drawing/2014/main" id="{57725A13-DDAB-1EA0-3913-CEF6D3C70592}"/>
              </a:ext>
            </a:extLst>
          </p:cNvPr>
          <p:cNvSpPr/>
          <p:nvPr/>
        </p:nvSpPr>
        <p:spPr>
          <a:xfrm>
            <a:off x="6112045" y="5110025"/>
            <a:ext cx="705852" cy="20976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6517034-6191-51C8-C3FE-F58B8093EE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8251" y="4752946"/>
            <a:ext cx="4410075" cy="92392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B52D5BB-811F-A4E7-0289-E2469F689E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034" y="4779786"/>
            <a:ext cx="2226319" cy="192901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25A1572-6A23-5670-AD23-87D4F27624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6500" y="4862230"/>
            <a:ext cx="1714500" cy="7239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543AE260-56CA-3714-32A5-12D5809279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25964" y="4689064"/>
            <a:ext cx="4505325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400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5067804-595D-EBA6-8F6A-386DFD917B62}"/>
              </a:ext>
            </a:extLst>
          </p:cNvPr>
          <p:cNvSpPr txBox="1"/>
          <p:nvPr/>
        </p:nvSpPr>
        <p:spPr>
          <a:xfrm>
            <a:off x="1" y="0"/>
            <a:ext cx="12191999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3600" dirty="0"/>
              <a:t>Neurona </a:t>
            </a:r>
            <a:r>
              <a:rPr lang="es-ES" sz="3600" i="1" dirty="0"/>
              <a:t>biológica</a:t>
            </a:r>
          </a:p>
        </p:txBody>
      </p:sp>
      <p:pic>
        <p:nvPicPr>
          <p:cNvPr id="1026" name="Picture 2" descr="Biological neuron model - Wikipedia">
            <a:extLst>
              <a:ext uri="{FF2B5EF4-FFF2-40B4-BE49-F238E27FC236}">
                <a16:creationId xmlns:a16="http://schemas.microsoft.com/office/drawing/2014/main" id="{16EEAFFD-7679-336D-92D4-69FD4036D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167" y="1298488"/>
            <a:ext cx="8039666" cy="4261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01718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5CE5918-BD2E-14D4-FAF3-0BFEC3692129}"/>
              </a:ext>
            </a:extLst>
          </p:cNvPr>
          <p:cNvSpPr txBox="1"/>
          <p:nvPr/>
        </p:nvSpPr>
        <p:spPr>
          <a:xfrm>
            <a:off x="393054" y="2944941"/>
            <a:ext cx="11405889" cy="1697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400" i="1" dirty="0"/>
              <a:t>Algoritmo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 startAt="2"/>
            </a:pPr>
            <a:r>
              <a:rPr lang="es-ES" sz="2400" dirty="0"/>
              <a:t>Entrenar la ANN con los datos de entrenamiento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lphaLcPeriod" startAt="2"/>
            </a:pPr>
            <a:r>
              <a:rPr lang="es-ES" sz="2400" dirty="0"/>
              <a:t>Aplicar la regla de aprendizaje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5067804-595D-EBA6-8F6A-386DFD917B62}"/>
              </a:ext>
            </a:extLst>
          </p:cNvPr>
          <p:cNvSpPr txBox="1"/>
          <p:nvPr/>
        </p:nvSpPr>
        <p:spPr>
          <a:xfrm>
            <a:off x="1" y="0"/>
            <a:ext cx="12191999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3600" dirty="0"/>
              <a:t>Perceptrón</a:t>
            </a:r>
            <a:endParaRPr lang="es-ES" sz="3600" i="1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F2FD649E-07BB-21CA-7F5B-37BC03DC6846}"/>
              </a:ext>
            </a:extLst>
          </p:cNvPr>
          <p:cNvSpPr txBox="1"/>
          <p:nvPr/>
        </p:nvSpPr>
        <p:spPr>
          <a:xfrm>
            <a:off x="336932" y="1065580"/>
            <a:ext cx="11405889" cy="114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400" i="1" dirty="0"/>
              <a:t>Caso de Estudio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400" dirty="0"/>
              <a:t>Implementar un </a:t>
            </a:r>
            <a:r>
              <a:rPr lang="es-ES" sz="2400" b="1" dirty="0"/>
              <a:t>perceptrón</a:t>
            </a:r>
            <a:r>
              <a:rPr lang="es-ES" sz="2400" dirty="0"/>
              <a:t> de </a:t>
            </a:r>
            <a:r>
              <a:rPr lang="es-ES" sz="2400" b="1" dirty="0"/>
              <a:t>una neurona </a:t>
            </a:r>
            <a:r>
              <a:rPr lang="es-ES" sz="2400" dirty="0"/>
              <a:t>para reproducir el set: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FBC81E9-D4AE-FA9E-6F20-D1F450070B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9487" y="2317838"/>
            <a:ext cx="5153025" cy="71437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AFE4EEE7-0903-61FD-05E5-EC00281153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r="65410" b="1262"/>
          <a:stretch/>
        </p:blipFill>
        <p:spPr>
          <a:xfrm>
            <a:off x="4040858" y="4862230"/>
            <a:ext cx="1782429" cy="705357"/>
          </a:xfrm>
          <a:prstGeom prst="rect">
            <a:avLst/>
          </a:prstGeom>
        </p:spPr>
      </p:pic>
      <p:sp>
        <p:nvSpPr>
          <p:cNvPr id="5" name="Flecha: a la derecha 4">
            <a:extLst>
              <a:ext uri="{FF2B5EF4-FFF2-40B4-BE49-F238E27FC236}">
                <a16:creationId xmlns:a16="http://schemas.microsoft.com/office/drawing/2014/main" id="{57725A13-DDAB-1EA0-3913-CEF6D3C70592}"/>
              </a:ext>
            </a:extLst>
          </p:cNvPr>
          <p:cNvSpPr/>
          <p:nvPr/>
        </p:nvSpPr>
        <p:spPr>
          <a:xfrm>
            <a:off x="6112045" y="5110025"/>
            <a:ext cx="705852" cy="20976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6517034-6191-51C8-C3FE-F58B8093EE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8251" y="4752946"/>
            <a:ext cx="4410075" cy="92392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B52D5BB-811F-A4E7-0289-E2469F689E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034" y="4779786"/>
            <a:ext cx="2226319" cy="1929016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CBDEA4AB-F323-522D-E928-C369B18E6B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9912" y="6099771"/>
            <a:ext cx="3505200" cy="45720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CFDC03F2-EBB6-750D-220A-4EDB7A4417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04976" y="5934599"/>
            <a:ext cx="3943350" cy="790575"/>
          </a:xfrm>
          <a:prstGeom prst="rect">
            <a:avLst/>
          </a:prstGeom>
        </p:spPr>
      </p:pic>
      <p:sp>
        <p:nvSpPr>
          <p:cNvPr id="15" name="Flecha: a la derecha 14">
            <a:extLst>
              <a:ext uri="{FF2B5EF4-FFF2-40B4-BE49-F238E27FC236}">
                <a16:creationId xmlns:a16="http://schemas.microsoft.com/office/drawing/2014/main" id="{4EF4DC79-6B1F-5FC9-6F66-D2DD7B6DE630}"/>
              </a:ext>
            </a:extLst>
          </p:cNvPr>
          <p:cNvSpPr/>
          <p:nvPr/>
        </p:nvSpPr>
        <p:spPr>
          <a:xfrm>
            <a:off x="7109492" y="6247083"/>
            <a:ext cx="482106" cy="20976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DDEA1CE-1BE2-BA88-850F-4320B01725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r="65410" b="1262"/>
          <a:stretch/>
        </p:blipFill>
        <p:spPr>
          <a:xfrm>
            <a:off x="4040858" y="4862230"/>
            <a:ext cx="1782429" cy="705357"/>
          </a:xfrm>
          <a:prstGeom prst="rect">
            <a:avLst/>
          </a:prstGeom>
        </p:spPr>
      </p:pic>
      <p:sp>
        <p:nvSpPr>
          <p:cNvPr id="11" name="Flecha: a la derecha 10">
            <a:extLst>
              <a:ext uri="{FF2B5EF4-FFF2-40B4-BE49-F238E27FC236}">
                <a16:creationId xmlns:a16="http://schemas.microsoft.com/office/drawing/2014/main" id="{233E7A6F-AE5B-1330-0925-5F446D900E9E}"/>
              </a:ext>
            </a:extLst>
          </p:cNvPr>
          <p:cNvSpPr/>
          <p:nvPr/>
        </p:nvSpPr>
        <p:spPr>
          <a:xfrm>
            <a:off x="6112045" y="5110025"/>
            <a:ext cx="705852" cy="20976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DE265931-724B-8928-920E-6908BD7261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8251" y="4752946"/>
            <a:ext cx="4410075" cy="923925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101583DA-7E9C-B08A-3821-216B8AF6911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96500" y="4862230"/>
            <a:ext cx="1714500" cy="723900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1DA7210E-B796-CD0E-D1C5-B2C3213B52F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28776" y="5899177"/>
            <a:ext cx="4019550" cy="809625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D63ECA97-6437-36CA-A017-936103D1839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25964" y="4689064"/>
            <a:ext cx="4505325" cy="1047750"/>
          </a:xfrm>
          <a:prstGeom prst="rect">
            <a:avLst/>
          </a:prstGeom>
        </p:spPr>
      </p:pic>
      <p:sp>
        <p:nvSpPr>
          <p:cNvPr id="7" name="Elipse 6">
            <a:extLst>
              <a:ext uri="{FF2B5EF4-FFF2-40B4-BE49-F238E27FC236}">
                <a16:creationId xmlns:a16="http://schemas.microsoft.com/office/drawing/2014/main" id="{A72BE6BA-0633-B75F-FD21-0888124BA032}"/>
              </a:ext>
            </a:extLst>
          </p:cNvPr>
          <p:cNvSpPr/>
          <p:nvPr/>
        </p:nvSpPr>
        <p:spPr>
          <a:xfrm>
            <a:off x="10977944" y="5854389"/>
            <a:ext cx="575224" cy="92340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55460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5CE5918-BD2E-14D4-FAF3-0BFEC3692129}"/>
              </a:ext>
            </a:extLst>
          </p:cNvPr>
          <p:cNvSpPr txBox="1"/>
          <p:nvPr/>
        </p:nvSpPr>
        <p:spPr>
          <a:xfrm>
            <a:off x="393054" y="2944941"/>
            <a:ext cx="11405889" cy="1697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400" i="1" dirty="0"/>
              <a:t>Algoritmo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 startAt="2"/>
            </a:pPr>
            <a:r>
              <a:rPr lang="es-ES" sz="2400" dirty="0"/>
              <a:t>Entrenar la ANN con los datos de entrenamiento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lphaLcPeriod"/>
            </a:pPr>
            <a:r>
              <a:rPr lang="es-ES" sz="2400" dirty="0"/>
              <a:t>Procesar un patrón de entrenamiento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5067804-595D-EBA6-8F6A-386DFD917B62}"/>
              </a:ext>
            </a:extLst>
          </p:cNvPr>
          <p:cNvSpPr txBox="1"/>
          <p:nvPr/>
        </p:nvSpPr>
        <p:spPr>
          <a:xfrm>
            <a:off x="1" y="0"/>
            <a:ext cx="12191999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3600" dirty="0"/>
              <a:t>Perceptrón</a:t>
            </a:r>
            <a:endParaRPr lang="es-ES" sz="3600" i="1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F2FD649E-07BB-21CA-7F5B-37BC03DC6846}"/>
              </a:ext>
            </a:extLst>
          </p:cNvPr>
          <p:cNvSpPr txBox="1"/>
          <p:nvPr/>
        </p:nvSpPr>
        <p:spPr>
          <a:xfrm>
            <a:off x="336932" y="1065580"/>
            <a:ext cx="11405889" cy="114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400" i="1" dirty="0"/>
              <a:t>Caso de Estudio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400" dirty="0"/>
              <a:t>Implementar un </a:t>
            </a:r>
            <a:r>
              <a:rPr lang="es-ES" sz="2400" b="1" dirty="0"/>
              <a:t>perceptrón</a:t>
            </a:r>
            <a:r>
              <a:rPr lang="es-ES" sz="2400" dirty="0"/>
              <a:t> de </a:t>
            </a:r>
            <a:r>
              <a:rPr lang="es-ES" sz="2400" b="1" dirty="0"/>
              <a:t>una neurona </a:t>
            </a:r>
            <a:r>
              <a:rPr lang="es-ES" sz="2400" dirty="0"/>
              <a:t>para reproducir el set: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FBC81E9-D4AE-FA9E-6F20-D1F450070B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9487" y="2317838"/>
            <a:ext cx="5153025" cy="71437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AFE4EEE7-0903-61FD-05E5-EC00281153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r="65410" b="1262"/>
          <a:stretch/>
        </p:blipFill>
        <p:spPr>
          <a:xfrm>
            <a:off x="4040858" y="4862230"/>
            <a:ext cx="1782429" cy="705357"/>
          </a:xfrm>
          <a:prstGeom prst="rect">
            <a:avLst/>
          </a:prstGeom>
        </p:spPr>
      </p:pic>
      <p:sp>
        <p:nvSpPr>
          <p:cNvPr id="5" name="Flecha: a la derecha 4">
            <a:extLst>
              <a:ext uri="{FF2B5EF4-FFF2-40B4-BE49-F238E27FC236}">
                <a16:creationId xmlns:a16="http://schemas.microsoft.com/office/drawing/2014/main" id="{57725A13-DDAB-1EA0-3913-CEF6D3C70592}"/>
              </a:ext>
            </a:extLst>
          </p:cNvPr>
          <p:cNvSpPr/>
          <p:nvPr/>
        </p:nvSpPr>
        <p:spPr>
          <a:xfrm>
            <a:off x="6112045" y="5110025"/>
            <a:ext cx="705852" cy="20976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6517034-6191-51C8-C3FE-F58B8093EE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8251" y="4752946"/>
            <a:ext cx="4410075" cy="92392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B52D5BB-811F-A4E7-0289-E2469F689E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034" y="4779786"/>
            <a:ext cx="2226319" cy="192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7542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5CE5918-BD2E-14D4-FAF3-0BFEC3692129}"/>
              </a:ext>
            </a:extLst>
          </p:cNvPr>
          <p:cNvSpPr txBox="1"/>
          <p:nvPr/>
        </p:nvSpPr>
        <p:spPr>
          <a:xfrm>
            <a:off x="393054" y="2944941"/>
            <a:ext cx="11405889" cy="1697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400" i="1" dirty="0"/>
              <a:t>Algoritmo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 startAt="2"/>
            </a:pPr>
            <a:r>
              <a:rPr lang="es-ES" sz="2400" dirty="0"/>
              <a:t>Entrenar la ANN con los datos de entrenamiento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lphaLcPeriod" startAt="2"/>
            </a:pPr>
            <a:r>
              <a:rPr lang="es-ES" sz="2400" dirty="0"/>
              <a:t>Aplicar la regla de aprendizaje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5067804-595D-EBA6-8F6A-386DFD917B62}"/>
              </a:ext>
            </a:extLst>
          </p:cNvPr>
          <p:cNvSpPr txBox="1"/>
          <p:nvPr/>
        </p:nvSpPr>
        <p:spPr>
          <a:xfrm>
            <a:off x="1" y="0"/>
            <a:ext cx="12191999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3600" dirty="0"/>
              <a:t>Perceptrón</a:t>
            </a:r>
            <a:endParaRPr lang="es-ES" sz="3600" i="1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F2FD649E-07BB-21CA-7F5B-37BC03DC6846}"/>
              </a:ext>
            </a:extLst>
          </p:cNvPr>
          <p:cNvSpPr txBox="1"/>
          <p:nvPr/>
        </p:nvSpPr>
        <p:spPr>
          <a:xfrm>
            <a:off x="336932" y="1065580"/>
            <a:ext cx="11405889" cy="114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400" i="1" dirty="0"/>
              <a:t>Caso de Estudio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400" dirty="0"/>
              <a:t>Implementar un </a:t>
            </a:r>
            <a:r>
              <a:rPr lang="es-ES" sz="2400" b="1" dirty="0"/>
              <a:t>perceptrón</a:t>
            </a:r>
            <a:r>
              <a:rPr lang="es-ES" sz="2400" dirty="0"/>
              <a:t> de </a:t>
            </a:r>
            <a:r>
              <a:rPr lang="es-ES" sz="2400" b="1" dirty="0"/>
              <a:t>una neurona </a:t>
            </a:r>
            <a:r>
              <a:rPr lang="es-ES" sz="2400" dirty="0"/>
              <a:t>para reproducir el set: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FBC81E9-D4AE-FA9E-6F20-D1F450070B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9487" y="2317838"/>
            <a:ext cx="5153025" cy="71437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AFE4EEE7-0903-61FD-05E5-EC00281153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r="65410" b="1262"/>
          <a:stretch/>
        </p:blipFill>
        <p:spPr>
          <a:xfrm>
            <a:off x="4040858" y="4862230"/>
            <a:ext cx="1782429" cy="705357"/>
          </a:xfrm>
          <a:prstGeom prst="rect">
            <a:avLst/>
          </a:prstGeom>
        </p:spPr>
      </p:pic>
      <p:sp>
        <p:nvSpPr>
          <p:cNvPr id="5" name="Flecha: a la derecha 4">
            <a:extLst>
              <a:ext uri="{FF2B5EF4-FFF2-40B4-BE49-F238E27FC236}">
                <a16:creationId xmlns:a16="http://schemas.microsoft.com/office/drawing/2014/main" id="{57725A13-DDAB-1EA0-3913-CEF6D3C70592}"/>
              </a:ext>
            </a:extLst>
          </p:cNvPr>
          <p:cNvSpPr/>
          <p:nvPr/>
        </p:nvSpPr>
        <p:spPr>
          <a:xfrm>
            <a:off x="6112045" y="5110025"/>
            <a:ext cx="705852" cy="20976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6517034-6191-51C8-C3FE-F58B8093EE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8251" y="4752946"/>
            <a:ext cx="4410075" cy="92392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B52D5BB-811F-A4E7-0289-E2469F689E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034" y="4779786"/>
            <a:ext cx="2226319" cy="1929016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CBDEA4AB-F323-522D-E928-C369B18E6B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9912" y="6099771"/>
            <a:ext cx="3505200" cy="45720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CFDC03F2-EBB6-750D-220A-4EDB7A4417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04976" y="5934599"/>
            <a:ext cx="3943350" cy="790575"/>
          </a:xfrm>
          <a:prstGeom prst="rect">
            <a:avLst/>
          </a:prstGeom>
        </p:spPr>
      </p:pic>
      <p:sp>
        <p:nvSpPr>
          <p:cNvPr id="15" name="Flecha: a la derecha 14">
            <a:extLst>
              <a:ext uri="{FF2B5EF4-FFF2-40B4-BE49-F238E27FC236}">
                <a16:creationId xmlns:a16="http://schemas.microsoft.com/office/drawing/2014/main" id="{4EF4DC79-6B1F-5FC9-6F66-D2DD7B6DE630}"/>
              </a:ext>
            </a:extLst>
          </p:cNvPr>
          <p:cNvSpPr/>
          <p:nvPr/>
        </p:nvSpPr>
        <p:spPr>
          <a:xfrm>
            <a:off x="7109492" y="6247083"/>
            <a:ext cx="482106" cy="20976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8ABFC9B1-CBFB-71FB-E2ED-61D51F2D3D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89737" y="4862230"/>
            <a:ext cx="1733550" cy="695325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470EC8E5-4C74-F613-5C26-1936904F0E6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62051" y="4724117"/>
            <a:ext cx="4486275" cy="971550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6EA4E503-F6DE-ACE3-BB21-0878206DB8D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52123" y="5975946"/>
            <a:ext cx="3933825" cy="704850"/>
          </a:xfrm>
          <a:prstGeom prst="rect">
            <a:avLst/>
          </a:prstGeom>
        </p:spPr>
      </p:pic>
      <p:sp>
        <p:nvSpPr>
          <p:cNvPr id="7" name="Elipse 6">
            <a:extLst>
              <a:ext uri="{FF2B5EF4-FFF2-40B4-BE49-F238E27FC236}">
                <a16:creationId xmlns:a16="http://schemas.microsoft.com/office/drawing/2014/main" id="{A72BE6BA-0633-B75F-FD21-0888124BA032}"/>
              </a:ext>
            </a:extLst>
          </p:cNvPr>
          <p:cNvSpPr/>
          <p:nvPr/>
        </p:nvSpPr>
        <p:spPr>
          <a:xfrm>
            <a:off x="11074196" y="5854389"/>
            <a:ext cx="575224" cy="92340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68895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5CE5918-BD2E-14D4-FAF3-0BFEC3692129}"/>
              </a:ext>
            </a:extLst>
          </p:cNvPr>
          <p:cNvSpPr txBox="1"/>
          <p:nvPr/>
        </p:nvSpPr>
        <p:spPr>
          <a:xfrm>
            <a:off x="393054" y="2944941"/>
            <a:ext cx="11405889" cy="1697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400" i="1" dirty="0"/>
              <a:t>Algoritmo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 startAt="2"/>
            </a:pPr>
            <a:r>
              <a:rPr lang="es-ES" sz="2400" dirty="0"/>
              <a:t>Entrenar la ANN con los datos de entrenamiento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lphaLcPeriod" startAt="2"/>
            </a:pPr>
            <a:r>
              <a:rPr lang="es-ES" sz="2400" dirty="0"/>
              <a:t>Aplicar la regla de aprendizaje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5067804-595D-EBA6-8F6A-386DFD917B62}"/>
              </a:ext>
            </a:extLst>
          </p:cNvPr>
          <p:cNvSpPr txBox="1"/>
          <p:nvPr/>
        </p:nvSpPr>
        <p:spPr>
          <a:xfrm>
            <a:off x="1" y="0"/>
            <a:ext cx="12191999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3600" dirty="0"/>
              <a:t>Perceptrón</a:t>
            </a:r>
            <a:endParaRPr lang="es-ES" sz="3600" i="1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F2FD649E-07BB-21CA-7F5B-37BC03DC6846}"/>
              </a:ext>
            </a:extLst>
          </p:cNvPr>
          <p:cNvSpPr txBox="1"/>
          <p:nvPr/>
        </p:nvSpPr>
        <p:spPr>
          <a:xfrm>
            <a:off x="336932" y="1065580"/>
            <a:ext cx="11405889" cy="114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400" i="1" dirty="0"/>
              <a:t>Caso de Estudio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400" dirty="0"/>
              <a:t>Implementar un </a:t>
            </a:r>
            <a:r>
              <a:rPr lang="es-ES" sz="2400" b="1" dirty="0"/>
              <a:t>perceptrón</a:t>
            </a:r>
            <a:r>
              <a:rPr lang="es-ES" sz="2400" dirty="0"/>
              <a:t> de </a:t>
            </a:r>
            <a:r>
              <a:rPr lang="es-ES" sz="2400" b="1" dirty="0"/>
              <a:t>una neurona </a:t>
            </a:r>
            <a:r>
              <a:rPr lang="es-ES" sz="2400" dirty="0"/>
              <a:t>para reproducir el set: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FBC81E9-D4AE-FA9E-6F20-D1F450070B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9487" y="2317838"/>
            <a:ext cx="5153025" cy="71437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AFE4EEE7-0903-61FD-05E5-EC00281153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r="65410" b="1262"/>
          <a:stretch/>
        </p:blipFill>
        <p:spPr>
          <a:xfrm>
            <a:off x="4040858" y="4862230"/>
            <a:ext cx="1782429" cy="705357"/>
          </a:xfrm>
          <a:prstGeom prst="rect">
            <a:avLst/>
          </a:prstGeom>
        </p:spPr>
      </p:pic>
      <p:sp>
        <p:nvSpPr>
          <p:cNvPr id="5" name="Flecha: a la derecha 4">
            <a:extLst>
              <a:ext uri="{FF2B5EF4-FFF2-40B4-BE49-F238E27FC236}">
                <a16:creationId xmlns:a16="http://schemas.microsoft.com/office/drawing/2014/main" id="{57725A13-DDAB-1EA0-3913-CEF6D3C70592}"/>
              </a:ext>
            </a:extLst>
          </p:cNvPr>
          <p:cNvSpPr/>
          <p:nvPr/>
        </p:nvSpPr>
        <p:spPr>
          <a:xfrm>
            <a:off x="6112045" y="5110025"/>
            <a:ext cx="705852" cy="20976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6517034-6191-51C8-C3FE-F58B8093EE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8251" y="4752946"/>
            <a:ext cx="4410075" cy="92392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B52D5BB-811F-A4E7-0289-E2469F689E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034" y="4779786"/>
            <a:ext cx="2226319" cy="1929016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CBDEA4AB-F323-522D-E928-C369B18E6B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9912" y="6099771"/>
            <a:ext cx="3505200" cy="45720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CFDC03F2-EBB6-750D-220A-4EDB7A4417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04976" y="5934599"/>
            <a:ext cx="3943350" cy="790575"/>
          </a:xfrm>
          <a:prstGeom prst="rect">
            <a:avLst/>
          </a:prstGeom>
        </p:spPr>
      </p:pic>
      <p:sp>
        <p:nvSpPr>
          <p:cNvPr id="15" name="Flecha: a la derecha 14">
            <a:extLst>
              <a:ext uri="{FF2B5EF4-FFF2-40B4-BE49-F238E27FC236}">
                <a16:creationId xmlns:a16="http://schemas.microsoft.com/office/drawing/2014/main" id="{4EF4DC79-6B1F-5FC9-6F66-D2DD7B6DE630}"/>
              </a:ext>
            </a:extLst>
          </p:cNvPr>
          <p:cNvSpPr/>
          <p:nvPr/>
        </p:nvSpPr>
        <p:spPr>
          <a:xfrm>
            <a:off x="7109492" y="6247083"/>
            <a:ext cx="482106" cy="20976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8ABFC9B1-CBFB-71FB-E2ED-61D51F2D3D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89737" y="4862230"/>
            <a:ext cx="1733550" cy="695325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470EC8E5-4C74-F613-5C26-1936904F0E6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62051" y="4724117"/>
            <a:ext cx="4486275" cy="971550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6EA4E503-F6DE-ACE3-BB21-0878206DB8D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52123" y="5975946"/>
            <a:ext cx="3933825" cy="704850"/>
          </a:xfrm>
          <a:prstGeom prst="rect">
            <a:avLst/>
          </a:prstGeom>
        </p:spPr>
      </p:pic>
      <p:sp>
        <p:nvSpPr>
          <p:cNvPr id="7" name="Elipse 6">
            <a:extLst>
              <a:ext uri="{FF2B5EF4-FFF2-40B4-BE49-F238E27FC236}">
                <a16:creationId xmlns:a16="http://schemas.microsoft.com/office/drawing/2014/main" id="{A72BE6BA-0633-B75F-FD21-0888124BA032}"/>
              </a:ext>
            </a:extLst>
          </p:cNvPr>
          <p:cNvSpPr/>
          <p:nvPr/>
        </p:nvSpPr>
        <p:spPr>
          <a:xfrm>
            <a:off x="11074196" y="5854389"/>
            <a:ext cx="575224" cy="92340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6E2F25F-B17C-B38F-C9A6-FBAAA4D9C4ED}"/>
              </a:ext>
            </a:extLst>
          </p:cNvPr>
          <p:cNvSpPr txBox="1"/>
          <p:nvPr/>
        </p:nvSpPr>
        <p:spPr>
          <a:xfrm>
            <a:off x="949653" y="5463758"/>
            <a:ext cx="10292689" cy="523220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s-ES" sz="2800" dirty="0"/>
              <a:t>Recorridos todos los datos de entrenamiento se completa una </a:t>
            </a:r>
            <a:r>
              <a:rPr lang="es-ES" sz="2800" b="1" dirty="0"/>
              <a:t>ÉPOCA</a:t>
            </a:r>
          </a:p>
        </p:txBody>
      </p:sp>
    </p:spTree>
    <p:extLst>
      <p:ext uri="{BB962C8B-B14F-4D97-AF65-F5344CB8AC3E}">
        <p14:creationId xmlns:p14="http://schemas.microsoft.com/office/powerpoint/2010/main" val="38790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5CE5918-BD2E-14D4-FAF3-0BFEC3692129}"/>
              </a:ext>
            </a:extLst>
          </p:cNvPr>
          <p:cNvSpPr txBox="1"/>
          <p:nvPr/>
        </p:nvSpPr>
        <p:spPr>
          <a:xfrm>
            <a:off x="393054" y="2944941"/>
            <a:ext cx="11405889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400" i="1" dirty="0"/>
              <a:t>Interpretación gráfica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5067804-595D-EBA6-8F6A-386DFD917B62}"/>
              </a:ext>
            </a:extLst>
          </p:cNvPr>
          <p:cNvSpPr txBox="1"/>
          <p:nvPr/>
        </p:nvSpPr>
        <p:spPr>
          <a:xfrm>
            <a:off x="1" y="0"/>
            <a:ext cx="12191999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3600" dirty="0"/>
              <a:t>Perceptrón</a:t>
            </a:r>
            <a:endParaRPr lang="es-ES" sz="3600" i="1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F2FD649E-07BB-21CA-7F5B-37BC03DC6846}"/>
              </a:ext>
            </a:extLst>
          </p:cNvPr>
          <p:cNvSpPr txBox="1"/>
          <p:nvPr/>
        </p:nvSpPr>
        <p:spPr>
          <a:xfrm>
            <a:off x="336932" y="1065580"/>
            <a:ext cx="11405889" cy="114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400" i="1" dirty="0"/>
              <a:t>Caso de Estudio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400" dirty="0"/>
              <a:t>Implementar un </a:t>
            </a:r>
            <a:r>
              <a:rPr lang="es-ES" sz="2400" b="1" dirty="0"/>
              <a:t>perceptrón</a:t>
            </a:r>
            <a:r>
              <a:rPr lang="es-ES" sz="2400" dirty="0"/>
              <a:t> de </a:t>
            </a:r>
            <a:r>
              <a:rPr lang="es-ES" sz="2400" b="1" dirty="0"/>
              <a:t>una neurona </a:t>
            </a:r>
            <a:r>
              <a:rPr lang="es-ES" sz="2400" dirty="0"/>
              <a:t>para reproducir el set: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FBC81E9-D4AE-FA9E-6F20-D1F450070B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9487" y="2317838"/>
            <a:ext cx="5153025" cy="714375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6733F20F-3A1C-FD84-F5B7-17637ACA2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054" y="4161116"/>
            <a:ext cx="1943100" cy="1885950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579FA3FA-88B1-34FF-F8D7-67780CDEB1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4662" y="4103966"/>
            <a:ext cx="1895475" cy="2000250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E01F8D1E-DC35-E14D-477C-054BA10F64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5915" y="4161116"/>
            <a:ext cx="1885950" cy="1943100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6BA903F9-E6D3-7AB4-49F5-E73FE71BD8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49816" y="4147602"/>
            <a:ext cx="1905000" cy="1857375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C983A0FA-1BF3-FEF0-35FD-599B502EC3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55843" y="4132040"/>
            <a:ext cx="1943100" cy="19907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E9C49A2D-6B2A-6A9E-5CE3-2C5FA8C9032B}"/>
                  </a:ext>
                </a:extLst>
              </p:cNvPr>
              <p:cNvSpPr txBox="1"/>
              <p:nvPr/>
            </p:nvSpPr>
            <p:spPr>
              <a:xfrm>
                <a:off x="3114314" y="3680488"/>
                <a:ext cx="169617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=[1,0;−0,8]</m:t>
                      </m:r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E9C49A2D-6B2A-6A9E-5CE3-2C5FA8C903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4314" y="3680488"/>
                <a:ext cx="1696170" cy="276999"/>
              </a:xfrm>
              <a:prstGeom prst="rect">
                <a:avLst/>
              </a:prstGeom>
              <a:blipFill>
                <a:blip r:embed="rId8"/>
                <a:stretch>
                  <a:fillRect l="-1439" t="-4444" r="-4676" b="-37778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B7D5E2C8-FA15-5450-94A5-42333BB68582}"/>
                  </a:ext>
                </a:extLst>
              </p:cNvPr>
              <p:cNvSpPr txBox="1"/>
              <p:nvPr/>
            </p:nvSpPr>
            <p:spPr>
              <a:xfrm>
                <a:off x="5577367" y="3680490"/>
                <a:ext cx="152304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=[2,0;1,2]</m:t>
                      </m:r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B7D5E2C8-FA15-5450-94A5-42333BB685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7367" y="3680490"/>
                <a:ext cx="1523046" cy="276999"/>
              </a:xfrm>
              <a:prstGeom prst="rect">
                <a:avLst/>
              </a:prstGeom>
              <a:blipFill>
                <a:blip r:embed="rId9"/>
                <a:stretch>
                  <a:fillRect l="-2000" t="-4444" r="-5200" b="-37778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879F7DFB-1CA0-2808-70A1-E3443DC77BFB}"/>
                  </a:ext>
                </a:extLst>
              </p:cNvPr>
              <p:cNvSpPr txBox="1"/>
              <p:nvPr/>
            </p:nvSpPr>
            <p:spPr>
              <a:xfrm>
                <a:off x="7654231" y="3680490"/>
                <a:ext cx="169617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=[3,0;−0,8]</m:t>
                      </m:r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879F7DFB-1CA0-2808-70A1-E3443DC77B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4231" y="3680490"/>
                <a:ext cx="1696170" cy="276999"/>
              </a:xfrm>
              <a:prstGeom prst="rect">
                <a:avLst/>
              </a:prstGeom>
              <a:blipFill>
                <a:blip r:embed="rId10"/>
                <a:stretch>
                  <a:fillRect l="-1439" t="-4444" r="-4676" b="-37778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BFD0DC26-31BF-FBFC-0457-F7EA69D19BCB}"/>
                  </a:ext>
                </a:extLst>
              </p:cNvPr>
              <p:cNvSpPr txBox="1"/>
              <p:nvPr/>
            </p:nvSpPr>
            <p:spPr>
              <a:xfrm>
                <a:off x="10065870" y="3680489"/>
                <a:ext cx="152304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=[3,0;0,2]</m:t>
                      </m:r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BFD0DC26-31BF-FBFC-0457-F7EA69D19B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5870" y="3680489"/>
                <a:ext cx="1523046" cy="276999"/>
              </a:xfrm>
              <a:prstGeom prst="rect">
                <a:avLst/>
              </a:prstGeom>
              <a:blipFill>
                <a:blip r:embed="rId11"/>
                <a:stretch>
                  <a:fillRect l="-2000" t="-4444" r="-5600" b="-37778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91718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5067804-595D-EBA6-8F6A-386DFD917B62}"/>
              </a:ext>
            </a:extLst>
          </p:cNvPr>
          <p:cNvSpPr txBox="1"/>
          <p:nvPr/>
        </p:nvSpPr>
        <p:spPr>
          <a:xfrm>
            <a:off x="1" y="0"/>
            <a:ext cx="12191999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3600" dirty="0"/>
              <a:t>Perceptrón</a:t>
            </a:r>
            <a:endParaRPr lang="es-ES" sz="3600" i="1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F2FD649E-07BB-21CA-7F5B-37BC03DC6846}"/>
              </a:ext>
            </a:extLst>
          </p:cNvPr>
          <p:cNvSpPr txBox="1"/>
          <p:nvPr/>
        </p:nvSpPr>
        <p:spPr>
          <a:xfrm>
            <a:off x="336932" y="1065580"/>
            <a:ext cx="11405889" cy="114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400" i="1" dirty="0"/>
              <a:t>Caso de Estudio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400" dirty="0"/>
              <a:t>Implementar una red </a:t>
            </a:r>
            <a:r>
              <a:rPr lang="es-ES" sz="2400" b="1" dirty="0"/>
              <a:t>perceptrón</a:t>
            </a:r>
            <a:r>
              <a:rPr lang="es-ES" sz="2400" dirty="0"/>
              <a:t> de </a:t>
            </a:r>
            <a:r>
              <a:rPr lang="es-ES" sz="2400" b="1" dirty="0"/>
              <a:t>una neurona </a:t>
            </a:r>
            <a:r>
              <a:rPr lang="es-ES" sz="2400" dirty="0"/>
              <a:t>para reproducir la función lógica </a:t>
            </a:r>
            <a:r>
              <a:rPr lang="es-ES" sz="2400" b="1" dirty="0"/>
              <a:t>AND</a:t>
            </a:r>
          </a:p>
        </p:txBody>
      </p:sp>
      <p:pic>
        <p:nvPicPr>
          <p:cNvPr id="3074" name="Picture 2" descr="Logic AND gate: Types functions and Boolean expression of AND gate">
            <a:extLst>
              <a:ext uri="{FF2B5EF4-FFF2-40B4-BE49-F238E27FC236}">
                <a16:creationId xmlns:a16="http://schemas.microsoft.com/office/drawing/2014/main" id="{58875572-95D2-2566-26BA-EFD65BBC9B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932" y="2839281"/>
            <a:ext cx="6090987" cy="3161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99731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5067804-595D-EBA6-8F6A-386DFD917B62}"/>
              </a:ext>
            </a:extLst>
          </p:cNvPr>
          <p:cNvSpPr txBox="1"/>
          <p:nvPr/>
        </p:nvSpPr>
        <p:spPr>
          <a:xfrm>
            <a:off x="1" y="0"/>
            <a:ext cx="12191999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3600" dirty="0"/>
              <a:t>Perceptrón</a:t>
            </a:r>
            <a:endParaRPr lang="es-ES" sz="3600" i="1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F2FD649E-07BB-21CA-7F5B-37BC03DC6846}"/>
              </a:ext>
            </a:extLst>
          </p:cNvPr>
          <p:cNvSpPr txBox="1"/>
          <p:nvPr/>
        </p:nvSpPr>
        <p:spPr>
          <a:xfrm>
            <a:off x="336932" y="1065580"/>
            <a:ext cx="11405889" cy="114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400" i="1" dirty="0"/>
              <a:t>Caso de Estudio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400" dirty="0"/>
              <a:t>Implementar una red </a:t>
            </a:r>
            <a:r>
              <a:rPr lang="es-ES" sz="2400" b="1" dirty="0"/>
              <a:t>perceptrón</a:t>
            </a:r>
            <a:r>
              <a:rPr lang="es-ES" sz="2400" dirty="0"/>
              <a:t> de </a:t>
            </a:r>
            <a:r>
              <a:rPr lang="es-ES" sz="2400" b="1" dirty="0"/>
              <a:t>una neurona </a:t>
            </a:r>
            <a:r>
              <a:rPr lang="es-ES" sz="2400" dirty="0"/>
              <a:t>para reproducir la función lógica </a:t>
            </a:r>
            <a:r>
              <a:rPr lang="es-ES" sz="2400" b="1" dirty="0"/>
              <a:t>AND</a:t>
            </a:r>
          </a:p>
        </p:txBody>
      </p:sp>
      <p:pic>
        <p:nvPicPr>
          <p:cNvPr id="2" name="Picture 2" descr="Logic AND gate: Types functions and Boolean expression of AND gate">
            <a:extLst>
              <a:ext uri="{FF2B5EF4-FFF2-40B4-BE49-F238E27FC236}">
                <a16:creationId xmlns:a16="http://schemas.microsoft.com/office/drawing/2014/main" id="{DCC2B676-82DF-A15B-5661-906DD0FC24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932" y="2839281"/>
            <a:ext cx="6090987" cy="3161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9DE6788-96C9-6379-0B70-08C9743006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8754"/>
          <a:stretch/>
        </p:blipFill>
        <p:spPr>
          <a:xfrm>
            <a:off x="6758739" y="2839281"/>
            <a:ext cx="3299661" cy="77152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8FD2F6B-B17D-C67C-A63F-A4184CB12E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245"/>
          <a:stretch/>
        </p:blipFill>
        <p:spPr>
          <a:xfrm>
            <a:off x="6919161" y="3811878"/>
            <a:ext cx="3139239" cy="77152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4DE783A-9E7E-A52E-3674-3E82A9415B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3430" y="4963745"/>
            <a:ext cx="1790700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6167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5067804-595D-EBA6-8F6A-386DFD917B62}"/>
              </a:ext>
            </a:extLst>
          </p:cNvPr>
          <p:cNvSpPr txBox="1"/>
          <p:nvPr/>
        </p:nvSpPr>
        <p:spPr>
          <a:xfrm>
            <a:off x="1" y="0"/>
            <a:ext cx="12191999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3600" dirty="0"/>
              <a:t>Perceptrón</a:t>
            </a:r>
            <a:endParaRPr lang="es-ES" sz="3600" i="1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F2FD649E-07BB-21CA-7F5B-37BC03DC6846}"/>
              </a:ext>
            </a:extLst>
          </p:cNvPr>
          <p:cNvSpPr txBox="1"/>
          <p:nvPr/>
        </p:nvSpPr>
        <p:spPr>
          <a:xfrm>
            <a:off x="336932" y="1065580"/>
            <a:ext cx="11405889" cy="1697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400" i="1" dirty="0"/>
              <a:t>Limitación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400" dirty="0"/>
              <a:t>Una red </a:t>
            </a:r>
            <a:r>
              <a:rPr lang="es-ES" sz="2400" b="1" dirty="0"/>
              <a:t>perceptrón</a:t>
            </a:r>
            <a:r>
              <a:rPr lang="es-ES" sz="2400" dirty="0"/>
              <a:t> de </a:t>
            </a:r>
            <a:r>
              <a:rPr lang="es-ES" sz="2400" b="1" dirty="0"/>
              <a:t>una neurona </a:t>
            </a:r>
            <a:r>
              <a:rPr lang="es-ES" sz="2400" dirty="0"/>
              <a:t>puede </a:t>
            </a:r>
            <a:r>
              <a:rPr lang="es-ES" sz="2400" b="1" dirty="0"/>
              <a:t>dividir</a:t>
            </a:r>
            <a:r>
              <a:rPr lang="es-ES" sz="2400" dirty="0"/>
              <a:t> el espacio de datos en </a:t>
            </a:r>
            <a:r>
              <a:rPr lang="es-ES" sz="2400" b="1" dirty="0"/>
              <a:t>dos regiones </a:t>
            </a:r>
            <a:r>
              <a:rPr lang="es-ES" sz="2400" dirty="0"/>
              <a:t>por medio de un </a:t>
            </a:r>
            <a:r>
              <a:rPr lang="es-ES" sz="2400" b="1" dirty="0"/>
              <a:t>hiperplano</a:t>
            </a:r>
            <a:r>
              <a:rPr lang="es-ES" sz="2400" dirty="0"/>
              <a:t> (recta 2D, plano 3D, hiperplano multidimensional </a:t>
            </a:r>
            <a:r>
              <a:rPr lang="es-ES" sz="2400" dirty="0" err="1"/>
              <a:t>nD</a:t>
            </a:r>
            <a:r>
              <a:rPr lang="es-ES" sz="2400" dirty="0"/>
              <a:t>)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F4FEE33-3877-8FF1-A4B3-3796E91AC0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7998" y="3824756"/>
            <a:ext cx="1790700" cy="165735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BBF5F1A-583B-842B-7D12-DBAB3C321A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1875" y="3710456"/>
            <a:ext cx="1943100" cy="188595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BA0B4D4-95F9-6AB0-F82F-5F2190B15BC8}"/>
              </a:ext>
            </a:extLst>
          </p:cNvPr>
          <p:cNvSpPr txBox="1"/>
          <p:nvPr/>
        </p:nvSpPr>
        <p:spPr>
          <a:xfrm>
            <a:off x="3139932" y="5836328"/>
            <a:ext cx="1795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/>
              <a:t>Convergencia en 1 época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1D2BD94-9749-A4D8-0EC1-4D1C95D39B5F}"/>
              </a:ext>
            </a:extLst>
          </p:cNvPr>
          <p:cNvSpPr txBox="1"/>
          <p:nvPr/>
        </p:nvSpPr>
        <p:spPr>
          <a:xfrm>
            <a:off x="6962619" y="5836328"/>
            <a:ext cx="19674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/>
              <a:t>Convergencia en 1 a 3 épocas</a:t>
            </a:r>
          </a:p>
        </p:txBody>
      </p:sp>
    </p:spTree>
    <p:extLst>
      <p:ext uri="{BB962C8B-B14F-4D97-AF65-F5344CB8AC3E}">
        <p14:creationId xmlns:p14="http://schemas.microsoft.com/office/powerpoint/2010/main" val="29436551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5067804-595D-EBA6-8F6A-386DFD917B62}"/>
              </a:ext>
            </a:extLst>
          </p:cNvPr>
          <p:cNvSpPr txBox="1"/>
          <p:nvPr/>
        </p:nvSpPr>
        <p:spPr>
          <a:xfrm>
            <a:off x="1" y="0"/>
            <a:ext cx="12191999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3600" dirty="0"/>
              <a:t>Perceptrón</a:t>
            </a:r>
            <a:endParaRPr lang="es-ES" sz="3600" i="1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F2FD649E-07BB-21CA-7F5B-37BC03DC6846}"/>
              </a:ext>
            </a:extLst>
          </p:cNvPr>
          <p:cNvSpPr txBox="1"/>
          <p:nvPr/>
        </p:nvSpPr>
        <p:spPr>
          <a:xfrm>
            <a:off x="336932" y="1065580"/>
            <a:ext cx="11405889" cy="1697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400" i="1" dirty="0"/>
              <a:t>Limitación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400" dirty="0"/>
              <a:t>Una red </a:t>
            </a:r>
            <a:r>
              <a:rPr lang="es-ES" sz="2400" b="1" dirty="0"/>
              <a:t>perceptrón</a:t>
            </a:r>
            <a:r>
              <a:rPr lang="es-ES" sz="2400" dirty="0"/>
              <a:t> de </a:t>
            </a:r>
            <a:r>
              <a:rPr lang="es-ES" sz="2400" b="1" dirty="0"/>
              <a:t>una neurona </a:t>
            </a:r>
            <a:r>
              <a:rPr lang="es-ES" sz="2400" dirty="0"/>
              <a:t>puede </a:t>
            </a:r>
            <a:r>
              <a:rPr lang="es-ES" sz="2400" b="1" dirty="0"/>
              <a:t>dividir</a:t>
            </a:r>
            <a:r>
              <a:rPr lang="es-ES" sz="2400" dirty="0"/>
              <a:t> el espacio de datos en </a:t>
            </a:r>
            <a:r>
              <a:rPr lang="es-ES" sz="2400" b="1" dirty="0"/>
              <a:t>dos regiones </a:t>
            </a:r>
            <a:r>
              <a:rPr lang="es-ES" sz="2400" dirty="0"/>
              <a:t>por medio de un </a:t>
            </a:r>
            <a:r>
              <a:rPr lang="es-ES" sz="2400" b="1" dirty="0"/>
              <a:t>hiperplano</a:t>
            </a:r>
            <a:r>
              <a:rPr lang="es-ES" sz="2400" dirty="0"/>
              <a:t> (recta 2D, plano 3D, hiperplano multidimensional </a:t>
            </a:r>
            <a:r>
              <a:rPr lang="es-ES" sz="2400" dirty="0" err="1"/>
              <a:t>nD</a:t>
            </a:r>
            <a:r>
              <a:rPr lang="es-ES" sz="2400" dirty="0"/>
              <a:t>)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55A6A5F-380E-DDB3-F254-3EED8E0C92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75" y="3429000"/>
            <a:ext cx="6191250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3534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5067804-595D-EBA6-8F6A-386DFD917B62}"/>
              </a:ext>
            </a:extLst>
          </p:cNvPr>
          <p:cNvSpPr txBox="1"/>
          <p:nvPr/>
        </p:nvSpPr>
        <p:spPr>
          <a:xfrm>
            <a:off x="1" y="0"/>
            <a:ext cx="12191999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3600" dirty="0"/>
              <a:t>Perceptrón</a:t>
            </a:r>
            <a:endParaRPr lang="es-ES" sz="3600" i="1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F2FD649E-07BB-21CA-7F5B-37BC03DC6846}"/>
              </a:ext>
            </a:extLst>
          </p:cNvPr>
          <p:cNvSpPr txBox="1"/>
          <p:nvPr/>
        </p:nvSpPr>
        <p:spPr>
          <a:xfrm>
            <a:off x="336932" y="1065580"/>
            <a:ext cx="11405889" cy="335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400" i="1" dirty="0"/>
              <a:t>Limitación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400" dirty="0"/>
              <a:t>Una red </a:t>
            </a:r>
            <a:r>
              <a:rPr lang="es-ES" sz="2400" b="1" dirty="0"/>
              <a:t>perceptrón</a:t>
            </a:r>
            <a:r>
              <a:rPr lang="es-ES" sz="2400" dirty="0"/>
              <a:t> de </a:t>
            </a:r>
            <a:r>
              <a:rPr lang="es-ES" sz="2400" b="1" dirty="0"/>
              <a:t>una neurona </a:t>
            </a:r>
            <a:r>
              <a:rPr lang="es-ES" sz="2400" dirty="0"/>
              <a:t>puede </a:t>
            </a:r>
            <a:r>
              <a:rPr lang="es-ES" sz="2400" b="1" dirty="0"/>
              <a:t>dividir</a:t>
            </a:r>
            <a:r>
              <a:rPr lang="es-ES" sz="2400" dirty="0"/>
              <a:t> el espacio de datos en </a:t>
            </a:r>
            <a:r>
              <a:rPr lang="es-ES" sz="2400" b="1" dirty="0"/>
              <a:t>dos regiones </a:t>
            </a:r>
            <a:r>
              <a:rPr lang="es-ES" sz="2400" dirty="0"/>
              <a:t>por medio de un </a:t>
            </a:r>
            <a:r>
              <a:rPr lang="es-ES" sz="2400" b="1" dirty="0"/>
              <a:t>hiperplano</a:t>
            </a:r>
            <a:r>
              <a:rPr lang="es-ES" sz="2400" dirty="0"/>
              <a:t> (recta 2D, plano 3D, hiperplano multidimensional </a:t>
            </a:r>
            <a:r>
              <a:rPr lang="es-ES" sz="2400" dirty="0" err="1"/>
              <a:t>nD</a:t>
            </a:r>
            <a:r>
              <a:rPr lang="es-ES" sz="2400" dirty="0"/>
              <a:t>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400" dirty="0"/>
              <a:t>La </a:t>
            </a:r>
            <a:r>
              <a:rPr lang="es-ES" sz="2400" b="1" dirty="0"/>
              <a:t>regla de aprendizaje</a:t>
            </a:r>
            <a:r>
              <a:rPr lang="es-ES" sz="2400" dirty="0"/>
              <a:t> o entrenamiento de la red </a:t>
            </a:r>
            <a:r>
              <a:rPr lang="es-ES" sz="2400" b="1" dirty="0"/>
              <a:t>perceptrón</a:t>
            </a:r>
            <a:r>
              <a:rPr lang="es-ES" sz="2400" dirty="0"/>
              <a:t> de </a:t>
            </a:r>
            <a:r>
              <a:rPr lang="es-ES" sz="2400" b="1" dirty="0"/>
              <a:t>una capa garantiza</a:t>
            </a:r>
            <a:r>
              <a:rPr lang="es-ES" sz="2400" dirty="0"/>
              <a:t> </a:t>
            </a:r>
            <a:r>
              <a:rPr lang="es-ES" sz="2400" b="1" dirty="0"/>
              <a:t>convergencia</a:t>
            </a:r>
            <a:r>
              <a:rPr lang="es-ES" sz="2400" dirty="0"/>
              <a:t> de solución en un </a:t>
            </a:r>
            <a:r>
              <a:rPr lang="es-ES" sz="2400" b="1" dirty="0"/>
              <a:t>número finito de pasos </a:t>
            </a:r>
            <a:r>
              <a:rPr lang="es-ES" sz="2400" dirty="0"/>
              <a:t>sí y sólo sí existe solución (si el espacio de datos es </a:t>
            </a:r>
            <a:r>
              <a:rPr lang="es-ES" sz="2400" b="1" dirty="0"/>
              <a:t>linealmente separable</a:t>
            </a:r>
            <a:r>
              <a:rPr lang="es-ES" sz="2400" dirty="0"/>
              <a:t>)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CE36ADB-7C57-8724-F65A-7924154CD8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3301" y="4652748"/>
            <a:ext cx="6153150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836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5067804-595D-EBA6-8F6A-386DFD917B62}"/>
              </a:ext>
            </a:extLst>
          </p:cNvPr>
          <p:cNvSpPr txBox="1"/>
          <p:nvPr/>
        </p:nvSpPr>
        <p:spPr>
          <a:xfrm>
            <a:off x="1" y="0"/>
            <a:ext cx="12191999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3600" dirty="0"/>
              <a:t>Neurona </a:t>
            </a:r>
            <a:r>
              <a:rPr lang="es-ES" sz="3600" i="1" dirty="0"/>
              <a:t>biológica</a:t>
            </a:r>
          </a:p>
        </p:txBody>
      </p:sp>
      <p:pic>
        <p:nvPicPr>
          <p:cNvPr id="2050" name="Picture 2" descr="▷ Todo sobre el potencial de acción [+VIDEO] ✓ mDurance estudio">
            <a:extLst>
              <a:ext uri="{FF2B5EF4-FFF2-40B4-BE49-F238E27FC236}">
                <a16:creationId xmlns:a16="http://schemas.microsoft.com/office/drawing/2014/main" id="{7565BC1C-FA3A-C324-4B6D-42A22A2421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643" y="1111278"/>
            <a:ext cx="5478713" cy="540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FC87D493-B738-DB7D-8E92-BB69BAD1C14C}"/>
              </a:ext>
            </a:extLst>
          </p:cNvPr>
          <p:cNvSpPr txBox="1"/>
          <p:nvPr/>
        </p:nvSpPr>
        <p:spPr>
          <a:xfrm>
            <a:off x="304801" y="2615867"/>
            <a:ext cx="26469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/>
              <a:t>El impuso nervioso se dirige siempre </a:t>
            </a:r>
            <a:r>
              <a:rPr lang="es-ES" sz="2400" b="1" dirty="0"/>
              <a:t>del soma al axón</a:t>
            </a:r>
          </a:p>
        </p:txBody>
      </p:sp>
    </p:spTree>
    <p:extLst>
      <p:ext uri="{BB962C8B-B14F-4D97-AF65-F5344CB8AC3E}">
        <p14:creationId xmlns:p14="http://schemas.microsoft.com/office/powerpoint/2010/main" val="352266527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5067804-595D-EBA6-8F6A-386DFD917B62}"/>
              </a:ext>
            </a:extLst>
          </p:cNvPr>
          <p:cNvSpPr txBox="1"/>
          <p:nvPr/>
        </p:nvSpPr>
        <p:spPr>
          <a:xfrm>
            <a:off x="1" y="0"/>
            <a:ext cx="12191999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3600" dirty="0"/>
              <a:t>Perceptrón </a:t>
            </a:r>
            <a:r>
              <a:rPr lang="es-ES" sz="3600" dirty="0" err="1"/>
              <a:t>multineurona</a:t>
            </a:r>
            <a:endParaRPr lang="es-ES" sz="3600" i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CE36ADB-7C57-8724-F65A-7924154CD8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9383" y="4540455"/>
            <a:ext cx="6153150" cy="178117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FE8889E-DCDD-9020-327E-DA7559B495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2912" y="4540455"/>
            <a:ext cx="1931463" cy="1781176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C28C112-0495-9853-6E48-B253B0DC3C91}"/>
              </a:ext>
            </a:extLst>
          </p:cNvPr>
          <p:cNvSpPr txBox="1"/>
          <p:nvPr/>
        </p:nvSpPr>
        <p:spPr>
          <a:xfrm>
            <a:off x="336932" y="1065580"/>
            <a:ext cx="11405889" cy="2805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400" i="1" dirty="0"/>
              <a:t>Implementación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400" dirty="0"/>
              <a:t>Dos categorías por cada neurona de salida: </a:t>
            </a:r>
            <a:r>
              <a:rPr lang="es-ES" sz="2400" b="1" dirty="0"/>
              <a:t>matriz </a:t>
            </a:r>
            <a:r>
              <a:rPr lang="es-ES" sz="2400" dirty="0"/>
              <a:t>de pesos sinápticos (una fila por neurona)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400" dirty="0"/>
              <a:t>Cada neurona aplica una separación lineal del conjunto.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400" dirty="0"/>
              <a:t>Misma ley de aprendizaje que el perceptrón básico: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1B51AE0-372B-04F5-78CC-3CFC3BB02B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0950" y="3362586"/>
            <a:ext cx="1885950" cy="561975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4EA0EBEA-B44B-2788-30FD-CD18F8D879DE}"/>
              </a:ext>
            </a:extLst>
          </p:cNvPr>
          <p:cNvSpPr txBox="1"/>
          <p:nvPr/>
        </p:nvSpPr>
        <p:spPr>
          <a:xfrm>
            <a:off x="2326105" y="6377414"/>
            <a:ext cx="2498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Varias categorías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8C5818F-B510-CA10-8EBB-16B745C2BF7E}"/>
              </a:ext>
            </a:extLst>
          </p:cNvPr>
          <p:cNvSpPr txBox="1"/>
          <p:nvPr/>
        </p:nvSpPr>
        <p:spPr>
          <a:xfrm>
            <a:off x="6295285" y="6377414"/>
            <a:ext cx="4152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Problemas inseparables linealmente</a:t>
            </a:r>
          </a:p>
        </p:txBody>
      </p:sp>
    </p:spTree>
    <p:extLst>
      <p:ext uri="{BB962C8B-B14F-4D97-AF65-F5344CB8AC3E}">
        <p14:creationId xmlns:p14="http://schemas.microsoft.com/office/powerpoint/2010/main" val="40913349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5067804-595D-EBA6-8F6A-386DFD917B62}"/>
              </a:ext>
            </a:extLst>
          </p:cNvPr>
          <p:cNvSpPr txBox="1"/>
          <p:nvPr/>
        </p:nvSpPr>
        <p:spPr>
          <a:xfrm>
            <a:off x="1" y="0"/>
            <a:ext cx="12191999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3600" dirty="0"/>
              <a:t>Perceptrón </a:t>
            </a:r>
            <a:r>
              <a:rPr lang="es-ES" sz="3600" dirty="0" err="1"/>
              <a:t>multineurona</a:t>
            </a:r>
            <a:endParaRPr lang="es-ES" sz="3600" i="1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F2FD649E-07BB-21CA-7F5B-37BC03DC6846}"/>
              </a:ext>
            </a:extLst>
          </p:cNvPr>
          <p:cNvSpPr txBox="1"/>
          <p:nvPr/>
        </p:nvSpPr>
        <p:spPr>
          <a:xfrm>
            <a:off x="336932" y="1065580"/>
            <a:ext cx="11405889" cy="1983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400" i="1" dirty="0"/>
              <a:t>Implementación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000" dirty="0"/>
              <a:t>Dos categorías por cada neurona: </a:t>
            </a:r>
            <a:r>
              <a:rPr lang="es-ES" sz="2000" b="1" dirty="0"/>
              <a:t>matriz </a:t>
            </a:r>
            <a:r>
              <a:rPr lang="es-ES" sz="2000" dirty="0"/>
              <a:t>de pesos sinápticos (una fila por neurona)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000" dirty="0"/>
              <a:t>Cada neurona aplica una separación lineal del conjunto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000" dirty="0"/>
              <a:t>Misma ley de aprendizaje que el perceptrón básico: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CE36ADB-7C57-8724-F65A-7924154CD8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0437" y="3176876"/>
            <a:ext cx="6153150" cy="178117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FE8889E-DCDD-9020-327E-DA7559B495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2912" y="3176876"/>
            <a:ext cx="1931463" cy="178117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C0CD370-1F7D-E08D-60EE-665D1F03F4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5891" y="2566774"/>
            <a:ext cx="1885950" cy="561975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FBBB3695-BE0E-950D-CE3D-4DFBDA3DFD20}"/>
              </a:ext>
            </a:extLst>
          </p:cNvPr>
          <p:cNvSpPr txBox="1"/>
          <p:nvPr/>
        </p:nvSpPr>
        <p:spPr>
          <a:xfrm>
            <a:off x="0" y="5559984"/>
            <a:ext cx="12192000" cy="671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>
                <a:hlinkClick r:id="rId5"/>
              </a:rPr>
              <a:t>http://playground.tensorflow.org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4922640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5067804-595D-EBA6-8F6A-386DFD917B62}"/>
              </a:ext>
            </a:extLst>
          </p:cNvPr>
          <p:cNvSpPr txBox="1"/>
          <p:nvPr/>
        </p:nvSpPr>
        <p:spPr>
          <a:xfrm>
            <a:off x="1" y="0"/>
            <a:ext cx="12191999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3600" dirty="0"/>
              <a:t>Perceptrón multicapa</a:t>
            </a:r>
            <a:endParaRPr lang="es-ES" sz="3600" i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BBB3695-BE0E-950D-CE3D-4DFBDA3DFD20}"/>
              </a:ext>
            </a:extLst>
          </p:cNvPr>
          <p:cNvSpPr txBox="1"/>
          <p:nvPr/>
        </p:nvSpPr>
        <p:spPr>
          <a:xfrm>
            <a:off x="0" y="5559984"/>
            <a:ext cx="12192000" cy="671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>
                <a:hlinkClick r:id="rId2"/>
              </a:rPr>
              <a:t>http://playground.tensorflow.org</a:t>
            </a:r>
            <a:endParaRPr lang="en-US" sz="2800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D4DB0FB-DAF3-B4F1-12A8-FF2E04DA847C}"/>
              </a:ext>
            </a:extLst>
          </p:cNvPr>
          <p:cNvSpPr txBox="1"/>
          <p:nvPr/>
        </p:nvSpPr>
        <p:spPr>
          <a:xfrm>
            <a:off x="336932" y="1065580"/>
            <a:ext cx="11405889" cy="1983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400" i="1" dirty="0"/>
              <a:t>Implementación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000" dirty="0"/>
              <a:t>Hiperplano o superficie de clasificación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000" dirty="0"/>
              <a:t>Aprendizaje por </a:t>
            </a:r>
            <a:r>
              <a:rPr lang="es-ES" sz="2000" b="1" dirty="0" err="1"/>
              <a:t>backpropagation</a:t>
            </a:r>
            <a:r>
              <a:rPr lang="es-ES" sz="2000" dirty="0"/>
              <a:t>: el error de clasificación se alimenta de la salida de la red hacia la entrada</a:t>
            </a:r>
          </a:p>
        </p:txBody>
      </p:sp>
    </p:spTree>
    <p:extLst>
      <p:ext uri="{BB962C8B-B14F-4D97-AF65-F5344CB8AC3E}">
        <p14:creationId xmlns:p14="http://schemas.microsoft.com/office/powerpoint/2010/main" val="118959215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5067804-595D-EBA6-8F6A-386DFD917B62}"/>
              </a:ext>
            </a:extLst>
          </p:cNvPr>
          <p:cNvSpPr txBox="1"/>
          <p:nvPr/>
        </p:nvSpPr>
        <p:spPr>
          <a:xfrm>
            <a:off x="1" y="0"/>
            <a:ext cx="12191999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3600" dirty="0"/>
              <a:t>Otras Configuraciones</a:t>
            </a:r>
            <a:endParaRPr lang="es-ES" sz="3600" i="1" dirty="0"/>
          </a:p>
        </p:txBody>
      </p:sp>
      <p:pic>
        <p:nvPicPr>
          <p:cNvPr id="2" name="Picture 2" descr="The mostly complete chart of Neural Networks, explained | by Andrew Tch |  Towards Data Science">
            <a:extLst>
              <a:ext uri="{FF2B5EF4-FFF2-40B4-BE49-F238E27FC236}">
                <a16:creationId xmlns:a16="http://schemas.microsoft.com/office/drawing/2014/main" id="{1980DCFB-9624-54E5-8FF1-D1C1833CB1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157"/>
          <a:stretch/>
        </p:blipFill>
        <p:spPr bwMode="auto">
          <a:xfrm>
            <a:off x="2436735" y="837473"/>
            <a:ext cx="7318530" cy="6020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711068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5067804-595D-EBA6-8F6A-386DFD917B62}"/>
              </a:ext>
            </a:extLst>
          </p:cNvPr>
          <p:cNvSpPr txBox="1"/>
          <p:nvPr/>
        </p:nvSpPr>
        <p:spPr>
          <a:xfrm>
            <a:off x="1" y="0"/>
            <a:ext cx="12191999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3600" dirty="0"/>
              <a:t>Otras Configuraciones</a:t>
            </a:r>
            <a:endParaRPr lang="es-ES" sz="3600" i="1" dirty="0"/>
          </a:p>
        </p:txBody>
      </p:sp>
      <p:pic>
        <p:nvPicPr>
          <p:cNvPr id="4" name="Picture 2" descr="The mostly complete chart of Neural Networks, explained | by Andrew Tch |  Towards Data Science">
            <a:extLst>
              <a:ext uri="{FF2B5EF4-FFF2-40B4-BE49-F238E27FC236}">
                <a16:creationId xmlns:a16="http://schemas.microsoft.com/office/drawing/2014/main" id="{36998A40-F66E-60DA-9D48-9297FA8B4D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55" t="42265" r="755" b="2892"/>
          <a:stretch/>
        </p:blipFill>
        <p:spPr bwMode="auto">
          <a:xfrm>
            <a:off x="2389517" y="759786"/>
            <a:ext cx="7412966" cy="6098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585718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5067804-595D-EBA6-8F6A-386DFD917B62}"/>
              </a:ext>
            </a:extLst>
          </p:cNvPr>
          <p:cNvSpPr txBox="1"/>
          <p:nvPr/>
        </p:nvSpPr>
        <p:spPr>
          <a:xfrm>
            <a:off x="1" y="0"/>
            <a:ext cx="12191999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3600" dirty="0"/>
              <a:t>Redes Neuronales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8B9192F-EFD1-4EBF-0755-E766B1F51206}"/>
              </a:ext>
            </a:extLst>
          </p:cNvPr>
          <p:cNvSpPr txBox="1"/>
          <p:nvPr/>
        </p:nvSpPr>
        <p:spPr>
          <a:xfrm>
            <a:off x="344774" y="946823"/>
            <a:ext cx="8643007" cy="51229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000" dirty="0"/>
              <a:t>Bibliografía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Neural Network Design, 2nd Edition. </a:t>
            </a:r>
            <a:r>
              <a:rPr lang="es-ES" sz="1800" b="0" i="0" dirty="0">
                <a:solidFill>
                  <a:srgbClr val="000000"/>
                </a:solidFill>
                <a:effectLst/>
                <a:latin typeface="NewCenturySchlbkLT-Roman"/>
              </a:rPr>
              <a:t>Hagan</a:t>
            </a:r>
            <a:r>
              <a:rPr lang="es-ES" sz="2000" b="0" i="0" dirty="0">
                <a:solidFill>
                  <a:srgbClr val="000000"/>
                </a:solidFill>
                <a:effectLst/>
                <a:latin typeface="NewCenturySchlbkLT-Roman"/>
              </a:rPr>
              <a:t>, </a:t>
            </a:r>
            <a:r>
              <a:rPr lang="es-ES" sz="1800" b="0" i="0" dirty="0" err="1">
                <a:solidFill>
                  <a:srgbClr val="000000"/>
                </a:solidFill>
                <a:effectLst/>
                <a:latin typeface="NewCenturySchlbkLT-Roman"/>
              </a:rPr>
              <a:t>Demuth</a:t>
            </a:r>
            <a:r>
              <a:rPr lang="es-ES" sz="2000" b="0" i="0" dirty="0">
                <a:solidFill>
                  <a:srgbClr val="000000"/>
                </a:solidFill>
                <a:effectLst/>
                <a:latin typeface="NewCenturySchlbkLT-Roman"/>
              </a:rPr>
              <a:t>, </a:t>
            </a:r>
            <a:r>
              <a:rPr lang="es-ES" sz="1800" b="0" i="0" dirty="0">
                <a:solidFill>
                  <a:srgbClr val="000000"/>
                </a:solidFill>
                <a:effectLst/>
                <a:latin typeface="NewCenturySchlbkLT-Roman"/>
              </a:rPr>
              <a:t>Beale</a:t>
            </a:r>
            <a:r>
              <a:rPr lang="es-ES" sz="2000" b="0" i="0" dirty="0">
                <a:solidFill>
                  <a:srgbClr val="000000"/>
                </a:solidFill>
                <a:effectLst/>
                <a:latin typeface="NewCenturySchlbkLT-Roman"/>
              </a:rPr>
              <a:t>, </a:t>
            </a:r>
            <a:r>
              <a:rPr lang="es-ES" sz="1800" b="0" i="0" dirty="0">
                <a:solidFill>
                  <a:srgbClr val="000000"/>
                </a:solidFill>
                <a:effectLst/>
                <a:latin typeface="NewCenturySchlbkLT-Roman"/>
              </a:rPr>
              <a:t>De Jesús</a:t>
            </a:r>
            <a:r>
              <a:rPr lang="es-ES" sz="2000" dirty="0">
                <a:solidFill>
                  <a:srgbClr val="000000"/>
                </a:solidFill>
                <a:latin typeface="NewCenturySchlbkLT-Roman"/>
              </a:rPr>
              <a:t>. </a:t>
            </a:r>
            <a:r>
              <a:rPr lang="es-ES" sz="2000" dirty="0" err="1">
                <a:solidFill>
                  <a:srgbClr val="000000"/>
                </a:solidFill>
                <a:latin typeface="NewCenturySchlbkLT-Roman"/>
              </a:rPr>
              <a:t>Caps</a:t>
            </a:r>
            <a:r>
              <a:rPr lang="es-ES" sz="2000" dirty="0">
                <a:solidFill>
                  <a:srgbClr val="000000"/>
                </a:solidFill>
                <a:latin typeface="NewCenturySchlbkLT-Roman"/>
              </a:rPr>
              <a:t> 3 y 4.</a:t>
            </a:r>
            <a:endParaRPr lang="en-US" sz="2000" b="1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hlinkClick r:id="rId2"/>
              </a:rPr>
              <a:t>http://playground.tensorflow.org</a:t>
            </a:r>
            <a:endParaRPr lang="en-US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YouTube</a:t>
            </a:r>
          </a:p>
          <a:p>
            <a:pPr>
              <a:lnSpc>
                <a:spcPct val="150000"/>
              </a:lnSpc>
            </a:pPr>
            <a:endParaRPr lang="es-ES" sz="2000" dirty="0"/>
          </a:p>
          <a:p>
            <a:pPr>
              <a:lnSpc>
                <a:spcPct val="150000"/>
              </a:lnSpc>
            </a:pPr>
            <a:r>
              <a:rPr lang="es-ES" sz="2000" dirty="0"/>
              <a:t>Ampliación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000" dirty="0" err="1"/>
              <a:t>Perceptron</a:t>
            </a:r>
            <a:r>
              <a:rPr lang="es-ES" sz="2000" dirty="0"/>
              <a:t> multicapa y </a:t>
            </a:r>
            <a:r>
              <a:rPr lang="es-ES" sz="2000" dirty="0" err="1"/>
              <a:t>backpropagation</a:t>
            </a:r>
            <a:endParaRPr lang="es-ES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000" dirty="0"/>
              <a:t>Aproximación de funciones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000" dirty="0"/>
              <a:t>Red de </a:t>
            </a:r>
            <a:r>
              <a:rPr lang="es-ES" sz="2000" dirty="0" err="1"/>
              <a:t>Kohonen</a:t>
            </a:r>
            <a:endParaRPr lang="es-ES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000" dirty="0"/>
              <a:t>Red de </a:t>
            </a:r>
            <a:r>
              <a:rPr lang="es-ES" sz="2000" dirty="0" err="1"/>
              <a:t>Hopfield</a:t>
            </a:r>
            <a:endParaRPr lang="es-ES" sz="2000" dirty="0"/>
          </a:p>
          <a:p>
            <a:pPr>
              <a:lnSpc>
                <a:spcPct val="150000"/>
              </a:lnSpc>
            </a:pP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1603443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5067804-595D-EBA6-8F6A-386DFD917B62}"/>
              </a:ext>
            </a:extLst>
          </p:cNvPr>
          <p:cNvSpPr txBox="1"/>
          <p:nvPr/>
        </p:nvSpPr>
        <p:spPr>
          <a:xfrm>
            <a:off x="1" y="0"/>
            <a:ext cx="12191999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3600" dirty="0"/>
              <a:t>Red Neuronal </a:t>
            </a:r>
            <a:r>
              <a:rPr lang="es-ES" sz="3600" i="1" dirty="0"/>
              <a:t>biológica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C87D493-B738-DB7D-8E92-BB69BAD1C14C}"/>
              </a:ext>
            </a:extLst>
          </p:cNvPr>
          <p:cNvSpPr txBox="1"/>
          <p:nvPr/>
        </p:nvSpPr>
        <p:spPr>
          <a:xfrm>
            <a:off x="3449050" y="5420361"/>
            <a:ext cx="54139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/>
              <a:t>Tejido nervioso de mamífero bajo microscopio óptico (60x)</a:t>
            </a:r>
            <a:endParaRPr lang="es-ES" sz="2400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D64C585-C6B9-0A9C-9FDC-252BE9CF74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8987" y="1471612"/>
            <a:ext cx="5534025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899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5067804-595D-EBA6-8F6A-386DFD917B62}"/>
              </a:ext>
            </a:extLst>
          </p:cNvPr>
          <p:cNvSpPr txBox="1"/>
          <p:nvPr/>
        </p:nvSpPr>
        <p:spPr>
          <a:xfrm>
            <a:off x="1" y="0"/>
            <a:ext cx="12191999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3600" dirty="0"/>
              <a:t>Red Neuronal </a:t>
            </a:r>
            <a:r>
              <a:rPr lang="es-ES" sz="3600" i="1" dirty="0"/>
              <a:t>biológica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C87D493-B738-DB7D-8E92-BB69BAD1C14C}"/>
              </a:ext>
            </a:extLst>
          </p:cNvPr>
          <p:cNvSpPr txBox="1"/>
          <p:nvPr/>
        </p:nvSpPr>
        <p:spPr>
          <a:xfrm>
            <a:off x="3449050" y="5420361"/>
            <a:ext cx="54139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/>
              <a:t>Tejido nervioso de mamífero bajo microscopio óptico (60x)</a:t>
            </a:r>
            <a:endParaRPr lang="es-ES" sz="2400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D64C585-C6B9-0A9C-9FDC-252BE9CF74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8987" y="1471612"/>
            <a:ext cx="5534025" cy="3914775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96DCDFD-4049-89E5-31D1-7619434A65C9}"/>
              </a:ext>
            </a:extLst>
          </p:cNvPr>
          <p:cNvSpPr txBox="1"/>
          <p:nvPr/>
        </p:nvSpPr>
        <p:spPr>
          <a:xfrm>
            <a:off x="481263" y="1471612"/>
            <a:ext cx="2847724" cy="4661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000" dirty="0"/>
              <a:t>Cerebro humano: colección de un </a:t>
            </a:r>
            <a:r>
              <a:rPr lang="es-ES" sz="2000" b="1" dirty="0">
                <a:solidFill>
                  <a:srgbClr val="FF0000"/>
                </a:solidFill>
              </a:rPr>
              <a:t>gran número de neuronas</a:t>
            </a:r>
            <a:r>
              <a:rPr lang="es-ES" sz="2000" dirty="0"/>
              <a:t> </a:t>
            </a:r>
            <a:r>
              <a:rPr lang="es-ES" sz="2000" b="1" dirty="0">
                <a:solidFill>
                  <a:srgbClr val="0070C0"/>
                </a:solidFill>
              </a:rPr>
              <a:t>altamente interconectadas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rgbClr val="FF0000"/>
                </a:solidFill>
              </a:rPr>
              <a:t>10^11 neuronas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rgbClr val="0070C0"/>
                </a:solidFill>
              </a:rPr>
              <a:t>10^4 sinapsis </a:t>
            </a:r>
            <a:r>
              <a:rPr lang="es-ES" sz="2000" b="1" dirty="0">
                <a:solidFill>
                  <a:srgbClr val="0070C0"/>
                </a:solidFill>
              </a:rPr>
              <a:t>cada neurona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rgbClr val="00B050"/>
                </a:solidFill>
              </a:rPr>
              <a:t>60^12 conexiones totales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EA045D3-DBCC-BDD5-007B-0D8ECC87C162}"/>
              </a:ext>
            </a:extLst>
          </p:cNvPr>
          <p:cNvSpPr txBox="1"/>
          <p:nvPr/>
        </p:nvSpPr>
        <p:spPr>
          <a:xfrm>
            <a:off x="9144000" y="1471612"/>
            <a:ext cx="2566736" cy="32762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AR" sz="2000" b="0" i="0">
                <a:solidFill>
                  <a:srgbClr val="000000"/>
                </a:solidFill>
                <a:effectLst/>
                <a:latin typeface="NewCenturySchlbkLT-Roman"/>
              </a:rPr>
              <a:t>La funcionalidad de la red neuronal está dada por la </a:t>
            </a:r>
            <a:r>
              <a:rPr lang="es-AR" sz="2000" b="1" i="0">
                <a:solidFill>
                  <a:srgbClr val="FF0000"/>
                </a:solidFill>
                <a:effectLst/>
                <a:latin typeface="NewCenturySchlbkLT-Roman"/>
              </a:rPr>
              <a:t>organización de las neuronas </a:t>
            </a:r>
            <a:r>
              <a:rPr lang="es-AR" sz="2000" b="0" i="0">
                <a:solidFill>
                  <a:srgbClr val="000000"/>
                </a:solidFill>
                <a:effectLst/>
                <a:latin typeface="NewCenturySchlbkLT-Roman"/>
              </a:rPr>
              <a:t>y la </a:t>
            </a:r>
            <a:r>
              <a:rPr lang="es-AR" sz="2000" b="1" i="0">
                <a:solidFill>
                  <a:srgbClr val="0070C0"/>
                </a:solidFill>
                <a:effectLst/>
                <a:latin typeface="NewCenturySchlbkLT-Roman"/>
              </a:rPr>
              <a:t>intensidad de la conexión sináptica</a:t>
            </a:r>
            <a:r>
              <a:rPr lang="es-AR" sz="2000" b="0" i="0">
                <a:solidFill>
                  <a:srgbClr val="000000"/>
                </a:solidFill>
                <a:effectLst/>
                <a:latin typeface="NewCenturySchlbkLT-Roman"/>
              </a:rPr>
              <a:t>.</a:t>
            </a:r>
            <a:endParaRPr lang="es-AR" sz="2000"/>
          </a:p>
        </p:txBody>
      </p:sp>
    </p:spTree>
    <p:extLst>
      <p:ext uri="{BB962C8B-B14F-4D97-AF65-F5344CB8AC3E}">
        <p14:creationId xmlns:p14="http://schemas.microsoft.com/office/powerpoint/2010/main" val="4218569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5067804-595D-EBA6-8F6A-386DFD917B62}"/>
              </a:ext>
            </a:extLst>
          </p:cNvPr>
          <p:cNvSpPr txBox="1"/>
          <p:nvPr/>
        </p:nvSpPr>
        <p:spPr>
          <a:xfrm>
            <a:off x="1" y="0"/>
            <a:ext cx="12191999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3600"/>
              <a:t>Propiedades Emergentes</a:t>
            </a:r>
            <a:endParaRPr lang="es-ES" sz="3600" i="1" dirty="0"/>
          </a:p>
        </p:txBody>
      </p:sp>
      <p:pic>
        <p:nvPicPr>
          <p:cNvPr id="1026" name="Picture 2" descr="How Brain Cells Communicate With Each Other">
            <a:extLst>
              <a:ext uri="{FF2B5EF4-FFF2-40B4-BE49-F238E27FC236}">
                <a16:creationId xmlns:a16="http://schemas.microsoft.com/office/drawing/2014/main" id="{066600C4-1540-883C-F6DA-0AE664EEC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874" y="1702444"/>
            <a:ext cx="5734252" cy="3276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464AA228-F570-1BC5-81E8-75F4692574BD}"/>
              </a:ext>
            </a:extLst>
          </p:cNvPr>
          <p:cNvCxnSpPr>
            <a:stCxn id="1026" idx="1"/>
          </p:cNvCxnSpPr>
          <p:nvPr/>
        </p:nvCxnSpPr>
        <p:spPr>
          <a:xfrm flipH="1" flipV="1">
            <a:off x="2149642" y="2101516"/>
            <a:ext cx="1079232" cy="1239069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685D5EA0-67F0-1D99-F641-641A940BB5B4}"/>
              </a:ext>
            </a:extLst>
          </p:cNvPr>
          <p:cNvCxnSpPr>
            <a:cxnSpLocks/>
            <a:stCxn id="1026" idx="1"/>
          </p:cNvCxnSpPr>
          <p:nvPr/>
        </p:nvCxnSpPr>
        <p:spPr>
          <a:xfrm flipH="1">
            <a:off x="1925053" y="3340585"/>
            <a:ext cx="1303821" cy="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967CA536-F67F-0160-6502-B610BBB7C611}"/>
              </a:ext>
            </a:extLst>
          </p:cNvPr>
          <p:cNvCxnSpPr>
            <a:cxnSpLocks/>
            <a:stCxn id="1026" idx="1"/>
          </p:cNvCxnSpPr>
          <p:nvPr/>
        </p:nvCxnSpPr>
        <p:spPr>
          <a:xfrm flipH="1">
            <a:off x="2149642" y="3340585"/>
            <a:ext cx="1079232" cy="1239069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C4D12A15-A86B-29A7-6224-27B9853E933F}"/>
              </a:ext>
            </a:extLst>
          </p:cNvPr>
          <p:cNvCxnSpPr>
            <a:cxnSpLocks/>
          </p:cNvCxnSpPr>
          <p:nvPr/>
        </p:nvCxnSpPr>
        <p:spPr>
          <a:xfrm flipV="1">
            <a:off x="8963126" y="2101516"/>
            <a:ext cx="1079232" cy="1239069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B7E82637-B8AA-95DB-8D20-F9CF34566F07}"/>
              </a:ext>
            </a:extLst>
          </p:cNvPr>
          <p:cNvCxnSpPr>
            <a:cxnSpLocks/>
          </p:cNvCxnSpPr>
          <p:nvPr/>
        </p:nvCxnSpPr>
        <p:spPr>
          <a:xfrm>
            <a:off x="8963126" y="3360454"/>
            <a:ext cx="1303821" cy="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BF89E8A1-FFD9-1CE2-998A-FF5CC4CC9E03}"/>
              </a:ext>
            </a:extLst>
          </p:cNvPr>
          <p:cNvCxnSpPr>
            <a:cxnSpLocks/>
          </p:cNvCxnSpPr>
          <p:nvPr/>
        </p:nvCxnSpPr>
        <p:spPr>
          <a:xfrm>
            <a:off x="8963126" y="3340585"/>
            <a:ext cx="1079232" cy="1239069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CuadroTexto 19">
            <a:extLst>
              <a:ext uri="{FF2B5EF4-FFF2-40B4-BE49-F238E27FC236}">
                <a16:creationId xmlns:a16="http://schemas.microsoft.com/office/drawing/2014/main" id="{06487C85-F989-9B09-E696-BA89A9109DD5}"/>
              </a:ext>
            </a:extLst>
          </p:cNvPr>
          <p:cNvSpPr txBox="1"/>
          <p:nvPr/>
        </p:nvSpPr>
        <p:spPr>
          <a:xfrm>
            <a:off x="561474" y="1890664"/>
            <a:ext cx="1475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metabolismo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A7480FEA-C248-DBA5-6B6C-95B195B3557F}"/>
              </a:ext>
            </a:extLst>
          </p:cNvPr>
          <p:cNvSpPr txBox="1"/>
          <p:nvPr/>
        </p:nvSpPr>
        <p:spPr>
          <a:xfrm>
            <a:off x="10146631" y="4394988"/>
            <a:ext cx="1475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conciencia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8D4B87B5-1EBF-103B-5F44-8E9E517EBB6F}"/>
              </a:ext>
            </a:extLst>
          </p:cNvPr>
          <p:cNvSpPr txBox="1"/>
          <p:nvPr/>
        </p:nvSpPr>
        <p:spPr>
          <a:xfrm>
            <a:off x="10266947" y="3175788"/>
            <a:ext cx="1475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aprendizaje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B8161B3D-437D-B0B9-607D-40CC123F0A23}"/>
              </a:ext>
            </a:extLst>
          </p:cNvPr>
          <p:cNvSpPr txBox="1"/>
          <p:nvPr/>
        </p:nvSpPr>
        <p:spPr>
          <a:xfrm>
            <a:off x="10026315" y="1383836"/>
            <a:ext cx="17165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Funciones específicas:</a:t>
            </a:r>
          </a:p>
          <a:p>
            <a:r>
              <a:rPr lang="es-ES" dirty="0"/>
              <a:t>Discriminación,</a:t>
            </a:r>
          </a:p>
          <a:p>
            <a:r>
              <a:rPr lang="es-ES" dirty="0"/>
              <a:t>Organización,</a:t>
            </a:r>
          </a:p>
          <a:p>
            <a:r>
              <a:rPr lang="es-ES" dirty="0"/>
              <a:t>…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D7668AD4-756C-7593-C867-3FC085A020FD}"/>
              </a:ext>
            </a:extLst>
          </p:cNvPr>
          <p:cNvSpPr txBox="1"/>
          <p:nvPr/>
        </p:nvSpPr>
        <p:spPr>
          <a:xfrm>
            <a:off x="449179" y="3155919"/>
            <a:ext cx="1475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Responder a estímulos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492CDEFB-E0A4-1A18-D99F-781FD048F9E3}"/>
              </a:ext>
            </a:extLst>
          </p:cNvPr>
          <p:cNvSpPr txBox="1"/>
          <p:nvPr/>
        </p:nvSpPr>
        <p:spPr>
          <a:xfrm>
            <a:off x="561474" y="5570252"/>
            <a:ext cx="835793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Las propiedades emergentes ocurren cuando una entidad compleja tiene propiedades o comportamientos que las partes </a:t>
            </a:r>
            <a:r>
              <a:rPr lang="es-AR" b="1" dirty="0">
                <a:solidFill>
                  <a:srgbClr val="202122"/>
                </a:solidFill>
                <a:latin typeface="Arial" panose="020B0604020202020204" pitchFamily="34" charset="0"/>
              </a:rPr>
              <a:t>individuales no tienen por sí mismas y que aparecen producto de la interacción entre las partes.</a:t>
            </a:r>
            <a:endParaRPr lang="es-AR" dirty="0"/>
          </a:p>
        </p:txBody>
      </p:sp>
      <p:sp>
        <p:nvSpPr>
          <p:cNvPr id="27" name="Abrir llave 26">
            <a:extLst>
              <a:ext uri="{FF2B5EF4-FFF2-40B4-BE49-F238E27FC236}">
                <a16:creationId xmlns:a16="http://schemas.microsoft.com/office/drawing/2014/main" id="{8A55E4D8-B3B8-97AF-157D-ADD35EFB2D1E}"/>
              </a:ext>
            </a:extLst>
          </p:cNvPr>
          <p:cNvSpPr/>
          <p:nvPr/>
        </p:nvSpPr>
        <p:spPr>
          <a:xfrm>
            <a:off x="8963126" y="5189578"/>
            <a:ext cx="651910" cy="151597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CE4CBB98-A9CD-4688-6E4F-ADF781746562}"/>
              </a:ext>
            </a:extLst>
          </p:cNvPr>
          <p:cNvSpPr txBox="1"/>
          <p:nvPr/>
        </p:nvSpPr>
        <p:spPr>
          <a:xfrm>
            <a:off x="9486701" y="5208903"/>
            <a:ext cx="25609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Moral</a:t>
            </a:r>
          </a:p>
          <a:p>
            <a:r>
              <a:rPr lang="es-ES" dirty="0" err="1"/>
              <a:t>Auto-organización</a:t>
            </a:r>
            <a:endParaRPr lang="es-ES" dirty="0"/>
          </a:p>
          <a:p>
            <a:r>
              <a:rPr lang="es-ES" dirty="0"/>
              <a:t>Conciencia</a:t>
            </a:r>
          </a:p>
          <a:p>
            <a:r>
              <a:rPr lang="es-ES" dirty="0"/>
              <a:t>Vida biológica</a:t>
            </a:r>
          </a:p>
          <a:p>
            <a:r>
              <a:rPr lang="es-ES" b="1" i="1" dirty="0">
                <a:solidFill>
                  <a:srgbClr val="FF0000"/>
                </a:solidFill>
              </a:rPr>
              <a:t>Funciones de las ANN</a:t>
            </a:r>
          </a:p>
        </p:txBody>
      </p:sp>
    </p:spTree>
    <p:extLst>
      <p:ext uri="{BB962C8B-B14F-4D97-AF65-F5344CB8AC3E}">
        <p14:creationId xmlns:p14="http://schemas.microsoft.com/office/powerpoint/2010/main" val="892110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5067804-595D-EBA6-8F6A-386DFD917B62}"/>
              </a:ext>
            </a:extLst>
          </p:cNvPr>
          <p:cNvSpPr txBox="1"/>
          <p:nvPr/>
        </p:nvSpPr>
        <p:spPr>
          <a:xfrm>
            <a:off x="1" y="0"/>
            <a:ext cx="12191999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3600" dirty="0"/>
              <a:t>Neurona </a:t>
            </a:r>
            <a:r>
              <a:rPr lang="es-ES" sz="3600" i="1" dirty="0"/>
              <a:t>artificial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72D3435-C891-2874-187E-AFFB0C0C3B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7225" y="2081212"/>
            <a:ext cx="3257550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674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5067804-595D-EBA6-8F6A-386DFD917B62}"/>
              </a:ext>
            </a:extLst>
          </p:cNvPr>
          <p:cNvSpPr txBox="1"/>
          <p:nvPr/>
        </p:nvSpPr>
        <p:spPr>
          <a:xfrm>
            <a:off x="1" y="0"/>
            <a:ext cx="12191999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3600" dirty="0"/>
              <a:t>Neurona </a:t>
            </a:r>
            <a:r>
              <a:rPr lang="es-ES" sz="3600" i="1" dirty="0"/>
              <a:t>artificial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72D3435-C891-2874-187E-AFFB0C0C3B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7225" y="2081212"/>
            <a:ext cx="3257550" cy="2695575"/>
          </a:xfrm>
          <a:prstGeom prst="rect">
            <a:avLst/>
          </a:prstGeom>
        </p:spPr>
      </p:pic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8511E261-724F-940A-2186-812002C70D6B}"/>
              </a:ext>
            </a:extLst>
          </p:cNvPr>
          <p:cNvCxnSpPr>
            <a:cxnSpLocks/>
          </p:cNvCxnSpPr>
          <p:nvPr/>
        </p:nvCxnSpPr>
        <p:spPr>
          <a:xfrm flipH="1" flipV="1">
            <a:off x="3256547" y="2951747"/>
            <a:ext cx="1716506" cy="4772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EA4E6F6C-1783-E64B-4955-97AAA96CE96F}"/>
              </a:ext>
            </a:extLst>
          </p:cNvPr>
          <p:cNvSpPr txBox="1"/>
          <p:nvPr/>
        </p:nvSpPr>
        <p:spPr>
          <a:xfrm>
            <a:off x="2258517" y="2767081"/>
            <a:ext cx="998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FF0000"/>
                </a:solidFill>
              </a:rPr>
              <a:t>estímulo</a:t>
            </a:r>
          </a:p>
        </p:txBody>
      </p: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037A1745-A843-E763-F325-65B3942BF861}"/>
              </a:ext>
            </a:extLst>
          </p:cNvPr>
          <p:cNvCxnSpPr>
            <a:cxnSpLocks/>
          </p:cNvCxnSpPr>
          <p:nvPr/>
        </p:nvCxnSpPr>
        <p:spPr>
          <a:xfrm>
            <a:off x="5342271" y="3433910"/>
            <a:ext cx="0" cy="14462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1C0B99B-68DB-554E-A572-7ABE097001BF}"/>
              </a:ext>
            </a:extLst>
          </p:cNvPr>
          <p:cNvSpPr txBox="1"/>
          <p:nvPr/>
        </p:nvSpPr>
        <p:spPr>
          <a:xfrm>
            <a:off x="3801979" y="4880131"/>
            <a:ext cx="28554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FF0000"/>
                </a:solidFill>
              </a:rPr>
              <a:t>Peso sináptico, ponderación: Importancia relativa del estímulo para la neurona</a:t>
            </a:r>
          </a:p>
        </p:txBody>
      </p: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7D15F5E4-7CEE-E007-ADAA-F1F6D580BF15}"/>
              </a:ext>
            </a:extLst>
          </p:cNvPr>
          <p:cNvCxnSpPr>
            <a:cxnSpLocks/>
          </p:cNvCxnSpPr>
          <p:nvPr/>
        </p:nvCxnSpPr>
        <p:spPr>
          <a:xfrm>
            <a:off x="6849730" y="3633537"/>
            <a:ext cx="609849" cy="11984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uadroTexto 17">
            <a:extLst>
              <a:ext uri="{FF2B5EF4-FFF2-40B4-BE49-F238E27FC236}">
                <a16:creationId xmlns:a16="http://schemas.microsoft.com/office/drawing/2014/main" id="{E6A5E370-601B-A45E-60E7-C2E9A5F85DBB}"/>
              </a:ext>
            </a:extLst>
          </p:cNvPr>
          <p:cNvSpPr txBox="1"/>
          <p:nvPr/>
        </p:nvSpPr>
        <p:spPr>
          <a:xfrm>
            <a:off x="6849730" y="4832006"/>
            <a:ext cx="15881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FF0000"/>
                </a:solidFill>
              </a:rPr>
              <a:t>Función de activación o transferencia de la neurona</a:t>
            </a:r>
          </a:p>
        </p:txBody>
      </p:sp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E721C461-CC7B-AC34-C0F7-15492AF74EFB}"/>
              </a:ext>
            </a:extLst>
          </p:cNvPr>
          <p:cNvCxnSpPr>
            <a:cxnSpLocks/>
          </p:cNvCxnSpPr>
          <p:nvPr/>
        </p:nvCxnSpPr>
        <p:spPr>
          <a:xfrm flipV="1">
            <a:off x="7263314" y="2763718"/>
            <a:ext cx="821907" cy="5131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uadroTexto 20">
            <a:extLst>
              <a:ext uri="{FF2B5EF4-FFF2-40B4-BE49-F238E27FC236}">
                <a16:creationId xmlns:a16="http://schemas.microsoft.com/office/drawing/2014/main" id="{58B24EEA-9F09-B006-891D-154C8712CCC8}"/>
              </a:ext>
            </a:extLst>
          </p:cNvPr>
          <p:cNvSpPr txBox="1"/>
          <p:nvPr/>
        </p:nvSpPr>
        <p:spPr>
          <a:xfrm>
            <a:off x="8151645" y="2115750"/>
            <a:ext cx="23692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FF0000"/>
                </a:solidFill>
              </a:rPr>
              <a:t>Respuesta al estímulo: depende del </a:t>
            </a:r>
            <a:r>
              <a:rPr lang="es-ES" b="1" dirty="0">
                <a:solidFill>
                  <a:srgbClr val="FF0000"/>
                </a:solidFill>
              </a:rPr>
              <a:t>estímulo</a:t>
            </a:r>
            <a:r>
              <a:rPr lang="es-ES" dirty="0">
                <a:solidFill>
                  <a:srgbClr val="FF0000"/>
                </a:solidFill>
              </a:rPr>
              <a:t> o entrada, del </a:t>
            </a:r>
            <a:r>
              <a:rPr lang="es-ES" b="1" dirty="0">
                <a:solidFill>
                  <a:srgbClr val="FF0000"/>
                </a:solidFill>
              </a:rPr>
              <a:t>peso</a:t>
            </a:r>
            <a:r>
              <a:rPr lang="es-ES" dirty="0">
                <a:solidFill>
                  <a:srgbClr val="FF0000"/>
                </a:solidFill>
              </a:rPr>
              <a:t> sináptico y de la </a:t>
            </a:r>
            <a:r>
              <a:rPr lang="es-ES" b="1" dirty="0">
                <a:solidFill>
                  <a:srgbClr val="FF0000"/>
                </a:solidFill>
              </a:rPr>
              <a:t>función de activación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F2FD649E-07BB-21CA-7F5B-37BC03DC6846}"/>
              </a:ext>
            </a:extLst>
          </p:cNvPr>
          <p:cNvSpPr txBox="1"/>
          <p:nvPr/>
        </p:nvSpPr>
        <p:spPr>
          <a:xfrm>
            <a:off x="3389810" y="1355193"/>
            <a:ext cx="5467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i="1" dirty="0"/>
              <a:t>La neurona y la red neuronal mapea </a:t>
            </a:r>
            <a:r>
              <a:rPr lang="es-ES" b="1" i="1" dirty="0"/>
              <a:t>entradas</a:t>
            </a:r>
            <a:r>
              <a:rPr lang="es-ES" i="1" dirty="0"/>
              <a:t> en </a:t>
            </a:r>
            <a:r>
              <a:rPr lang="es-ES" b="1" i="1" dirty="0"/>
              <a:t>salidas</a:t>
            </a:r>
          </a:p>
        </p:txBody>
      </p:sp>
      <p:pic>
        <p:nvPicPr>
          <p:cNvPr id="2" name="Picture 2" descr="▷ Todo sobre el potencial de acción [+VIDEO] ✓ mDurance estudio">
            <a:extLst>
              <a:ext uri="{FF2B5EF4-FFF2-40B4-BE49-F238E27FC236}">
                <a16:creationId xmlns:a16="http://schemas.microsoft.com/office/drawing/2014/main" id="{3A505EC8-6316-8D90-2D90-14C37AE966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7899" y="4644694"/>
            <a:ext cx="1405308" cy="1387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499094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4064</TotalTime>
  <Words>1485</Words>
  <Application>Microsoft Office PowerPoint</Application>
  <PresentationFormat>Panorámica</PresentationFormat>
  <Paragraphs>231</Paragraphs>
  <Slides>45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45</vt:i4>
      </vt:variant>
    </vt:vector>
  </HeadingPairs>
  <TitlesOfParts>
    <vt:vector size="52" baseType="lpstr">
      <vt:lpstr>Arial</vt:lpstr>
      <vt:lpstr>Bookman Old Style</vt:lpstr>
      <vt:lpstr>Calibri</vt:lpstr>
      <vt:lpstr>Calibri Light</vt:lpstr>
      <vt:lpstr>Cambria Math</vt:lpstr>
      <vt:lpstr>NewCenturySchlbkLT-Roman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Dario</dc:creator>
  <cp:lastModifiedBy>Dario</cp:lastModifiedBy>
  <cp:revision>32</cp:revision>
  <dcterms:created xsi:type="dcterms:W3CDTF">2022-11-23T21:32:14Z</dcterms:created>
  <dcterms:modified xsi:type="dcterms:W3CDTF">2023-06-28T20:40:07Z</dcterms:modified>
</cp:coreProperties>
</file>