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5" r:id="rId2"/>
    <p:sldId id="274" r:id="rId3"/>
    <p:sldId id="273" r:id="rId4"/>
    <p:sldId id="276" r:id="rId5"/>
    <p:sldId id="279" r:id="rId6"/>
    <p:sldId id="277" r:id="rId7"/>
    <p:sldId id="269" r:id="rId8"/>
    <p:sldId id="270" r:id="rId9"/>
    <p:sldId id="271" r:id="rId10"/>
    <p:sldId id="256" r:id="rId11"/>
    <p:sldId id="267" r:id="rId12"/>
    <p:sldId id="268" r:id="rId13"/>
    <p:sldId id="272" r:id="rId14"/>
    <p:sldId id="257" r:id="rId15"/>
    <p:sldId id="259" r:id="rId16"/>
    <p:sldId id="260" r:id="rId17"/>
    <p:sldId id="261" r:id="rId18"/>
    <p:sldId id="262" r:id="rId19"/>
    <p:sldId id="258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E416-7846-4CA0-BD60-3BAC0BE3CCC7}" type="datetimeFigureOut">
              <a:rPr lang="es-AR" smtClean="0"/>
              <a:t>2/8/2021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8F6C2-0F8D-48E8-97FB-1DE2C9B6BA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8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8F6C2-0F8D-48E8-97FB-1DE2C9B6BA66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7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1ED52-6E28-4D93-AAF6-C3D8EFBE0396}" type="datetimeFigureOut">
              <a:rPr lang="es-AR" smtClean="0"/>
              <a:pPr/>
              <a:t>2/8/2021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E25637-E8BD-4ED8-A9DA-C1B082EDB720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6CBB3-DC6B-4614-BF17-F397C510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/>
              <a:t>Fabrica de bancos de </a:t>
            </a:r>
            <a:r>
              <a:rPr lang="es-AR" dirty="0" err="1"/>
              <a:t>plasticos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53E3EE-1B4D-406E-A0F1-438559BD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75588"/>
            <a:ext cx="4503216" cy="32105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94969A-B47D-498F-89A5-3E42BF8F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2"/>
            <a:ext cx="6016724" cy="25705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15D265-81A2-4EDC-83BA-E05C2615CD54}"/>
              </a:ext>
            </a:extLst>
          </p:cNvPr>
          <p:cNvSpPr txBox="1"/>
          <p:nvPr/>
        </p:nvSpPr>
        <p:spPr>
          <a:xfrm>
            <a:off x="395536" y="930626"/>
            <a:ext cx="390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X1= Cantidad de  unidades de bancos </a:t>
            </a:r>
          </a:p>
        </p:txBody>
      </p:sp>
    </p:spTree>
    <p:extLst>
      <p:ext uri="{BB962C8B-B14F-4D97-AF65-F5344CB8AC3E}">
        <p14:creationId xmlns:p14="http://schemas.microsoft.com/office/powerpoint/2010/main" val="92610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PROGRAMACIÓN LÍNEAL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352928" cy="216024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       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+ 4x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&lt;=  160</a:t>
            </a:r>
            <a:endParaRPr lang="es-A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2x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+ 6x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&lt;= 60</a:t>
            </a:r>
            <a:endParaRPr lang="es-A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6x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+ 5x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&lt;=150		</a:t>
            </a:r>
          </a:p>
          <a:p>
            <a:pPr algn="ctr"/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= 30x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+ 40x</a:t>
            </a:r>
            <a:r>
              <a:rPr lang="es-ES" sz="32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s-E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máx</a:t>
            </a:r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s-A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s-A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1967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EJERCICIO  </a:t>
            </a:r>
            <a:r>
              <a:rPr lang="es-AR" sz="2800" dirty="0"/>
              <a:t>1</a:t>
            </a:r>
            <a:r>
              <a:rPr lang="es-AR" dirty="0"/>
              <a:t> </a:t>
            </a:r>
            <a:r>
              <a:rPr lang="es-AR" dirty="0" err="1"/>
              <a:t>pag</a:t>
            </a:r>
            <a:r>
              <a:rPr lang="es-AR" dirty="0"/>
              <a:t>.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4648200" y="228600"/>
            <a:ext cx="449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200" b="1">
                <a:latin typeface="Arial" charset="0"/>
                <a:cs typeface="Times New Roman" charset="0"/>
              </a:rPr>
              <a:t>1</a:t>
            </a:r>
            <a:r>
              <a:rPr lang="es-ES" sz="1200" b="1">
                <a:latin typeface="Arial" charset="0"/>
                <a:cs typeface="Times New Roman" charset="0"/>
              </a:rPr>
              <a:t>)        </a:t>
            </a:r>
            <a:r>
              <a:rPr lang="es-ES" sz="1200">
                <a:latin typeface="Arial" charset="0"/>
                <a:cs typeface="Times New Roman" charset="0"/>
              </a:rPr>
              <a:t>8x</a:t>
            </a:r>
            <a:r>
              <a:rPr lang="es-ES" sz="1200" baseline="-30000">
                <a:latin typeface="Arial" charset="0"/>
                <a:cs typeface="Times New Roman" charset="0"/>
              </a:rPr>
              <a:t>1</a:t>
            </a:r>
            <a:r>
              <a:rPr lang="es-ES" sz="1200">
                <a:latin typeface="Arial" charset="0"/>
                <a:cs typeface="Times New Roman" charset="0"/>
              </a:rPr>
              <a:t> + 4x</a:t>
            </a:r>
            <a:r>
              <a:rPr lang="es-ES" sz="1200" baseline="-30000">
                <a:latin typeface="Arial" charset="0"/>
                <a:cs typeface="Times New Roman" charset="0"/>
              </a:rPr>
              <a:t>2</a:t>
            </a:r>
            <a:r>
              <a:rPr lang="es-ES" sz="1200">
                <a:latin typeface="Arial" charset="0"/>
                <a:cs typeface="Times New Roman" charset="0"/>
              </a:rPr>
              <a:t>  </a:t>
            </a:r>
            <a:r>
              <a:rPr lang="es-ES" sz="1200">
                <a:latin typeface="Symbol" pitchFamily="18" charset="2"/>
                <a:cs typeface="Times New Roman" charset="0"/>
              </a:rPr>
              <a:t>£</a:t>
            </a:r>
            <a:r>
              <a:rPr lang="es-ES" sz="1200">
                <a:latin typeface="Arial" charset="0"/>
                <a:cs typeface="Arial" charset="0"/>
              </a:rPr>
              <a:t>  160</a:t>
            </a:r>
            <a:endParaRPr lang="es-ES" sz="1200">
              <a:cs typeface="Times New Roman" charset="0"/>
            </a:endParaRPr>
          </a:p>
          <a:p>
            <a:pPr eaLnBrk="0" hangingPunct="0"/>
            <a:r>
              <a:rPr lang="es-ES" sz="1200">
                <a:latin typeface="Arial" charset="0"/>
                <a:cs typeface="Arial" charset="0"/>
              </a:rPr>
              <a:t>           2x</a:t>
            </a:r>
            <a:r>
              <a:rPr lang="es-ES" sz="1200" baseline="-30000">
                <a:latin typeface="Arial" charset="0"/>
                <a:cs typeface="Arial" charset="0"/>
              </a:rPr>
              <a:t>1</a:t>
            </a:r>
            <a:r>
              <a:rPr lang="es-ES" sz="1200">
                <a:latin typeface="Arial" charset="0"/>
                <a:cs typeface="Arial" charset="0"/>
              </a:rPr>
              <a:t> + 6x</a:t>
            </a:r>
            <a:r>
              <a:rPr lang="es-ES" sz="1200" baseline="-30000">
                <a:latin typeface="Arial" charset="0"/>
                <a:cs typeface="Arial" charset="0"/>
              </a:rPr>
              <a:t>2</a:t>
            </a:r>
            <a:r>
              <a:rPr lang="es-ES" sz="1200">
                <a:latin typeface="Arial" charset="0"/>
                <a:cs typeface="Arial" charset="0"/>
              </a:rPr>
              <a:t>  </a:t>
            </a:r>
            <a:r>
              <a:rPr lang="es-ES" sz="1200">
                <a:latin typeface="Symbol" pitchFamily="18" charset="2"/>
                <a:cs typeface="Times New Roman" charset="0"/>
              </a:rPr>
              <a:t>£  </a:t>
            </a:r>
            <a:r>
              <a:rPr lang="es-ES" sz="1200">
                <a:latin typeface="Arial" charset="0"/>
                <a:cs typeface="Arial" charset="0"/>
              </a:rPr>
              <a:t>  60</a:t>
            </a:r>
            <a:endParaRPr lang="es-ES" sz="1200">
              <a:cs typeface="Times New Roman" charset="0"/>
            </a:endParaRPr>
          </a:p>
          <a:p>
            <a:pPr eaLnBrk="0" hangingPunct="0"/>
            <a:r>
              <a:rPr lang="es-ES" sz="1200">
                <a:latin typeface="Arial" charset="0"/>
                <a:cs typeface="Arial" charset="0"/>
              </a:rPr>
              <a:t>           6x</a:t>
            </a:r>
            <a:r>
              <a:rPr lang="es-ES" sz="1200" baseline="-30000">
                <a:latin typeface="Arial" charset="0"/>
                <a:cs typeface="Arial" charset="0"/>
              </a:rPr>
              <a:t>1</a:t>
            </a:r>
            <a:r>
              <a:rPr lang="es-ES" sz="1200">
                <a:latin typeface="Arial" charset="0"/>
                <a:cs typeface="Arial" charset="0"/>
              </a:rPr>
              <a:t> + 5x</a:t>
            </a:r>
            <a:r>
              <a:rPr lang="es-ES" sz="1200" baseline="-30000">
                <a:latin typeface="Arial" charset="0"/>
                <a:cs typeface="Arial" charset="0"/>
              </a:rPr>
              <a:t>2</a:t>
            </a:r>
            <a:r>
              <a:rPr lang="es-ES" sz="1200">
                <a:latin typeface="Arial" charset="0"/>
                <a:cs typeface="Arial" charset="0"/>
              </a:rPr>
              <a:t>  </a:t>
            </a:r>
            <a:r>
              <a:rPr lang="es-ES" sz="1200">
                <a:latin typeface="Symbol" pitchFamily="18" charset="2"/>
                <a:cs typeface="Times New Roman" charset="0"/>
              </a:rPr>
              <a:t>£</a:t>
            </a:r>
            <a:r>
              <a:rPr lang="es-ES" sz="1200">
                <a:latin typeface="Arial" charset="0"/>
                <a:cs typeface="Arial" charset="0"/>
              </a:rPr>
              <a:t>  150		Z = 30x</a:t>
            </a:r>
            <a:r>
              <a:rPr lang="es-ES" sz="1200" baseline="-30000">
                <a:latin typeface="Arial" charset="0"/>
                <a:cs typeface="Arial" charset="0"/>
              </a:rPr>
              <a:t>1</a:t>
            </a:r>
            <a:r>
              <a:rPr lang="es-ES" sz="1200">
                <a:latin typeface="Arial" charset="0"/>
                <a:cs typeface="Arial" charset="0"/>
              </a:rPr>
              <a:t> + 40x</a:t>
            </a:r>
            <a:r>
              <a:rPr lang="es-ES" sz="1200" baseline="-30000">
                <a:latin typeface="Arial" charset="0"/>
                <a:cs typeface="Arial" charset="0"/>
              </a:rPr>
              <a:t>2</a:t>
            </a:r>
            <a:r>
              <a:rPr lang="es-ES" sz="1200">
                <a:latin typeface="Arial" charset="0"/>
                <a:cs typeface="Arial" charset="0"/>
              </a:rPr>
              <a:t> (máx)</a:t>
            </a:r>
            <a:endParaRPr lang="es-ES" sz="1200">
              <a:cs typeface="Times New Roman" charset="0"/>
            </a:endParaRPr>
          </a:p>
          <a:p>
            <a:pPr eaLnBrk="0" hangingPunct="0"/>
            <a:r>
              <a:rPr lang="es-ES" sz="1200">
                <a:latin typeface="Arial" charset="0"/>
                <a:cs typeface="Arial" charset="0"/>
              </a:rPr>
              <a:t> </a:t>
            </a:r>
            <a:endParaRPr lang="es-ES" sz="1200">
              <a:cs typeface="Times New Roman" charset="0"/>
            </a:endParaRPr>
          </a:p>
          <a:p>
            <a:pPr eaLnBrk="0" hangingPunct="0"/>
            <a:r>
              <a:rPr lang="es-ES" sz="1200">
                <a:latin typeface="Arial" charset="0"/>
                <a:cs typeface="Arial" charset="0"/>
              </a:rPr>
              <a:t> </a:t>
            </a:r>
            <a:endParaRPr lang="es-ES" sz="1200">
              <a:cs typeface="Times New Roman" charset="0"/>
            </a:endParaRPr>
          </a:p>
          <a:p>
            <a:pPr eaLnBrk="0" hangingPunct="0"/>
            <a:endParaRPr lang="es-ES" sz="1200"/>
          </a:p>
        </p:txBody>
      </p:sp>
      <p:sp>
        <p:nvSpPr>
          <p:cNvPr id="2051" name="Text Box 22"/>
          <p:cNvSpPr txBox="1">
            <a:spLocks noChangeArrowheads="1"/>
          </p:cNvSpPr>
          <p:nvPr/>
        </p:nvSpPr>
        <p:spPr bwMode="auto">
          <a:xfrm>
            <a:off x="6629400" y="449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x1</a:t>
            </a:r>
            <a:endParaRPr lang="es-E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1000" y="533400"/>
            <a:ext cx="6248400" cy="5181600"/>
            <a:chOff x="240" y="336"/>
            <a:chExt cx="3936" cy="3264"/>
          </a:xfrm>
        </p:grpSpPr>
        <p:sp>
          <p:nvSpPr>
            <p:cNvPr id="2060" name="Line 3"/>
            <p:cNvSpPr>
              <a:spLocks noChangeShapeType="1"/>
            </p:cNvSpPr>
            <p:nvPr/>
          </p:nvSpPr>
          <p:spPr bwMode="auto">
            <a:xfrm>
              <a:off x="816" y="2736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61" name="Line 4"/>
            <p:cNvSpPr>
              <a:spLocks noChangeShapeType="1"/>
            </p:cNvSpPr>
            <p:nvPr/>
          </p:nvSpPr>
          <p:spPr bwMode="auto">
            <a:xfrm flipV="1">
              <a:off x="816" y="672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62" name="Line 10"/>
            <p:cNvSpPr>
              <a:spLocks noChangeShapeType="1"/>
            </p:cNvSpPr>
            <p:nvPr/>
          </p:nvSpPr>
          <p:spPr bwMode="auto">
            <a:xfrm>
              <a:off x="528" y="720"/>
              <a:ext cx="1968" cy="28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63" name="Text Box 11"/>
            <p:cNvSpPr txBox="1">
              <a:spLocks noChangeArrowheads="1"/>
            </p:cNvSpPr>
            <p:nvPr/>
          </p:nvSpPr>
          <p:spPr bwMode="auto">
            <a:xfrm>
              <a:off x="1728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20</a:t>
              </a:r>
              <a:endParaRPr lang="es-ES"/>
            </a:p>
          </p:txBody>
        </p:sp>
        <p:sp>
          <p:nvSpPr>
            <p:cNvPr id="2064" name="Text Box 12"/>
            <p:cNvSpPr txBox="1">
              <a:spLocks noChangeArrowheads="1"/>
            </p:cNvSpPr>
            <p:nvPr/>
          </p:nvSpPr>
          <p:spPr bwMode="auto">
            <a:xfrm>
              <a:off x="432" y="10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40</a:t>
              </a:r>
              <a:endParaRPr lang="es-ES"/>
            </a:p>
          </p:txBody>
        </p:sp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>
              <a:off x="240" y="2112"/>
              <a:ext cx="3456" cy="10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66" name="Text Box 17"/>
            <p:cNvSpPr txBox="1">
              <a:spLocks noChangeArrowheads="1"/>
            </p:cNvSpPr>
            <p:nvPr/>
          </p:nvSpPr>
          <p:spPr bwMode="auto">
            <a:xfrm>
              <a:off x="384" y="220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10</a:t>
              </a:r>
              <a:endParaRPr lang="es-ES"/>
            </a:p>
          </p:txBody>
        </p:sp>
        <p:sp>
          <p:nvSpPr>
            <p:cNvPr id="2067" name="Text Box 18"/>
            <p:cNvSpPr txBox="1">
              <a:spLocks noChangeArrowheads="1"/>
            </p:cNvSpPr>
            <p:nvPr/>
          </p:nvSpPr>
          <p:spPr bwMode="auto">
            <a:xfrm>
              <a:off x="2352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30</a:t>
              </a:r>
              <a:endParaRPr lang="es-ES"/>
            </a:p>
          </p:txBody>
        </p:sp>
        <p:sp>
          <p:nvSpPr>
            <p:cNvPr id="2068" name="Line 19"/>
            <p:cNvSpPr>
              <a:spLocks noChangeShapeType="1"/>
            </p:cNvSpPr>
            <p:nvPr/>
          </p:nvSpPr>
          <p:spPr bwMode="auto">
            <a:xfrm flipH="1" flipV="1">
              <a:off x="432" y="1200"/>
              <a:ext cx="2112" cy="196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69" name="Text Box 20"/>
            <p:cNvSpPr txBox="1">
              <a:spLocks noChangeArrowheads="1"/>
            </p:cNvSpPr>
            <p:nvPr/>
          </p:nvSpPr>
          <p:spPr bwMode="auto">
            <a:xfrm>
              <a:off x="432" y="14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30</a:t>
              </a:r>
              <a:endParaRPr lang="es-ES"/>
            </a:p>
          </p:txBody>
        </p:sp>
        <p:sp>
          <p:nvSpPr>
            <p:cNvPr id="2070" name="Text Box 21"/>
            <p:cNvSpPr txBox="1">
              <a:spLocks noChangeArrowheads="1"/>
            </p:cNvSpPr>
            <p:nvPr/>
          </p:nvSpPr>
          <p:spPr bwMode="auto">
            <a:xfrm>
              <a:off x="201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25</a:t>
              </a:r>
              <a:endParaRPr lang="es-ES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288" y="33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x2</a:t>
              </a:r>
              <a:endParaRPr lang="es-ES"/>
            </a:p>
          </p:txBody>
        </p:sp>
      </p:grpSp>
      <p:sp>
        <p:nvSpPr>
          <p:cNvPr id="2053" name="Text Box 25"/>
          <p:cNvSpPr txBox="1">
            <a:spLocks noChangeArrowheads="1"/>
          </p:cNvSpPr>
          <p:nvPr/>
        </p:nvSpPr>
        <p:spPr bwMode="auto">
          <a:xfrm>
            <a:off x="14478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solidFill>
                  <a:srgbClr val="FF0000"/>
                </a:solidFill>
              </a:rPr>
              <a:t>r1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2054" name="Text Box 26"/>
          <p:cNvSpPr txBox="1">
            <a:spLocks noChangeArrowheads="1"/>
          </p:cNvSpPr>
          <p:nvPr/>
        </p:nvSpPr>
        <p:spPr bwMode="auto">
          <a:xfrm>
            <a:off x="53340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solidFill>
                  <a:schemeClr val="accent2"/>
                </a:solidFill>
              </a:rPr>
              <a:t>r2</a:t>
            </a:r>
            <a:endParaRPr lang="es-ES">
              <a:solidFill>
                <a:schemeClr val="accent2"/>
              </a:solidFill>
            </a:endParaRPr>
          </a:p>
        </p:txBody>
      </p:sp>
      <p:sp>
        <p:nvSpPr>
          <p:cNvPr id="2055" name="Text Box 27"/>
          <p:cNvSpPr txBox="1">
            <a:spLocks noChangeArrowheads="1"/>
          </p:cNvSpPr>
          <p:nvPr/>
        </p:nvSpPr>
        <p:spPr bwMode="auto">
          <a:xfrm>
            <a:off x="228600" y="1447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>
                <a:solidFill>
                  <a:srgbClr val="009900"/>
                </a:solidFill>
              </a:rPr>
              <a:t>r3</a:t>
            </a:r>
            <a:endParaRPr lang="es-ES">
              <a:solidFill>
                <a:srgbClr val="009900"/>
              </a:solidFill>
            </a:endParaRPr>
          </a:p>
        </p:txBody>
      </p:sp>
      <p:sp>
        <p:nvSpPr>
          <p:cNvPr id="2056" name="AutoShape 28"/>
          <p:cNvSpPr>
            <a:spLocks noChangeArrowheads="1"/>
          </p:cNvSpPr>
          <p:nvPr/>
        </p:nvSpPr>
        <p:spPr bwMode="auto">
          <a:xfrm>
            <a:off x="1295400" y="3657600"/>
            <a:ext cx="1752600" cy="685800"/>
          </a:xfrm>
          <a:prstGeom prst="rtTriangl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57" name="AutoShape 29"/>
          <p:cNvSpPr>
            <a:spLocks noChangeArrowheads="1"/>
          </p:cNvSpPr>
          <p:nvPr/>
        </p:nvSpPr>
        <p:spPr bwMode="auto">
          <a:xfrm>
            <a:off x="1295400" y="3657600"/>
            <a:ext cx="1600200" cy="457200"/>
          </a:xfrm>
          <a:prstGeom prst="rtTriangl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58" name="Line 32"/>
          <p:cNvSpPr>
            <a:spLocks noChangeShapeType="1"/>
          </p:cNvSpPr>
          <p:nvPr/>
        </p:nvSpPr>
        <p:spPr bwMode="auto">
          <a:xfrm>
            <a:off x="0" y="3352800"/>
            <a:ext cx="3962400" cy="312420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59" name="Line 33"/>
          <p:cNvSpPr>
            <a:spLocks noChangeShapeType="1"/>
          </p:cNvSpPr>
          <p:nvPr/>
        </p:nvSpPr>
        <p:spPr bwMode="auto">
          <a:xfrm>
            <a:off x="838200" y="2514600"/>
            <a:ext cx="3962400" cy="3124200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48200" y="22860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200" b="1" dirty="0">
                <a:latin typeface="Arial" charset="0"/>
                <a:cs typeface="Times New Roman" charset="0"/>
              </a:rPr>
              <a:t>1</a:t>
            </a:r>
            <a:r>
              <a:rPr lang="es-ES" sz="1200" b="1" dirty="0">
                <a:latin typeface="Arial" charset="0"/>
                <a:cs typeface="Times New Roman" charset="0"/>
              </a:rPr>
              <a:t>)        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8x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1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 + 4x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2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  </a:t>
            </a:r>
            <a:r>
              <a:rPr lang="es-ES" sz="1200" dirty="0">
                <a:highlight>
                  <a:srgbClr val="FFFF00"/>
                </a:highlight>
                <a:latin typeface="Symbol" pitchFamily="18" charset="2"/>
                <a:cs typeface="Times New Roman" charset="0"/>
              </a:rPr>
              <a:t>£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160  -8x1/4</a:t>
            </a:r>
            <a:endParaRPr lang="es-ES" sz="1200" dirty="0">
              <a:highlight>
                <a:srgbClr val="FFFF00"/>
              </a:highlight>
              <a:cs typeface="Times New Roman" charset="0"/>
            </a:endParaRPr>
          </a:p>
          <a:p>
            <a:pPr eaLnBrk="0" hangingPunct="0"/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         2x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Arial" charset="0"/>
              </a:rPr>
              <a:t>1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+ 6x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Arial" charset="0"/>
              </a:rPr>
              <a:t>2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</a:t>
            </a:r>
            <a:r>
              <a:rPr lang="es-ES" sz="1200" dirty="0">
                <a:highlight>
                  <a:srgbClr val="FFFF00"/>
                </a:highlight>
                <a:latin typeface="Symbol" pitchFamily="18" charset="2"/>
                <a:cs typeface="Times New Roman" charset="0"/>
              </a:rPr>
              <a:t>£  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60  -2x1/6</a:t>
            </a:r>
            <a:endParaRPr lang="es-ES" sz="1200" dirty="0">
              <a:highlight>
                <a:srgbClr val="FFFF00"/>
              </a:highlight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           6x</a:t>
            </a:r>
            <a:r>
              <a:rPr lang="es-ES" sz="1200" baseline="-30000" dirty="0">
                <a:latin typeface="Arial" charset="0"/>
                <a:cs typeface="Arial" charset="0"/>
              </a:rPr>
              <a:t>1</a:t>
            </a:r>
            <a:r>
              <a:rPr lang="es-ES" sz="1200" dirty="0">
                <a:latin typeface="Arial" charset="0"/>
                <a:cs typeface="Arial" charset="0"/>
              </a:rPr>
              <a:t> + 5x</a:t>
            </a:r>
            <a:r>
              <a:rPr lang="es-ES" sz="1200" baseline="-30000" dirty="0">
                <a:latin typeface="Arial" charset="0"/>
                <a:cs typeface="Arial" charset="0"/>
              </a:rPr>
              <a:t>2</a:t>
            </a:r>
            <a:r>
              <a:rPr lang="es-ES" sz="1200" dirty="0">
                <a:latin typeface="Arial" charset="0"/>
                <a:cs typeface="Arial" charset="0"/>
              </a:rPr>
              <a:t>  </a:t>
            </a:r>
            <a:r>
              <a:rPr lang="es-ES" sz="1200" dirty="0">
                <a:latin typeface="Symbol" pitchFamily="18" charset="2"/>
                <a:cs typeface="Times New Roman" charset="0"/>
              </a:rPr>
              <a:t>£</a:t>
            </a:r>
            <a:r>
              <a:rPr lang="es-ES" sz="1200" dirty="0">
                <a:latin typeface="Arial" charset="0"/>
                <a:cs typeface="Arial" charset="0"/>
              </a:rPr>
              <a:t>  150		Z = 30x</a:t>
            </a:r>
            <a:r>
              <a:rPr lang="es-ES" sz="1200" baseline="-30000" dirty="0">
                <a:latin typeface="Arial" charset="0"/>
                <a:cs typeface="Arial" charset="0"/>
              </a:rPr>
              <a:t>1</a:t>
            </a:r>
            <a:r>
              <a:rPr lang="es-ES" sz="1200" dirty="0">
                <a:latin typeface="Arial" charset="0"/>
                <a:cs typeface="Arial" charset="0"/>
              </a:rPr>
              <a:t> + 40x</a:t>
            </a:r>
            <a:r>
              <a:rPr lang="es-ES" sz="1200" baseline="-30000" dirty="0">
                <a:latin typeface="Arial" charset="0"/>
                <a:cs typeface="Arial" charset="0"/>
              </a:rPr>
              <a:t>2</a:t>
            </a:r>
            <a:r>
              <a:rPr lang="es-ES" sz="1200" dirty="0">
                <a:latin typeface="Arial" charset="0"/>
                <a:cs typeface="Arial" charset="0"/>
              </a:rPr>
              <a:t> (</a:t>
            </a:r>
            <a:r>
              <a:rPr lang="es-ES" sz="1200" dirty="0" err="1">
                <a:latin typeface="Arial" charset="0"/>
                <a:cs typeface="Arial" charset="0"/>
              </a:rPr>
              <a:t>máx</a:t>
            </a:r>
            <a:r>
              <a:rPr lang="es-ES" sz="1200" dirty="0">
                <a:latin typeface="Arial" charset="0"/>
                <a:cs typeface="Arial" charset="0"/>
              </a:rPr>
              <a:t>)}</a:t>
            </a: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-30/40</a:t>
            </a:r>
            <a:endParaRPr lang="es-ES" sz="1200" dirty="0"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 </a:t>
            </a:r>
            <a:endParaRPr lang="es-ES" sz="1200" dirty="0"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 </a:t>
            </a:r>
            <a:endParaRPr lang="es-ES" sz="1200" dirty="0">
              <a:cs typeface="Times New Roman" charset="0"/>
            </a:endParaRPr>
          </a:p>
          <a:p>
            <a:pPr eaLnBrk="0" hangingPunct="0"/>
            <a:endParaRPr lang="es-E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897813" y="5011738"/>
            <a:ext cx="124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x1</a:t>
            </a:r>
            <a:endParaRPr lang="es-E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614363" y="771525"/>
            <a:ext cx="3929062" cy="5781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152400" y="0"/>
            <a:ext cx="8050213" cy="5589588"/>
            <a:chOff x="144" y="336"/>
            <a:chExt cx="4032" cy="2784"/>
          </a:xfrm>
        </p:grpSpPr>
        <p:sp>
          <p:nvSpPr>
            <p:cNvPr id="3083" name="Line 5"/>
            <p:cNvSpPr>
              <a:spLocks noChangeShapeType="1"/>
            </p:cNvSpPr>
            <p:nvPr/>
          </p:nvSpPr>
          <p:spPr bwMode="auto">
            <a:xfrm>
              <a:off x="816" y="2736"/>
              <a:ext cx="3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4" name="Line 6"/>
            <p:cNvSpPr>
              <a:spLocks noChangeShapeType="1"/>
            </p:cNvSpPr>
            <p:nvPr/>
          </p:nvSpPr>
          <p:spPr bwMode="auto">
            <a:xfrm flipV="1">
              <a:off x="816" y="672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1728" y="2784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432" y="100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>
              <a:off x="240" y="2112"/>
              <a:ext cx="3456" cy="10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384" y="220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2352" y="2784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0" name="Text Box 14"/>
            <p:cNvSpPr txBox="1">
              <a:spLocks noChangeArrowheads="1"/>
            </p:cNvSpPr>
            <p:nvPr/>
          </p:nvSpPr>
          <p:spPr bwMode="auto">
            <a:xfrm>
              <a:off x="432" y="148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1" name="Text Box 15"/>
            <p:cNvSpPr txBox="1">
              <a:spLocks noChangeArrowheads="1"/>
            </p:cNvSpPr>
            <p:nvPr/>
          </p:nvSpPr>
          <p:spPr bwMode="auto">
            <a:xfrm>
              <a:off x="2016" y="2784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2" name="Text Box 16"/>
            <p:cNvSpPr txBox="1">
              <a:spLocks noChangeArrowheads="1"/>
            </p:cNvSpPr>
            <p:nvPr/>
          </p:nvSpPr>
          <p:spPr bwMode="auto">
            <a:xfrm>
              <a:off x="288" y="336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x2</a:t>
              </a:r>
              <a:endParaRPr lang="es-ES"/>
            </a:p>
          </p:txBody>
        </p:sp>
        <p:sp>
          <p:nvSpPr>
            <p:cNvPr id="3093" name="Text Box 17"/>
            <p:cNvSpPr txBox="1">
              <a:spLocks noChangeArrowheads="1"/>
            </p:cNvSpPr>
            <p:nvPr/>
          </p:nvSpPr>
          <p:spPr bwMode="auto">
            <a:xfrm>
              <a:off x="912" y="1152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>
                  <a:solidFill>
                    <a:srgbClr val="FF0000"/>
                  </a:solidFill>
                </a:rPr>
                <a:t>r1</a:t>
              </a:r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3094" name="Text Box 18"/>
            <p:cNvSpPr txBox="1">
              <a:spLocks noChangeArrowheads="1"/>
            </p:cNvSpPr>
            <p:nvPr/>
          </p:nvSpPr>
          <p:spPr bwMode="auto">
            <a:xfrm>
              <a:off x="3360" y="2784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>
                  <a:solidFill>
                    <a:schemeClr val="accent2"/>
                  </a:solidFill>
                </a:rPr>
                <a:t>r2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95" name="Text Box 19"/>
            <p:cNvSpPr txBox="1">
              <a:spLocks noChangeArrowheads="1"/>
            </p:cNvSpPr>
            <p:nvPr/>
          </p:nvSpPr>
          <p:spPr bwMode="auto">
            <a:xfrm>
              <a:off x="144" y="912"/>
              <a:ext cx="336" cy="2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>
                <a:solidFill>
                  <a:srgbClr val="009900"/>
                </a:solidFill>
              </a:endParaRPr>
            </a:p>
          </p:txBody>
        </p:sp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816" y="2304"/>
              <a:ext cx="1104" cy="432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816" y="2304"/>
              <a:ext cx="1008" cy="28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3078" name="Line 23"/>
          <p:cNvSpPr>
            <a:spLocks noChangeShapeType="1"/>
          </p:cNvSpPr>
          <p:nvPr/>
        </p:nvSpPr>
        <p:spPr bwMode="auto">
          <a:xfrm>
            <a:off x="755576" y="3212977"/>
            <a:ext cx="5513001" cy="2987038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3079" name="Arc 28"/>
          <p:cNvSpPr>
            <a:spLocks/>
          </p:cNvSpPr>
          <p:nvPr/>
        </p:nvSpPr>
        <p:spPr bwMode="auto">
          <a:xfrm flipV="1">
            <a:off x="4343400" y="5867400"/>
            <a:ext cx="533400" cy="3048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0" name="Arc 29"/>
          <p:cNvSpPr>
            <a:spLocks/>
          </p:cNvSpPr>
          <p:nvPr/>
        </p:nvSpPr>
        <p:spPr bwMode="auto">
          <a:xfrm flipV="1">
            <a:off x="5181600" y="52578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609600 w 21600"/>
              <a:gd name="T3" fmla="*/ 685800 h 21600"/>
              <a:gd name="T4" fmla="*/ 0 w 21600"/>
              <a:gd name="T5" fmla="*/ 685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1" name="AutoShape 30"/>
          <p:cNvSpPr>
            <a:spLocks noChangeArrowheads="1"/>
          </p:cNvSpPr>
          <p:nvPr/>
        </p:nvSpPr>
        <p:spPr bwMode="auto">
          <a:xfrm rot="-4670764">
            <a:off x="5372100" y="58293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2" name="AutoShape 31"/>
          <p:cNvSpPr>
            <a:spLocks noChangeArrowheads="1"/>
          </p:cNvSpPr>
          <p:nvPr/>
        </p:nvSpPr>
        <p:spPr bwMode="auto">
          <a:xfrm rot="9540774">
            <a:off x="44196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DF6079-23E9-407A-8B81-2C7B1EE0A773}"/>
              </a:ext>
            </a:extLst>
          </p:cNvPr>
          <p:cNvSpPr txBox="1"/>
          <p:nvPr/>
        </p:nvSpPr>
        <p:spPr>
          <a:xfrm>
            <a:off x="4067944" y="1152743"/>
            <a:ext cx="47455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X1 = 18 Y X2 = 4 $700</a:t>
            </a:r>
          </a:p>
          <a:p>
            <a:r>
              <a:rPr lang="es-AR" dirty="0"/>
              <a:t>C1= 30$/Unidad X1</a:t>
            </a:r>
          </a:p>
          <a:p>
            <a:r>
              <a:rPr lang="es-AR" dirty="0"/>
              <a:t>C2=$40/Unidad X2 Con C2 </a:t>
            </a:r>
            <a:r>
              <a:rPr lang="es-AR" dirty="0" err="1"/>
              <a:t>Cte</a:t>
            </a:r>
            <a:endParaRPr lang="es-AR" dirty="0"/>
          </a:p>
          <a:p>
            <a:endParaRPr lang="es-AR" dirty="0"/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PENDIENTE R1˂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s-AR" dirty="0"/>
              <a:t>-C1/C2 </a:t>
            </a:r>
            <a:r>
              <a:rPr lang="es-AR" dirty="0">
                <a:sym typeface="Symbol" panose="05050102010706020507" pitchFamily="18" charset="2"/>
              </a:rPr>
              <a:t>= PENDIENTE R2</a:t>
            </a:r>
          </a:p>
          <a:p>
            <a:r>
              <a:rPr lang="es-AR" dirty="0"/>
              <a:t>-8/4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s-AR" dirty="0"/>
              <a:t>-C1/C2 </a:t>
            </a:r>
            <a:r>
              <a:rPr lang="es-AR" dirty="0">
                <a:sym typeface="Symbol" panose="05050102010706020507" pitchFamily="18" charset="2"/>
              </a:rPr>
              <a:t>= -2/6</a:t>
            </a:r>
          </a:p>
          <a:p>
            <a:r>
              <a:rPr lang="es-AR" dirty="0">
                <a:sym typeface="Symbol" panose="05050102010706020507" pitchFamily="18" charset="2"/>
              </a:rPr>
              <a:t>-8/4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s-AR" dirty="0"/>
              <a:t>-C1/40 </a:t>
            </a:r>
            <a:r>
              <a:rPr lang="es-AR" dirty="0">
                <a:sym typeface="Symbol" panose="05050102010706020507" pitchFamily="18" charset="2"/>
              </a:rPr>
              <a:t>= -2/6</a:t>
            </a:r>
          </a:p>
          <a:p>
            <a:r>
              <a:rPr lang="es-AR" dirty="0">
                <a:sym typeface="Symbol" panose="05050102010706020507" pitchFamily="18" charset="2"/>
              </a:rPr>
              <a:t>-8/4*40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s-AR" dirty="0"/>
              <a:t>-C1 </a:t>
            </a:r>
            <a:r>
              <a:rPr lang="es-AR" dirty="0">
                <a:sym typeface="Symbol" panose="05050102010706020507" pitchFamily="18" charset="2"/>
              </a:rPr>
              <a:t>= -2/6*40</a:t>
            </a:r>
          </a:p>
          <a:p>
            <a:r>
              <a:rPr lang="es-AR" dirty="0">
                <a:sym typeface="Symbol" panose="05050102010706020507" pitchFamily="18" charset="2"/>
              </a:rPr>
              <a:t>80&gt;= C1 &gt;=13,3  x1= 18 X2 = 4 y C2 </a:t>
            </a:r>
            <a:r>
              <a:rPr lang="es-AR" dirty="0" err="1">
                <a:sym typeface="Symbol" panose="05050102010706020507" pitchFamily="18" charset="2"/>
              </a:rPr>
              <a:t>Cte</a:t>
            </a:r>
            <a:r>
              <a:rPr lang="es-AR" dirty="0">
                <a:sym typeface="Symbol" panose="05050102010706020507" pitchFamily="18" charset="2"/>
              </a:rPr>
              <a:t> = 40 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48200" y="228600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1200" b="1" dirty="0">
                <a:latin typeface="Arial" charset="0"/>
                <a:cs typeface="Times New Roman" charset="0"/>
              </a:rPr>
              <a:t>1</a:t>
            </a:r>
            <a:r>
              <a:rPr lang="es-ES" sz="1200" b="1" dirty="0">
                <a:latin typeface="Arial" charset="0"/>
                <a:cs typeface="Times New Roman" charset="0"/>
              </a:rPr>
              <a:t>)        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8x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1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 + 4x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2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Times New Roman" charset="0"/>
              </a:rPr>
              <a:t>  </a:t>
            </a:r>
            <a:r>
              <a:rPr lang="es-ES" sz="1200" dirty="0">
                <a:highlight>
                  <a:srgbClr val="FFFF00"/>
                </a:highlight>
                <a:latin typeface="Symbol" pitchFamily="18" charset="2"/>
                <a:cs typeface="Times New Roman" charset="0"/>
              </a:rPr>
              <a:t>£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160  -8x1/4</a:t>
            </a:r>
            <a:endParaRPr lang="es-ES" sz="1200" dirty="0">
              <a:highlight>
                <a:srgbClr val="FFFF00"/>
              </a:highlight>
              <a:cs typeface="Times New Roman" charset="0"/>
            </a:endParaRPr>
          </a:p>
          <a:p>
            <a:pPr eaLnBrk="0" hangingPunct="0"/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         2x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Arial" charset="0"/>
              </a:rPr>
              <a:t>1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+ 6x</a:t>
            </a:r>
            <a:r>
              <a:rPr lang="es-ES" sz="1200" baseline="-30000" dirty="0">
                <a:highlight>
                  <a:srgbClr val="FFFF00"/>
                </a:highlight>
                <a:latin typeface="Arial" charset="0"/>
                <a:cs typeface="Arial" charset="0"/>
              </a:rPr>
              <a:t>2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</a:t>
            </a:r>
            <a:r>
              <a:rPr lang="es-ES" sz="1200" dirty="0">
                <a:highlight>
                  <a:srgbClr val="FFFF00"/>
                </a:highlight>
                <a:latin typeface="Symbol" pitchFamily="18" charset="2"/>
                <a:cs typeface="Times New Roman" charset="0"/>
              </a:rPr>
              <a:t>£  </a:t>
            </a:r>
            <a:r>
              <a:rPr lang="es-ES" sz="1200" dirty="0">
                <a:highlight>
                  <a:srgbClr val="FFFF00"/>
                </a:highlight>
                <a:latin typeface="Arial" charset="0"/>
                <a:cs typeface="Arial" charset="0"/>
              </a:rPr>
              <a:t>  60  -2x1/6</a:t>
            </a:r>
            <a:endParaRPr lang="es-ES" sz="1200" dirty="0">
              <a:highlight>
                <a:srgbClr val="FFFF00"/>
              </a:highlight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           6x</a:t>
            </a:r>
            <a:r>
              <a:rPr lang="es-ES" sz="1200" baseline="-30000" dirty="0">
                <a:latin typeface="Arial" charset="0"/>
                <a:cs typeface="Arial" charset="0"/>
              </a:rPr>
              <a:t>1</a:t>
            </a:r>
            <a:r>
              <a:rPr lang="es-ES" sz="1200" dirty="0">
                <a:latin typeface="Arial" charset="0"/>
                <a:cs typeface="Arial" charset="0"/>
              </a:rPr>
              <a:t> + 5x</a:t>
            </a:r>
            <a:r>
              <a:rPr lang="es-ES" sz="1200" baseline="-30000" dirty="0">
                <a:latin typeface="Arial" charset="0"/>
                <a:cs typeface="Arial" charset="0"/>
              </a:rPr>
              <a:t>2</a:t>
            </a:r>
            <a:r>
              <a:rPr lang="es-ES" sz="1200" dirty="0">
                <a:latin typeface="Arial" charset="0"/>
                <a:cs typeface="Arial" charset="0"/>
              </a:rPr>
              <a:t>  </a:t>
            </a:r>
            <a:r>
              <a:rPr lang="es-ES" sz="1200" dirty="0">
                <a:latin typeface="Symbol" pitchFamily="18" charset="2"/>
                <a:cs typeface="Times New Roman" charset="0"/>
              </a:rPr>
              <a:t>£</a:t>
            </a:r>
            <a:r>
              <a:rPr lang="es-ES" sz="1200" dirty="0">
                <a:latin typeface="Arial" charset="0"/>
                <a:cs typeface="Arial" charset="0"/>
              </a:rPr>
              <a:t>  150		Z = 30x</a:t>
            </a:r>
            <a:r>
              <a:rPr lang="es-ES" sz="1200" baseline="-30000" dirty="0">
                <a:latin typeface="Arial" charset="0"/>
                <a:cs typeface="Arial" charset="0"/>
              </a:rPr>
              <a:t>1</a:t>
            </a:r>
            <a:r>
              <a:rPr lang="es-ES" sz="1200" dirty="0">
                <a:latin typeface="Arial" charset="0"/>
                <a:cs typeface="Arial" charset="0"/>
              </a:rPr>
              <a:t> + 40x</a:t>
            </a:r>
            <a:r>
              <a:rPr lang="es-ES" sz="1200" baseline="-30000" dirty="0">
                <a:latin typeface="Arial" charset="0"/>
                <a:cs typeface="Arial" charset="0"/>
              </a:rPr>
              <a:t>2</a:t>
            </a:r>
            <a:r>
              <a:rPr lang="es-ES" sz="1200" dirty="0">
                <a:latin typeface="Arial" charset="0"/>
                <a:cs typeface="Arial" charset="0"/>
              </a:rPr>
              <a:t> (</a:t>
            </a:r>
            <a:r>
              <a:rPr lang="es-ES" sz="1200" dirty="0" err="1">
                <a:latin typeface="Arial" charset="0"/>
                <a:cs typeface="Arial" charset="0"/>
              </a:rPr>
              <a:t>máx</a:t>
            </a:r>
            <a:r>
              <a:rPr lang="es-ES" sz="1200" dirty="0">
                <a:latin typeface="Arial" charset="0"/>
                <a:cs typeface="Arial" charset="0"/>
              </a:rPr>
              <a:t>)}</a:t>
            </a: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-30/40</a:t>
            </a:r>
            <a:endParaRPr lang="es-ES" sz="1200" dirty="0"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 </a:t>
            </a:r>
            <a:endParaRPr lang="es-ES" sz="1200" dirty="0">
              <a:cs typeface="Times New Roman" charset="0"/>
            </a:endParaRPr>
          </a:p>
          <a:p>
            <a:pPr eaLnBrk="0" hangingPunct="0"/>
            <a:r>
              <a:rPr lang="es-ES" sz="1200" dirty="0">
                <a:latin typeface="Arial" charset="0"/>
                <a:cs typeface="Arial" charset="0"/>
              </a:rPr>
              <a:t> </a:t>
            </a:r>
            <a:endParaRPr lang="es-ES" sz="1200" dirty="0">
              <a:cs typeface="Times New Roman" charset="0"/>
            </a:endParaRPr>
          </a:p>
          <a:p>
            <a:pPr eaLnBrk="0" hangingPunct="0"/>
            <a:endParaRPr lang="es-E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897813" y="5011738"/>
            <a:ext cx="124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x1</a:t>
            </a:r>
            <a:endParaRPr lang="es-E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614363" y="771525"/>
            <a:ext cx="3929062" cy="5781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152400" y="0"/>
            <a:ext cx="8050213" cy="5589588"/>
            <a:chOff x="144" y="336"/>
            <a:chExt cx="4032" cy="2784"/>
          </a:xfrm>
        </p:grpSpPr>
        <p:sp>
          <p:nvSpPr>
            <p:cNvPr id="3083" name="Line 5"/>
            <p:cNvSpPr>
              <a:spLocks noChangeShapeType="1"/>
            </p:cNvSpPr>
            <p:nvPr/>
          </p:nvSpPr>
          <p:spPr bwMode="auto">
            <a:xfrm>
              <a:off x="816" y="2736"/>
              <a:ext cx="3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4" name="Line 6"/>
            <p:cNvSpPr>
              <a:spLocks noChangeShapeType="1"/>
            </p:cNvSpPr>
            <p:nvPr/>
          </p:nvSpPr>
          <p:spPr bwMode="auto">
            <a:xfrm flipV="1">
              <a:off x="816" y="672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1728" y="2784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432" y="100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>
              <a:off x="240" y="2112"/>
              <a:ext cx="3456" cy="10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384" y="220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2352" y="2784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0" name="Text Box 14"/>
            <p:cNvSpPr txBox="1">
              <a:spLocks noChangeArrowheads="1"/>
            </p:cNvSpPr>
            <p:nvPr/>
          </p:nvSpPr>
          <p:spPr bwMode="auto">
            <a:xfrm>
              <a:off x="432" y="1488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1" name="Text Box 15"/>
            <p:cNvSpPr txBox="1">
              <a:spLocks noChangeArrowheads="1"/>
            </p:cNvSpPr>
            <p:nvPr/>
          </p:nvSpPr>
          <p:spPr bwMode="auto">
            <a:xfrm>
              <a:off x="2016" y="2784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/>
            </a:p>
          </p:txBody>
        </p:sp>
        <p:sp>
          <p:nvSpPr>
            <p:cNvPr id="3092" name="Text Box 16"/>
            <p:cNvSpPr txBox="1">
              <a:spLocks noChangeArrowheads="1"/>
            </p:cNvSpPr>
            <p:nvPr/>
          </p:nvSpPr>
          <p:spPr bwMode="auto">
            <a:xfrm>
              <a:off x="288" y="336"/>
              <a:ext cx="624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/>
                <a:t>x2</a:t>
              </a:r>
              <a:endParaRPr lang="es-ES"/>
            </a:p>
          </p:txBody>
        </p:sp>
        <p:sp>
          <p:nvSpPr>
            <p:cNvPr id="3093" name="Text Box 17"/>
            <p:cNvSpPr txBox="1">
              <a:spLocks noChangeArrowheads="1"/>
            </p:cNvSpPr>
            <p:nvPr/>
          </p:nvSpPr>
          <p:spPr bwMode="auto">
            <a:xfrm>
              <a:off x="912" y="1152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>
                  <a:solidFill>
                    <a:srgbClr val="FF0000"/>
                  </a:solidFill>
                </a:rPr>
                <a:t>r1</a:t>
              </a:r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3094" name="Text Box 18"/>
            <p:cNvSpPr txBox="1">
              <a:spLocks noChangeArrowheads="1"/>
            </p:cNvSpPr>
            <p:nvPr/>
          </p:nvSpPr>
          <p:spPr bwMode="auto">
            <a:xfrm>
              <a:off x="3360" y="2784"/>
              <a:ext cx="336" cy="2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>
                  <a:solidFill>
                    <a:schemeClr val="accent2"/>
                  </a:solidFill>
                </a:rPr>
                <a:t>r2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95" name="Text Box 19"/>
            <p:cNvSpPr txBox="1">
              <a:spLocks noChangeArrowheads="1"/>
            </p:cNvSpPr>
            <p:nvPr/>
          </p:nvSpPr>
          <p:spPr bwMode="auto">
            <a:xfrm>
              <a:off x="144" y="912"/>
              <a:ext cx="336" cy="2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AR">
                <a:solidFill>
                  <a:srgbClr val="009900"/>
                </a:solidFill>
              </a:endParaRPr>
            </a:p>
          </p:txBody>
        </p:sp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816" y="2304"/>
              <a:ext cx="1104" cy="432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816" y="2304"/>
              <a:ext cx="1008" cy="288"/>
            </a:xfrm>
            <a:prstGeom prst="rtTriangle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3078" name="Line 23"/>
          <p:cNvSpPr>
            <a:spLocks noChangeShapeType="1"/>
          </p:cNvSpPr>
          <p:nvPr/>
        </p:nvSpPr>
        <p:spPr bwMode="auto">
          <a:xfrm>
            <a:off x="755576" y="3212977"/>
            <a:ext cx="5513001" cy="2987038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3079" name="Arc 28"/>
          <p:cNvSpPr>
            <a:spLocks/>
          </p:cNvSpPr>
          <p:nvPr/>
        </p:nvSpPr>
        <p:spPr bwMode="auto">
          <a:xfrm flipV="1">
            <a:off x="4343400" y="5867400"/>
            <a:ext cx="533400" cy="3048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0" name="Arc 29"/>
          <p:cNvSpPr>
            <a:spLocks/>
          </p:cNvSpPr>
          <p:nvPr/>
        </p:nvSpPr>
        <p:spPr bwMode="auto">
          <a:xfrm flipV="1">
            <a:off x="5181600" y="5257800"/>
            <a:ext cx="609600" cy="685800"/>
          </a:xfrm>
          <a:custGeom>
            <a:avLst/>
            <a:gdLst>
              <a:gd name="T0" fmla="*/ 0 w 21600"/>
              <a:gd name="T1" fmla="*/ 0 h 21600"/>
              <a:gd name="T2" fmla="*/ 609600 w 21600"/>
              <a:gd name="T3" fmla="*/ 685800 h 21600"/>
              <a:gd name="T4" fmla="*/ 0 w 21600"/>
              <a:gd name="T5" fmla="*/ 685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1" name="AutoShape 30"/>
          <p:cNvSpPr>
            <a:spLocks noChangeArrowheads="1"/>
          </p:cNvSpPr>
          <p:nvPr/>
        </p:nvSpPr>
        <p:spPr bwMode="auto">
          <a:xfrm rot="-4670764">
            <a:off x="5372100" y="58293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2" name="AutoShape 31"/>
          <p:cNvSpPr>
            <a:spLocks noChangeArrowheads="1"/>
          </p:cNvSpPr>
          <p:nvPr/>
        </p:nvSpPr>
        <p:spPr bwMode="auto">
          <a:xfrm rot="9540774">
            <a:off x="44196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DF6079-23E9-407A-8B81-2C7B1EE0A773}"/>
              </a:ext>
            </a:extLst>
          </p:cNvPr>
          <p:cNvSpPr txBox="1"/>
          <p:nvPr/>
        </p:nvSpPr>
        <p:spPr>
          <a:xfrm>
            <a:off x="4067944" y="1152743"/>
            <a:ext cx="48529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X1 = 18 Y X2 = 4 $700</a:t>
            </a:r>
          </a:p>
          <a:p>
            <a:r>
              <a:rPr lang="es-AR" dirty="0"/>
              <a:t>C1= 30$/Unidad X1</a:t>
            </a:r>
          </a:p>
          <a:p>
            <a:r>
              <a:rPr lang="es-AR" dirty="0"/>
              <a:t>C2=$40/Unidad X2</a:t>
            </a:r>
          </a:p>
          <a:p>
            <a:r>
              <a:rPr lang="es-AR" dirty="0"/>
              <a:t>Con C1 </a:t>
            </a:r>
            <a:r>
              <a:rPr lang="es-AR" dirty="0" err="1"/>
              <a:t>Cte</a:t>
            </a:r>
            <a:endParaRPr lang="es-AR" dirty="0"/>
          </a:p>
          <a:p>
            <a:endParaRPr lang="es-AR" dirty="0"/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PENDIENTE R1</a:t>
            </a:r>
            <a:r>
              <a:rPr lang="es-AR" dirty="0">
                <a:sym typeface="Symbol" panose="05050102010706020507" pitchFamily="18" charset="2"/>
              </a:rPr>
              <a:t> &gt;= </a:t>
            </a:r>
            <a:r>
              <a:rPr lang="es-AR" dirty="0"/>
              <a:t>-C2/C1 </a:t>
            </a:r>
            <a:r>
              <a:rPr lang="es-AR" dirty="0">
                <a:sym typeface="Symbol" panose="05050102010706020507" pitchFamily="18" charset="2"/>
              </a:rPr>
              <a:t>&gt;= PENDIENTE R2</a:t>
            </a:r>
          </a:p>
          <a:p>
            <a:r>
              <a:rPr lang="es-AR" dirty="0"/>
              <a:t>-4/8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sym typeface="Symbol" panose="05050102010706020507" pitchFamily="18" charset="2"/>
              </a:rPr>
              <a:t>&gt;= </a:t>
            </a:r>
            <a:r>
              <a:rPr lang="es-AR" dirty="0"/>
              <a:t>-C2/30 </a:t>
            </a:r>
            <a:r>
              <a:rPr lang="es-AR" dirty="0">
                <a:sym typeface="Symbol" panose="05050102010706020507" pitchFamily="18" charset="2"/>
              </a:rPr>
              <a:t>&gt;= -6/2</a:t>
            </a:r>
          </a:p>
          <a:p>
            <a:r>
              <a:rPr lang="es-AR" dirty="0">
                <a:sym typeface="Symbol" panose="05050102010706020507" pitchFamily="18" charset="2"/>
              </a:rPr>
              <a:t>-4/8*30 &gt;= </a:t>
            </a:r>
            <a:r>
              <a:rPr lang="es-AR" dirty="0"/>
              <a:t>-C2 </a:t>
            </a:r>
            <a:r>
              <a:rPr lang="es-AR" dirty="0">
                <a:sym typeface="Symbol" panose="05050102010706020507" pitchFamily="18" charset="2"/>
              </a:rPr>
              <a:t>&gt;= -6/2*30</a:t>
            </a:r>
          </a:p>
          <a:p>
            <a:r>
              <a:rPr lang="es-AR" dirty="0">
                <a:sym typeface="Symbol" panose="05050102010706020507" pitchFamily="18" charset="2"/>
              </a:rPr>
              <a:t>15  C2 90</a:t>
            </a:r>
          </a:p>
          <a:p>
            <a:r>
              <a:rPr lang="es-AR" dirty="0">
                <a:sym typeface="Symbol" panose="05050102010706020507" pitchFamily="18" charset="2"/>
              </a:rPr>
              <a:t>X1= 18 y X2 =4 con C1 </a:t>
            </a:r>
            <a:r>
              <a:rPr lang="es-AR" dirty="0" err="1">
                <a:sym typeface="Symbol" panose="05050102010706020507" pitchFamily="18" charset="2"/>
              </a:rPr>
              <a:t>cte</a:t>
            </a:r>
            <a:r>
              <a:rPr lang="es-AR" dirty="0">
                <a:sym typeface="Symbol" panose="05050102010706020507" pitchFamily="18" charset="2"/>
              </a:rPr>
              <a:t> = 30$/unidad X1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990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mina\AppData\Local\Microsoft\Windows\Temporary Internet Files\Content.IE5\35BD9PO8\MC9004322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75" y="5445224"/>
            <a:ext cx="1863725" cy="1123950"/>
          </a:xfrm>
          <a:prstGeom prst="rect">
            <a:avLst/>
          </a:prstGeom>
          <a:noFill/>
        </p:spPr>
      </p:pic>
      <p:pic>
        <p:nvPicPr>
          <p:cNvPr id="1026" name="Picture 2" descr="C:\Users\Romina\AppData\Local\Microsoft\Windows\Temporary Internet Files\Content.IE5\VY0LIF1S\MC9004134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9663" cy="155870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229600" cy="1143000"/>
          </a:xfrm>
        </p:spPr>
        <p:txBody>
          <a:bodyPr/>
          <a:lstStyle/>
          <a:p>
            <a:r>
              <a:rPr lang="es-AR" dirty="0"/>
              <a:t>Problema: Fabrica de Bicicletas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407768"/>
          </a:xfrm>
        </p:spPr>
        <p:txBody>
          <a:bodyPr>
            <a:normAutofit/>
          </a:bodyPr>
          <a:lstStyle/>
          <a:p>
            <a:r>
              <a:rPr lang="es-AR" dirty="0"/>
              <a:t>Un fabricante de bicicletas decide fabricar 2 tipos:</a:t>
            </a:r>
          </a:p>
          <a:p>
            <a:pPr>
              <a:buNone/>
            </a:pPr>
            <a:r>
              <a:rPr lang="es-AR" dirty="0">
                <a:solidFill>
                  <a:schemeClr val="accent1"/>
                </a:solidFill>
              </a:rPr>
              <a:t> </a:t>
            </a:r>
            <a:r>
              <a:rPr lang="es-AR" b="1" dirty="0">
                <a:solidFill>
                  <a:schemeClr val="accent1"/>
                </a:solidFill>
              </a:rPr>
              <a:t>BICICLETAS TIPO “A “               BICICLETAS TIPO “ B”</a:t>
            </a:r>
          </a:p>
          <a:p>
            <a:r>
              <a:rPr lang="es-AR" dirty="0"/>
              <a:t>El sistema operativo esta </a:t>
            </a:r>
            <a:r>
              <a:rPr lang="es-AR" dirty="0" err="1"/>
              <a:t>simplicado</a:t>
            </a:r>
            <a:r>
              <a:rPr lang="es-AR" dirty="0"/>
              <a:t> por los siguientes procesos</a:t>
            </a:r>
            <a:r>
              <a:rPr lang="es-AR" b="1" dirty="0">
                <a:solidFill>
                  <a:schemeClr val="accent1"/>
                </a:solidFill>
              </a:rPr>
              <a:t>: </a:t>
            </a:r>
          </a:p>
          <a:p>
            <a:pPr>
              <a:buNone/>
            </a:pPr>
            <a:r>
              <a:rPr lang="es-AR" b="1" dirty="0">
                <a:solidFill>
                  <a:schemeClr val="accent1"/>
                </a:solidFill>
              </a:rPr>
              <a:t>P1: Estampado</a:t>
            </a:r>
          </a:p>
          <a:p>
            <a:pPr>
              <a:buNone/>
            </a:pPr>
            <a:r>
              <a:rPr lang="es-AR" b="1" dirty="0">
                <a:solidFill>
                  <a:schemeClr val="accent1"/>
                </a:solidFill>
              </a:rPr>
              <a:t>P2: Soldado</a:t>
            </a:r>
          </a:p>
          <a:p>
            <a:pPr>
              <a:buNone/>
            </a:pPr>
            <a:r>
              <a:rPr lang="es-AR" b="1" dirty="0">
                <a:solidFill>
                  <a:schemeClr val="accent1"/>
                </a:solidFill>
              </a:rPr>
              <a:t>P3: Pintura</a:t>
            </a:r>
          </a:p>
          <a:p>
            <a:pPr>
              <a:buNone/>
            </a:pPr>
            <a:r>
              <a:rPr lang="es-AR" dirty="0"/>
              <a:t>La </a:t>
            </a:r>
            <a:r>
              <a:rPr lang="es-AR" dirty="0" err="1"/>
              <a:t>utilitdad</a:t>
            </a:r>
            <a:r>
              <a:rPr lang="es-AR" dirty="0"/>
              <a:t> unitaria de las </a:t>
            </a:r>
            <a:r>
              <a:rPr lang="es-AR" dirty="0" err="1"/>
              <a:t>bicibletas</a:t>
            </a:r>
            <a:r>
              <a:rPr lang="es-AR" dirty="0"/>
              <a:t> es de $4 para el tipo A y $3 para las del tipo B.</a:t>
            </a:r>
          </a:p>
          <a:p>
            <a:pPr>
              <a:buNone/>
            </a:pPr>
            <a:endParaRPr lang="es-AR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92352" y="260648"/>
            <a:ext cx="7851648" cy="72008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PROGRAMACIÓN LÍNEAL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92352" y="260648"/>
            <a:ext cx="7851648" cy="72008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PROGRAMACIÓN LÍNEAL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419623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Los tiempos de proceso que requieren las bicicletas son (en minutos):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>
              <a:buNone/>
            </a:pPr>
            <a:endParaRPr lang="es-AR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Y se dispone de los siguientes tiempos máximos por proceso: </a:t>
            </a:r>
          </a:p>
          <a:p>
            <a:pPr>
              <a:buNone/>
            </a:pPr>
            <a:r>
              <a:rPr lang="es-AR" dirty="0"/>
              <a:t>P1: 52.8, P2: 42, P3: 36</a:t>
            </a:r>
          </a:p>
          <a:p>
            <a:pPr>
              <a:buNone/>
            </a:pPr>
            <a:endParaRPr lang="es-AR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8955" y="635336"/>
            <a:ext cx="7899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tx2"/>
                </a:solidFill>
              </a:rPr>
              <a:t>Definir un programa semanal de producción tal que asegure la máxima </a:t>
            </a:r>
          </a:p>
          <a:p>
            <a:r>
              <a:rPr lang="es-AR" b="1" dirty="0">
                <a:solidFill>
                  <a:schemeClr val="tx2"/>
                </a:solidFill>
              </a:rPr>
              <a:t>utilidad posible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32490"/>
              </p:ext>
            </p:extLst>
          </p:nvPr>
        </p:nvGraphicFramePr>
        <p:xfrm>
          <a:off x="954879" y="257148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TIPO</a:t>
                      </a:r>
                      <a:r>
                        <a:rPr lang="es-AR" baseline="0" dirty="0"/>
                        <a:t> 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TIPO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ESTAMPADO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SOLDADO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PINTURA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C:\Users\Romina\AppData\Local\Microsoft\Windows\Temporary Internet Files\Content.IE5\35BD9PO8\MC9004322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63725" cy="112395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5BB76A-B90F-4D07-B670-9B090DC60F8C}"/>
              </a:ext>
            </a:extLst>
          </p:cNvPr>
          <p:cNvSpPr txBox="1"/>
          <p:nvPr/>
        </p:nvSpPr>
        <p:spPr>
          <a:xfrm>
            <a:off x="4504632" y="4926871"/>
            <a:ext cx="4804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X1 Cantidad a fabricar de bicicletas tipo A</a:t>
            </a:r>
          </a:p>
          <a:p>
            <a:r>
              <a:rPr lang="es-AR" dirty="0"/>
              <a:t>X2 Cantidad a fabricar de bicicletas tipo B</a:t>
            </a:r>
          </a:p>
          <a:p>
            <a:r>
              <a:rPr lang="es-AR" dirty="0" err="1"/>
              <a:t>Zmax</a:t>
            </a:r>
            <a:r>
              <a:rPr lang="es-AR" dirty="0"/>
              <a:t>: 4$/x1*X1 + $3/x2*X2 + 0X3+0X4+0X5</a:t>
            </a:r>
          </a:p>
          <a:p>
            <a:r>
              <a:rPr lang="es-AR" dirty="0"/>
              <a:t> 3*X1+ *X2 + X3  </a:t>
            </a:r>
            <a:r>
              <a:rPr lang="es-AR" dirty="0">
                <a:sym typeface="Symbol" panose="05050102010706020507" pitchFamily="18" charset="2"/>
              </a:rPr>
              <a:t></a:t>
            </a:r>
            <a:r>
              <a:rPr lang="es-AR" dirty="0"/>
              <a:t>52,8 minutos de estampado</a:t>
            </a:r>
          </a:p>
          <a:p>
            <a:r>
              <a:rPr lang="es-AR" dirty="0">
                <a:sym typeface="Symbol" panose="05050102010706020507" pitchFamily="18" charset="2"/>
              </a:rPr>
              <a:t>12X1 + 6X2  + X4  </a:t>
            </a:r>
            <a:r>
              <a:rPr lang="es-AR" dirty="0"/>
              <a:t>42</a:t>
            </a:r>
          </a:p>
          <a:p>
            <a:r>
              <a:rPr lang="es-AR" dirty="0">
                <a:sym typeface="Symbol" panose="05050102010706020507" pitchFamily="18" charset="2"/>
              </a:rPr>
              <a:t>9 X1 + 9 X2 +X5  </a:t>
            </a:r>
            <a:r>
              <a:rPr lang="es-AR" dirty="0"/>
              <a:t>36</a:t>
            </a:r>
          </a:p>
          <a:p>
            <a:r>
              <a:rPr lang="es-AR" dirty="0"/>
              <a:t>X1, X2 &gt;=0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5119222" cy="153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26" y="3356992"/>
            <a:ext cx="87723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Romina\AppData\Local\Microsoft\Windows\Temporary Internet Files\Content.IE5\35BD9PO8\MC9004322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275" y="5445224"/>
            <a:ext cx="1863725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24474" cy="427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Romina\AppData\Local\Microsoft\Windows\Temporary Internet Files\Content.IE5\35BD9PO8\MC9004322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5445224"/>
            <a:ext cx="1863725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96336" y="3501008"/>
            <a:ext cx="1152128" cy="1143000"/>
          </a:xfrm>
        </p:spPr>
        <p:txBody>
          <a:bodyPr/>
          <a:lstStyle/>
          <a:p>
            <a:r>
              <a:rPr lang="es-AR" dirty="0"/>
              <a:t>TOP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088003" cy="38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Romina\AppData\Local\Microsoft\Windows\Temporary Internet Files\Content.IE5\35BD9PO8\MC9004322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0275" y="5445224"/>
            <a:ext cx="1863725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mina\AppData\Local\Microsoft\Windows\Temporary Internet Files\Content.IE5\VY0LIF1S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326" y="4869160"/>
            <a:ext cx="1509674" cy="180776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es-AR" dirty="0"/>
              <a:t>Una industria química elabora 2 tipos de fertilizantes,</a:t>
            </a:r>
          </a:p>
          <a:p>
            <a:pPr>
              <a:buNone/>
            </a:pPr>
            <a:r>
              <a:rPr lang="es-AR" dirty="0"/>
              <a:t> el tipo A contiene 50 Kg de NO3, 50 Kg. De SO4 y 100 Kg. De CO3 por cada tonelada, el tipo B contiene 50Kg., 100 Kg. Y 50 Kg. Respectivamente. El fertilizante A deja un beneficio de 18.5$/</a:t>
            </a:r>
            <a:r>
              <a:rPr lang="es-AR" dirty="0" err="1"/>
              <a:t>Tn</a:t>
            </a:r>
            <a:r>
              <a:rPr lang="es-AR" dirty="0"/>
              <a:t>, y el B 20$/</a:t>
            </a:r>
            <a:r>
              <a:rPr lang="es-AR" dirty="0" err="1"/>
              <a:t>Tn.</a:t>
            </a:r>
            <a:r>
              <a:rPr lang="es-AR" dirty="0"/>
              <a:t> El límite de recursos a </a:t>
            </a:r>
            <a:r>
              <a:rPr lang="es-AR" dirty="0" err="1"/>
              <a:t>útilizar</a:t>
            </a:r>
            <a:r>
              <a:rPr lang="es-AR" dirty="0"/>
              <a:t> es de:</a:t>
            </a:r>
          </a:p>
          <a:p>
            <a:pPr>
              <a:buFont typeface="Wingdings" pitchFamily="2" charset="2"/>
              <a:buChar char="v"/>
            </a:pPr>
            <a:r>
              <a:rPr lang="es-AR" dirty="0"/>
              <a:t>1100 </a:t>
            </a:r>
            <a:r>
              <a:rPr lang="es-AR" dirty="0" err="1"/>
              <a:t>Tn.</a:t>
            </a:r>
            <a:r>
              <a:rPr lang="es-AR" dirty="0"/>
              <a:t> de NO3</a:t>
            </a:r>
          </a:p>
          <a:p>
            <a:pPr>
              <a:buFont typeface="Wingdings" pitchFamily="2" charset="2"/>
              <a:buChar char="v"/>
            </a:pPr>
            <a:r>
              <a:rPr lang="es-AR" dirty="0"/>
              <a:t>1800 </a:t>
            </a:r>
            <a:r>
              <a:rPr lang="es-AR" dirty="0" err="1"/>
              <a:t>Tn.</a:t>
            </a:r>
            <a:r>
              <a:rPr lang="es-AR" dirty="0"/>
              <a:t> de SO4</a:t>
            </a:r>
          </a:p>
          <a:p>
            <a:pPr>
              <a:buFont typeface="Wingdings" pitchFamily="2" charset="2"/>
              <a:buChar char="v"/>
            </a:pPr>
            <a:r>
              <a:rPr lang="es-AR" dirty="0"/>
              <a:t>2000 </a:t>
            </a:r>
            <a:r>
              <a:rPr lang="es-AR" dirty="0" err="1"/>
              <a:t>Tn.</a:t>
            </a:r>
            <a:r>
              <a:rPr lang="es-AR" dirty="0"/>
              <a:t> de CO3 </a:t>
            </a:r>
          </a:p>
          <a:p>
            <a:pPr>
              <a:buFont typeface="Wingdings" pitchFamily="2" charset="2"/>
              <a:buChar char="v"/>
            </a:pPr>
            <a:endParaRPr lang="es-AR" dirty="0"/>
          </a:p>
          <a:p>
            <a:pPr>
              <a:buNone/>
            </a:pPr>
            <a:r>
              <a:rPr lang="es-AR" dirty="0">
                <a:solidFill>
                  <a:schemeClr val="tx2"/>
                </a:solidFill>
              </a:rPr>
              <a:t>Determinar el plan de producción que maximice el beneficio</a:t>
            </a: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PROGRAMACIÓN LÍNEAL</a:t>
            </a:r>
          </a:p>
        </p:txBody>
      </p:sp>
      <p:pic>
        <p:nvPicPr>
          <p:cNvPr id="2052" name="Picture 4" descr="C:\Users\Romina\AppData\Local\Microsoft\Windows\Temporary Internet Files\Content.IE5\35BD9PO8\MC9003705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962" y="476672"/>
            <a:ext cx="993038" cy="743407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45CA87-C4DC-468B-B455-7C6D6182E484}"/>
              </a:ext>
            </a:extLst>
          </p:cNvPr>
          <p:cNvSpPr txBox="1"/>
          <p:nvPr/>
        </p:nvSpPr>
        <p:spPr>
          <a:xfrm>
            <a:off x="5305309" y="3573016"/>
            <a:ext cx="3610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X1 = </a:t>
            </a:r>
            <a:r>
              <a:rPr lang="es-AR" dirty="0" err="1"/>
              <a:t>Tn</a:t>
            </a:r>
            <a:r>
              <a:rPr lang="es-AR" dirty="0"/>
              <a:t> de </a:t>
            </a:r>
            <a:r>
              <a:rPr lang="es-AR" dirty="0" err="1"/>
              <a:t>Fetilizante</a:t>
            </a:r>
            <a:r>
              <a:rPr lang="es-AR" dirty="0"/>
              <a:t> tipo A</a:t>
            </a:r>
          </a:p>
          <a:p>
            <a:r>
              <a:rPr lang="es-AR" dirty="0"/>
              <a:t>X2= </a:t>
            </a:r>
            <a:r>
              <a:rPr lang="es-AR" dirty="0" err="1"/>
              <a:t>Tn</a:t>
            </a:r>
            <a:r>
              <a:rPr lang="es-AR" dirty="0"/>
              <a:t> de Fertilizante tipo B</a:t>
            </a:r>
          </a:p>
          <a:p>
            <a:r>
              <a:rPr lang="es-AR" dirty="0" err="1"/>
              <a:t>Zmax</a:t>
            </a:r>
            <a:r>
              <a:rPr lang="es-AR" dirty="0"/>
              <a:t> = 18,5 X1 + 20 X2</a:t>
            </a:r>
          </a:p>
          <a:p>
            <a:r>
              <a:rPr lang="es-AR" dirty="0"/>
              <a:t>     0,05X1 +    0,05X2         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 1100</a:t>
            </a:r>
          </a:p>
          <a:p>
            <a:r>
              <a:rPr lang="es-AR" dirty="0"/>
              <a:t> 0,05 X1 + 0,1 X2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 1800</a:t>
            </a: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0,1 x1 + 0,05 X2 ˂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 2000</a:t>
            </a: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X1 y x2 Mayor = 0</a:t>
            </a: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45097-8E74-4C85-8ADD-98D9AB73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990"/>
            <a:ext cx="8229600" cy="1143000"/>
          </a:xfrm>
        </p:spPr>
        <p:txBody>
          <a:bodyPr/>
          <a:lstStyle/>
          <a:p>
            <a:r>
              <a:rPr lang="es-AR" dirty="0"/>
              <a:t>Materia Prima Disponible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D34DA-3165-4FAC-8E06-733B612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4088"/>
            <a:ext cx="8229600" cy="760512"/>
          </a:xfrm>
        </p:spPr>
        <p:txBody>
          <a:bodyPr/>
          <a:lstStyle/>
          <a:p>
            <a:r>
              <a:rPr lang="es-AR" dirty="0"/>
              <a:t>¿Cuantos bancos se pueden fabricar?  </a:t>
            </a:r>
            <a:r>
              <a:rPr lang="es-AR" dirty="0">
                <a:highlight>
                  <a:srgbClr val="FFFF00"/>
                </a:highlight>
              </a:rPr>
              <a:t>10 unidades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959621-101F-4A7F-9F5E-36A427CD5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1268760"/>
            <a:ext cx="3622801" cy="38555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E4E33D-210D-4B19-861E-3B1294EC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293912"/>
            <a:ext cx="2823196" cy="38555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C36527-39C1-435B-9AB5-6E8A90E09404}"/>
              </a:ext>
            </a:extLst>
          </p:cNvPr>
          <p:cNvSpPr txBox="1"/>
          <p:nvPr/>
        </p:nvSpPr>
        <p:spPr>
          <a:xfrm>
            <a:off x="6588224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 Unidades MP2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51AF24-4132-40D2-A15F-A6428BD5B1E7}"/>
              </a:ext>
            </a:extLst>
          </p:cNvPr>
          <p:cNvSpPr txBox="1"/>
          <p:nvPr/>
        </p:nvSpPr>
        <p:spPr>
          <a:xfrm>
            <a:off x="536587" y="43082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ighlight>
                  <a:srgbClr val="FFFF00"/>
                </a:highlight>
              </a:rPr>
              <a:t>10  Unidades MP1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4DC517-D39A-4CB7-A860-138795D2B386}"/>
              </a:ext>
            </a:extLst>
          </p:cNvPr>
          <p:cNvSpPr txBox="1"/>
          <p:nvPr/>
        </p:nvSpPr>
        <p:spPr>
          <a:xfrm>
            <a:off x="1288398" y="6292552"/>
            <a:ext cx="223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b1= unidades de MP1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E2407C-FF7D-4B19-BE17-C889BE481C7C}"/>
              </a:ext>
            </a:extLst>
          </p:cNvPr>
          <p:cNvSpPr txBox="1"/>
          <p:nvPr/>
        </p:nvSpPr>
        <p:spPr>
          <a:xfrm>
            <a:off x="6455035" y="3184348"/>
            <a:ext cx="23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b2= unidades de MP2</a:t>
            </a:r>
          </a:p>
        </p:txBody>
      </p:sp>
    </p:spTree>
    <p:extLst>
      <p:ext uri="{BB962C8B-B14F-4D97-AF65-F5344CB8AC3E}">
        <p14:creationId xmlns:p14="http://schemas.microsoft.com/office/powerpoint/2010/main" val="313303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71" y="2852936"/>
            <a:ext cx="8461029" cy="21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814281" cy="42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73396"/>
            <a:ext cx="6958297" cy="37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TOP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14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6CBB3-DC6B-4614-BF17-F397C510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61097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/>
              <a:t>Fabrica de Mesas de </a:t>
            </a:r>
            <a:r>
              <a:rPr lang="es-AR" dirty="0" err="1"/>
              <a:t>plasticos</a:t>
            </a: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F3AE0E-3485-4E59-B12C-567EB046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2274841" cy="32419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20D191-CC9C-4B62-89FE-21998F3C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908720"/>
            <a:ext cx="3919862" cy="28894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5D422D-2D06-480D-AD8A-C56335C8E85C}"/>
              </a:ext>
            </a:extLst>
          </p:cNvPr>
          <p:cNvSpPr txBox="1"/>
          <p:nvPr/>
        </p:nvSpPr>
        <p:spPr>
          <a:xfrm>
            <a:off x="755576" y="450912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X2= Cantidad de  unidades de mesas</a:t>
            </a:r>
          </a:p>
        </p:txBody>
      </p:sp>
    </p:spTree>
    <p:extLst>
      <p:ext uri="{BB962C8B-B14F-4D97-AF65-F5344CB8AC3E}">
        <p14:creationId xmlns:p14="http://schemas.microsoft.com/office/powerpoint/2010/main" val="13729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45097-8E74-4C85-8ADD-98D9AB73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990"/>
            <a:ext cx="8229600" cy="1143000"/>
          </a:xfrm>
        </p:spPr>
        <p:txBody>
          <a:bodyPr/>
          <a:lstStyle/>
          <a:p>
            <a:r>
              <a:rPr lang="es-AR" dirty="0"/>
              <a:t>Materia Prima Disponible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D34DA-3165-4FAC-8E06-733B612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4088"/>
            <a:ext cx="8229600" cy="760512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¿Cuántas mesas se pueden fabricar?</a:t>
            </a:r>
          </a:p>
          <a:p>
            <a:r>
              <a:rPr lang="es-AR" dirty="0"/>
              <a:t>10 mesas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E4E33D-210D-4B19-861E-3B1294EC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93912"/>
            <a:ext cx="2823196" cy="38555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0B7611-4C2B-495B-A233-3975941D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33" y="1328800"/>
            <a:ext cx="3027787" cy="27394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47888A-184D-4F01-B6F2-549F48845465}"/>
              </a:ext>
            </a:extLst>
          </p:cNvPr>
          <p:cNvSpPr txBox="1"/>
          <p:nvPr/>
        </p:nvSpPr>
        <p:spPr>
          <a:xfrm>
            <a:off x="590872" y="4653136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10 Unidades MP3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2D4F5D-DDC8-4850-B46B-2216F4426728}"/>
              </a:ext>
            </a:extLst>
          </p:cNvPr>
          <p:cNvSpPr txBox="1"/>
          <p:nvPr/>
        </p:nvSpPr>
        <p:spPr>
          <a:xfrm>
            <a:off x="6588224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 Unidades MP2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08F62-6EBB-47D8-BF74-4F37B9F4C7F8}"/>
              </a:ext>
            </a:extLst>
          </p:cNvPr>
          <p:cNvSpPr txBox="1"/>
          <p:nvPr/>
        </p:nvSpPr>
        <p:spPr>
          <a:xfrm>
            <a:off x="6455035" y="3184348"/>
            <a:ext cx="23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b2= unidades de MP2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4181ED-8231-45B7-9E85-07520F72F53C}"/>
              </a:ext>
            </a:extLst>
          </p:cNvPr>
          <p:cNvSpPr txBox="1"/>
          <p:nvPr/>
        </p:nvSpPr>
        <p:spPr>
          <a:xfrm>
            <a:off x="377961" y="4923946"/>
            <a:ext cx="22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b3= unidades de MP3</a:t>
            </a:r>
          </a:p>
        </p:txBody>
      </p:sp>
    </p:spTree>
    <p:extLst>
      <p:ext uri="{BB962C8B-B14F-4D97-AF65-F5344CB8AC3E}">
        <p14:creationId xmlns:p14="http://schemas.microsoft.com/office/powerpoint/2010/main" val="2564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45097-8E74-4C85-8ADD-98D9AB73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990"/>
            <a:ext cx="8229600" cy="1143000"/>
          </a:xfrm>
        </p:spPr>
        <p:txBody>
          <a:bodyPr/>
          <a:lstStyle/>
          <a:p>
            <a:r>
              <a:rPr lang="es-AR" dirty="0"/>
              <a:t>Materia Prima Disponible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D34DA-3165-4FAC-8E06-733B612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4088"/>
            <a:ext cx="8229600" cy="760512"/>
          </a:xfrm>
        </p:spPr>
        <p:txBody>
          <a:bodyPr>
            <a:normAutofit/>
          </a:bodyPr>
          <a:lstStyle/>
          <a:p>
            <a:r>
              <a:rPr lang="es-AR" dirty="0"/>
              <a:t>¿Cuántas mesas  y bancos se pueden fabricar?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E4E33D-210D-4B19-861E-3B1294EC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93912"/>
            <a:ext cx="2823196" cy="38555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0B7611-4C2B-495B-A233-3975941D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33" y="1328800"/>
            <a:ext cx="3027787" cy="27394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E6C1CE-3AD8-46D5-837D-95D4CF3A7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6" y="1310815"/>
            <a:ext cx="2607876" cy="277539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FDCDFBE-5368-4B93-A6D1-D9CE9C09DDDF}"/>
              </a:ext>
            </a:extLst>
          </p:cNvPr>
          <p:cNvSpPr txBox="1"/>
          <p:nvPr/>
        </p:nvSpPr>
        <p:spPr>
          <a:xfrm>
            <a:off x="799593" y="4271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ighlight>
                  <a:srgbClr val="FFFF00"/>
                </a:highlight>
              </a:rPr>
              <a:t>10  Unidades MP3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4A5F7F-9B03-4475-8190-3C6FB71A4438}"/>
              </a:ext>
            </a:extLst>
          </p:cNvPr>
          <p:cNvSpPr txBox="1"/>
          <p:nvPr/>
        </p:nvSpPr>
        <p:spPr>
          <a:xfrm>
            <a:off x="6884640" y="458555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ighlight>
                  <a:srgbClr val="FFFF00"/>
                </a:highlight>
              </a:rPr>
              <a:t>10  Unidades MP1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9EDB5F-5C21-4535-9B72-B03734DAB07F}"/>
              </a:ext>
            </a:extLst>
          </p:cNvPr>
          <p:cNvSpPr txBox="1"/>
          <p:nvPr/>
        </p:nvSpPr>
        <p:spPr>
          <a:xfrm>
            <a:off x="3571330" y="52149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ighlight>
                  <a:srgbClr val="FFFF00"/>
                </a:highlight>
              </a:rPr>
              <a:t>15  Unidades MP2</a:t>
            </a:r>
          </a:p>
        </p:txBody>
      </p:sp>
    </p:spTree>
    <p:extLst>
      <p:ext uri="{BB962C8B-B14F-4D97-AF65-F5344CB8AC3E}">
        <p14:creationId xmlns:p14="http://schemas.microsoft.com/office/powerpoint/2010/main" val="35494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81903-7B73-4129-B5D5-C3ABB351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s-AR" sz="2000" dirty="0"/>
              <a:t>CM Mesas $10/unidad= C1 </a:t>
            </a:r>
          </a:p>
          <a:p>
            <a:r>
              <a:rPr lang="es-AR" sz="2000" dirty="0"/>
              <a:t>CM Bancos $20/unidad= C2</a:t>
            </a:r>
          </a:p>
          <a:p>
            <a:pPr marL="0" indent="0">
              <a:buNone/>
            </a:pPr>
            <a:r>
              <a:rPr lang="es-AR" sz="2000" dirty="0"/>
              <a:t>¿Cuánto fabricaría de cada uno?</a:t>
            </a:r>
          </a:p>
          <a:p>
            <a:pPr marL="0" indent="0">
              <a:buNone/>
            </a:pPr>
            <a:r>
              <a:rPr lang="es-AR" sz="2000" dirty="0"/>
              <a:t>                     10 unidades de MP1 </a:t>
            </a:r>
            <a:r>
              <a:rPr lang="es-AR" sz="2000" dirty="0" err="1"/>
              <a:t>rasti</a:t>
            </a:r>
            <a:r>
              <a:rPr lang="es-AR" sz="2000" dirty="0"/>
              <a:t> largo de 4</a:t>
            </a:r>
          </a:p>
          <a:p>
            <a:pPr marL="0" indent="0">
              <a:buNone/>
            </a:pPr>
            <a:r>
              <a:rPr lang="es-AR" sz="2000" dirty="0"/>
              <a:t>                    15 unidades de MP2 </a:t>
            </a:r>
            <a:r>
              <a:rPr lang="es-AR" sz="2000" dirty="0" err="1"/>
              <a:t>rasti</a:t>
            </a:r>
            <a:r>
              <a:rPr lang="es-AR" sz="2000" dirty="0"/>
              <a:t> largo de 8</a:t>
            </a:r>
          </a:p>
          <a:p>
            <a:pPr marL="0" indent="0">
              <a:buNone/>
            </a:pPr>
            <a:r>
              <a:rPr lang="es-AR" sz="2000" dirty="0"/>
              <a:t>                     10 unidades de MP3 </a:t>
            </a:r>
            <a:r>
              <a:rPr lang="es-AR" sz="2000" dirty="0" err="1"/>
              <a:t>rasti</a:t>
            </a:r>
            <a:r>
              <a:rPr lang="es-AR" sz="2000" dirty="0"/>
              <a:t> corto 4     </a:t>
            </a:r>
            <a:r>
              <a:rPr lang="es-AR" sz="20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s-AR" sz="2000" dirty="0">
                <a:latin typeface="+mj-lt"/>
              </a:rPr>
              <a:t>1 Unidad RL4*X1 </a:t>
            </a:r>
            <a:r>
              <a:rPr lang="es-AR" sz="2000" dirty="0" err="1">
                <a:latin typeface="+mj-lt"/>
              </a:rPr>
              <a:t>Unidade</a:t>
            </a:r>
            <a:r>
              <a:rPr lang="es-AR" sz="2000" dirty="0">
                <a:latin typeface="+mj-lt"/>
              </a:rPr>
              <a:t> de Bancos 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˂= 10 unidades de MP1 RL4</a:t>
            </a:r>
          </a:p>
          <a:p>
            <a:pPr marL="0" indent="0">
              <a:buNone/>
            </a:pPr>
            <a:r>
              <a:rPr lang="es-AR" sz="2000" dirty="0">
                <a:latin typeface="+mj-lt"/>
                <a:cs typeface="Arial" panose="020B0604020202020204" pitchFamily="34" charset="0"/>
              </a:rPr>
              <a:t>1 </a:t>
            </a:r>
            <a:r>
              <a:rPr lang="es-AR" sz="2000" dirty="0" err="1">
                <a:latin typeface="+mj-lt"/>
                <a:cs typeface="Arial" panose="020B0604020202020204" pitchFamily="34" charset="0"/>
              </a:rPr>
              <a:t>Unidd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 RL8 *X1 Unidades bancos + 1UnidadRL8* X2 Unidad de Mesa˂= 15  </a:t>
            </a:r>
            <a:r>
              <a:rPr lang="es-AR" sz="2000" dirty="0" err="1">
                <a:latin typeface="+mj-lt"/>
                <a:cs typeface="Arial" panose="020B0604020202020204" pitchFamily="34" charset="0"/>
              </a:rPr>
              <a:t>Uniddes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 MP2RL8</a:t>
            </a:r>
          </a:p>
          <a:p>
            <a:pPr marL="0" indent="0">
              <a:buNone/>
            </a:pPr>
            <a:r>
              <a:rPr lang="es-AR" sz="2000" dirty="0">
                <a:latin typeface="+mj-lt"/>
                <a:cs typeface="Arial" panose="020B0604020202020204" pitchFamily="34" charset="0"/>
              </a:rPr>
              <a:t>1UnidadRc4*X2 Unidades de Mesa ˂=10 unidades de MP3 RC4</a:t>
            </a:r>
          </a:p>
          <a:p>
            <a:pPr marL="0" indent="0">
              <a:buNone/>
            </a:pPr>
            <a:r>
              <a:rPr lang="es-AR" sz="2000" dirty="0">
                <a:latin typeface="+mj-lt"/>
                <a:cs typeface="Arial" panose="020B0604020202020204" pitchFamily="34" charset="0"/>
              </a:rPr>
              <a:t>X1;X2 mayor o igual a cero </a:t>
            </a:r>
          </a:p>
          <a:p>
            <a:pPr marL="0" indent="0">
              <a:buNone/>
            </a:pPr>
            <a:endParaRPr lang="es-AR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dirty="0">
                <a:latin typeface="+mj-lt"/>
                <a:cs typeface="Arial" panose="020B0604020202020204" pitchFamily="34" charset="0"/>
              </a:rPr>
              <a:t>Función Objetivo =</a:t>
            </a:r>
            <a:r>
              <a:rPr lang="es-AR" sz="2000" dirty="0" err="1">
                <a:latin typeface="+mj-lt"/>
                <a:cs typeface="Arial" panose="020B0604020202020204" pitchFamily="34" charset="0"/>
              </a:rPr>
              <a:t>Zj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= Max= 10$/Unidad de Producto Bancos * X1 </a:t>
            </a:r>
            <a:r>
              <a:rPr lang="es-AR" sz="2000" dirty="0" err="1">
                <a:latin typeface="+mj-lt"/>
                <a:cs typeface="Arial" panose="020B0604020202020204" pitchFamily="34" charset="0"/>
              </a:rPr>
              <a:t>Unidesd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 de </a:t>
            </a:r>
            <a:r>
              <a:rPr lang="es-AR" sz="2000" dirty="0" err="1">
                <a:latin typeface="+mj-lt"/>
                <a:cs typeface="Arial" panose="020B0604020202020204" pitchFamily="34" charset="0"/>
              </a:rPr>
              <a:t>Bcos</a:t>
            </a:r>
            <a:r>
              <a:rPr lang="es-AR" sz="2000" dirty="0">
                <a:latin typeface="+mj-lt"/>
                <a:cs typeface="Arial" panose="020B0604020202020204" pitchFamily="34" charset="0"/>
              </a:rPr>
              <a:t> + 20$/Unidad de Producto Mesa*X2Unidades de mesa</a:t>
            </a:r>
          </a:p>
          <a:p>
            <a:pPr marL="0" indent="0">
              <a:buNone/>
            </a:pPr>
            <a:endParaRPr lang="es-AR" sz="2000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dirty="0">
                <a:highlight>
                  <a:srgbClr val="00FF00"/>
                </a:highlight>
                <a:latin typeface="+mj-lt"/>
                <a:cs typeface="Arial" panose="020B0604020202020204" pitchFamily="34" charset="0"/>
              </a:rPr>
              <a:t>              1</a:t>
            </a:r>
            <a:r>
              <a:rPr lang="es-AR" sz="20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X1 </a:t>
            </a: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˂= 10</a:t>
            </a:r>
          </a:p>
          <a:p>
            <a:pPr marL="0" indent="0">
              <a:buNone/>
            </a:pPr>
            <a:r>
              <a:rPr lang="es-AR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X1 + </a:t>
            </a:r>
            <a:r>
              <a:rPr lang="es-AR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X2 ˂=15</a:t>
            </a:r>
          </a:p>
          <a:p>
            <a:pPr marL="0" indent="0">
              <a:buNone/>
            </a:pP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AR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X2˂=10</a:t>
            </a:r>
          </a:p>
          <a:p>
            <a:pPr marL="0" indent="0">
              <a:buNone/>
            </a:pPr>
            <a:r>
              <a:rPr lang="es-A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X1 Y X2 &gt;=0</a:t>
            </a:r>
          </a:p>
          <a:p>
            <a:pPr marL="0" indent="0">
              <a:buNone/>
            </a:pPr>
            <a:r>
              <a:rPr lang="es-AR" sz="2000" dirty="0" err="1">
                <a:latin typeface="+mj-lt"/>
              </a:rPr>
              <a:t>Zmax</a:t>
            </a:r>
            <a:r>
              <a:rPr lang="es-AR" sz="2000" dirty="0">
                <a:latin typeface="+mj-lt"/>
              </a:rPr>
              <a:t> = 10X1 + 20 X2</a:t>
            </a:r>
          </a:p>
        </p:txBody>
      </p:sp>
    </p:spTree>
    <p:extLst>
      <p:ext uri="{BB962C8B-B14F-4D97-AF65-F5344CB8AC3E}">
        <p14:creationId xmlns:p14="http://schemas.microsoft.com/office/powerpoint/2010/main" val="31758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21674-B802-4602-AB2C-7664F908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PROGRAMACIÓN LINEAL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0995A-51B5-404F-8B0C-BDF2B8C2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/>
          <a:lstStyle/>
          <a:p>
            <a:r>
              <a:rPr lang="es-AR" dirty="0"/>
              <a:t>Objetivo: Maximizar Beneficios</a:t>
            </a:r>
          </a:p>
          <a:p>
            <a:pPr marL="0" indent="0">
              <a:buNone/>
            </a:pPr>
            <a:r>
              <a:rPr lang="es-AR" dirty="0"/>
              <a:t>                    Minimizar Costos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Restricciones de Recursos: Materia  Prima, Horas Hombre, etc.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015B7F-7844-45E5-8945-9FB42287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437112"/>
            <a:ext cx="8934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4F7D7E-9A09-4CBA-A331-CEF1F966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252520" cy="5685264"/>
          </a:xfrm>
        </p:spPr>
        <p:txBody>
          <a:bodyPr>
            <a:normAutofit/>
          </a:bodyPr>
          <a:lstStyle/>
          <a:p>
            <a:r>
              <a:rPr lang="es-AR" dirty="0"/>
              <a:t>Variables Básicas  X1, X2, X3……. Representan la incógnita lo que NO se conoce, los productos a fabricar</a:t>
            </a:r>
          </a:p>
          <a:p>
            <a:r>
              <a:rPr lang="es-AR" dirty="0"/>
              <a:t>Variables </a:t>
            </a:r>
            <a:r>
              <a:rPr lang="es-AR" dirty="0" err="1"/>
              <a:t>Slack</a:t>
            </a:r>
            <a:r>
              <a:rPr lang="es-AR" dirty="0"/>
              <a:t> Representan el sobrante la cantidad de recurso que no se va a utilizar  X4, X5, X6, etc.</a:t>
            </a:r>
          </a:p>
          <a:p>
            <a:r>
              <a:rPr lang="es-AR" dirty="0"/>
              <a:t>Coeficiente tecnológico </a:t>
            </a:r>
            <a:r>
              <a:rPr lang="es-AR" dirty="0" err="1"/>
              <a:t>aij</a:t>
            </a:r>
            <a:r>
              <a:rPr lang="es-AR" dirty="0"/>
              <a:t> Representa la cantidad de recurso necesario para producir una unidad de producto.</a:t>
            </a:r>
          </a:p>
          <a:p>
            <a:r>
              <a:rPr lang="es-AR" dirty="0"/>
              <a:t>Recursos </a:t>
            </a:r>
            <a:r>
              <a:rPr lang="es-AR" dirty="0" err="1"/>
              <a:t>bi</a:t>
            </a:r>
            <a:r>
              <a:rPr lang="es-AR" dirty="0"/>
              <a:t> siempre del lado derecho de la restricción en un problema primal. </a:t>
            </a:r>
          </a:p>
          <a:p>
            <a:r>
              <a:rPr lang="es-AR" dirty="0"/>
              <a:t>Tipo de restricciones  </a:t>
            </a:r>
            <a:r>
              <a:rPr lang="es-AR" sz="3200" b="1" dirty="0"/>
              <a:t>&gt;=</a:t>
            </a:r>
            <a:r>
              <a:rPr lang="es-AR" b="1" dirty="0"/>
              <a:t> /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˂=</a:t>
            </a: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Costo de las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slack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en el funcional $0/ Unidad de MP.</a:t>
            </a:r>
          </a:p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*X1 +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x2 ˂=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a11[Unidades de MP1/1Unidad de X1]* X1 + a12[Unidades de MP1/1Unidad de X2]* X2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˂= </a:t>
            </a:r>
            <a:r>
              <a:rPr 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A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[Unidades de MP1]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4914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4F7D7E-9A09-4CBA-A331-CEF1F966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252520" cy="5685264"/>
          </a:xfrm>
        </p:spPr>
        <p:txBody>
          <a:bodyPr>
            <a:norm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*X1 +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x2 ˂=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a11[Unidades de MP1/1Unidad de X1]* X1 + a12[Unidades de MP1/1Unidad de X2]* X2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˂= </a:t>
            </a:r>
            <a:r>
              <a:rPr lang="es-A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A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[Unidades de MP1]</a:t>
            </a:r>
          </a:p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*X1 +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x2 + X3 =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2X1 + 3X2 = 100    2*20 + 3*10= 70 =100</a:t>
            </a:r>
          </a:p>
          <a:p>
            <a:pPr marL="0" indent="0">
              <a:buNone/>
            </a:pP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          X1= 20 Y X2 =10</a:t>
            </a:r>
          </a:p>
          <a:p>
            <a:pPr marL="0" indent="0">
              <a:buNone/>
            </a:pP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*X1 +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x2 </a:t>
            </a:r>
            <a:r>
              <a:rPr lang="es-AR" sz="2800" b="1" dirty="0"/>
              <a:t>&gt;=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*X1 + a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x2 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A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AR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x3</a:t>
            </a:r>
            <a:r>
              <a:rPr lang="es-AR" sz="2800" b="1" dirty="0"/>
              <a:t>=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Costo de las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Artifical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en el funcional $M (valor muy alto)/ Unidad de MP.</a:t>
            </a:r>
            <a:endParaRPr lang="es-AR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7692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2076</TotalTime>
  <Words>1181</Words>
  <Application>Microsoft Office PowerPoint</Application>
  <PresentationFormat>Presentación en pantalla (4:3)</PresentationFormat>
  <Paragraphs>183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Constantia</vt:lpstr>
      <vt:lpstr>Symbol</vt:lpstr>
      <vt:lpstr>Wingdings</vt:lpstr>
      <vt:lpstr>Wingdings 2</vt:lpstr>
      <vt:lpstr>Flujo</vt:lpstr>
      <vt:lpstr>Fabrica de bancos de plasticos</vt:lpstr>
      <vt:lpstr>Materia Prima Disponible</vt:lpstr>
      <vt:lpstr>Fabrica de Mesas de plasticos</vt:lpstr>
      <vt:lpstr>Materia Prima Disponible</vt:lpstr>
      <vt:lpstr>Materia Prima Disponible</vt:lpstr>
      <vt:lpstr>Presentación de PowerPoint</vt:lpstr>
      <vt:lpstr>PROGRAMACIÓN LINEAL</vt:lpstr>
      <vt:lpstr>Presentación de PowerPoint</vt:lpstr>
      <vt:lpstr>Presentación de PowerPoint</vt:lpstr>
      <vt:lpstr>PROGRAMACIÓN LÍNEAL</vt:lpstr>
      <vt:lpstr>Presentación de PowerPoint</vt:lpstr>
      <vt:lpstr>Presentación de PowerPoint</vt:lpstr>
      <vt:lpstr>Presentación de PowerPoint</vt:lpstr>
      <vt:lpstr>Problema: Fabrica de Bicicletas</vt:lpstr>
      <vt:lpstr>Presentación de PowerPoint</vt:lpstr>
      <vt:lpstr>TIP</vt:lpstr>
      <vt:lpstr>Presentación de PowerPoint</vt:lpstr>
      <vt:lpstr>TOP</vt:lpstr>
      <vt:lpstr>PROGRAMACIÓN LÍNEAL</vt:lpstr>
      <vt:lpstr>TIP</vt:lpstr>
      <vt:lpstr>Presentación de PowerPoint</vt:lpstr>
      <vt:lpstr>Presentación de PowerPoint</vt:lpstr>
      <vt:lpstr>TOP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LÍNEAL</dc:title>
  <dc:creator>Romina</dc:creator>
  <cp:lastModifiedBy>Romina Miccige</cp:lastModifiedBy>
  <cp:revision>29</cp:revision>
  <dcterms:created xsi:type="dcterms:W3CDTF">2013-03-11T22:02:38Z</dcterms:created>
  <dcterms:modified xsi:type="dcterms:W3CDTF">2021-08-02T23:23:30Z</dcterms:modified>
</cp:coreProperties>
</file>