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7" r:id="rId2"/>
    <p:sldId id="256" r:id="rId3"/>
    <p:sldId id="258" r:id="rId4"/>
    <p:sldId id="262" r:id="rId5"/>
    <p:sldId id="260" r:id="rId6"/>
    <p:sldId id="261" r:id="rId7"/>
    <p:sldId id="259" r:id="rId8"/>
    <p:sldId id="263" r:id="rId9"/>
    <p:sldId id="264" r:id="rId10"/>
    <p:sldId id="268" r:id="rId11"/>
    <p:sldId id="269" r:id="rId12"/>
    <p:sldId id="270" r:id="rId13"/>
    <p:sldId id="271" r:id="rId14"/>
    <p:sldId id="272" r:id="rId15"/>
    <p:sldId id="273" r:id="rId16"/>
    <p:sldId id="265" r:id="rId17"/>
    <p:sldId id="266" r:id="rId18"/>
    <p:sldId id="267" r:id="rId19"/>
  </p:sldIdLst>
  <p:sldSz cx="9144000" cy="6858000" type="screen4x3"/>
  <p:notesSz cx="6797675" cy="992822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6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B5E38-6A40-46D0-BC1A-A781A67DA3B8}" type="datetimeFigureOut">
              <a:rPr lang="es-ES" smtClean="0"/>
              <a:pPr/>
              <a:t>27/10/2017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9C68D-8D0A-4FD2-94B6-9E585CB6C8D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4580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91049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69281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14166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5366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01833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18004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49534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4886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07163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491190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97742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CF33D-470F-44F8-995A-40401DDC7F7A}" type="datetimeFigureOut">
              <a:rPr lang="es-AR" smtClean="0"/>
              <a:pPr/>
              <a:t>27/10/2017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33FAB-C495-49E2-8D9D-4FA789FDDC1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51407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447055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SECTOR PUBLICO</a:t>
            </a:r>
            <a:endParaRPr lang="es-AR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3573016"/>
            <a:ext cx="85689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Funciones Principales: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 smtClean="0"/>
              <a:t>Mejorar la eficiencia económica.</a:t>
            </a:r>
          </a:p>
          <a:p>
            <a:r>
              <a:rPr lang="es-AR" sz="1600" dirty="0"/>
              <a:t>	</a:t>
            </a:r>
            <a:r>
              <a:rPr lang="es-AR" sz="1600" dirty="0" smtClean="0"/>
              <a:t>Combate externalidades negativas y fomenta las positivas.</a:t>
            </a:r>
          </a:p>
          <a:p>
            <a:r>
              <a:rPr lang="es-AR" sz="1600" dirty="0"/>
              <a:t>	</a:t>
            </a:r>
            <a:r>
              <a:rPr lang="es-AR" sz="1600" dirty="0" smtClean="0"/>
              <a:t>Provee bienes públicos (Defensa nacional, Justicia, sanidad, educación publica).</a:t>
            </a:r>
          </a:p>
          <a:p>
            <a:r>
              <a:rPr lang="es-AR" sz="1600" dirty="0"/>
              <a:t>	</a:t>
            </a:r>
            <a:r>
              <a:rPr lang="es-AR" sz="1600" dirty="0" smtClean="0"/>
              <a:t>Evita la formación de monopolios y oligopolios.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 smtClean="0"/>
              <a:t>Estabilizar la economía proporcionando crecimiento sostenido.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AR" sz="2000" dirty="0" smtClean="0"/>
              <a:t>Procurar la equidad mejorando la distribución del ingreso.</a:t>
            </a:r>
            <a:endParaRPr lang="es-AR" sz="2000" dirty="0"/>
          </a:p>
        </p:txBody>
      </p:sp>
      <p:sp>
        <p:nvSpPr>
          <p:cNvPr id="2" name="1 Flecha izquierda y derecha"/>
          <p:cNvSpPr/>
          <p:nvPr/>
        </p:nvSpPr>
        <p:spPr>
          <a:xfrm>
            <a:off x="1331640" y="1907540"/>
            <a:ext cx="6408712" cy="2880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" name="2 CuadroTexto"/>
          <p:cNvSpPr txBox="1"/>
          <p:nvPr/>
        </p:nvSpPr>
        <p:spPr>
          <a:xfrm>
            <a:off x="611560" y="233958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Liberalismo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5724128" y="233958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dirty="0" smtClean="0"/>
              <a:t>Socialismo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3131840" y="153820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/>
              <a:t>Nivel de Intervención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909372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Presupuesto Publico</a:t>
            </a:r>
            <a:endParaRPr lang="es-AR" sz="2400" dirty="0"/>
          </a:p>
        </p:txBody>
      </p:sp>
      <p:sp>
        <p:nvSpPr>
          <p:cNvPr id="10" name="9 Rectángulo"/>
          <p:cNvSpPr/>
          <p:nvPr/>
        </p:nvSpPr>
        <p:spPr>
          <a:xfrm>
            <a:off x="251520" y="836712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Egresos de Estado</a:t>
            </a:r>
            <a:endParaRPr lang="es-ES" b="1" dirty="0"/>
          </a:p>
        </p:txBody>
      </p:sp>
      <p:sp>
        <p:nvSpPr>
          <p:cNvPr id="7" name="6 Rectángulo"/>
          <p:cNvSpPr/>
          <p:nvPr/>
        </p:nvSpPr>
        <p:spPr>
          <a:xfrm>
            <a:off x="611560" y="1907540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Gastos de Consumo</a:t>
            </a:r>
            <a:endParaRPr lang="es-ES" b="1" dirty="0"/>
          </a:p>
        </p:txBody>
      </p:sp>
      <p:sp>
        <p:nvSpPr>
          <p:cNvPr id="8" name="7 Rectángulo"/>
          <p:cNvSpPr/>
          <p:nvPr/>
        </p:nvSpPr>
        <p:spPr>
          <a:xfrm>
            <a:off x="3275856" y="162880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Personal</a:t>
            </a:r>
          </a:p>
          <a:p>
            <a:r>
              <a:rPr lang="es-ES" dirty="0" smtClean="0"/>
              <a:t>Materiales y suministros consumibles</a:t>
            </a:r>
          </a:p>
          <a:p>
            <a:r>
              <a:rPr lang="es-ES" dirty="0" smtClean="0"/>
              <a:t>Servicios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11560" y="2996952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Rentas a la propiedad </a:t>
            </a:r>
            <a:r>
              <a:rPr lang="es-ES" dirty="0" smtClean="0"/>
              <a:t>(intereses de deuda)</a:t>
            </a:r>
            <a:endParaRPr lang="es-ES" b="1" dirty="0"/>
          </a:p>
        </p:txBody>
      </p:sp>
      <p:sp>
        <p:nvSpPr>
          <p:cNvPr id="11" name="10 Rectángulo"/>
          <p:cNvSpPr/>
          <p:nvPr/>
        </p:nvSpPr>
        <p:spPr>
          <a:xfrm>
            <a:off x="611560" y="4643844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Gastos de Capital </a:t>
            </a:r>
            <a:r>
              <a:rPr lang="es-ES" dirty="0" smtClean="0"/>
              <a:t>(Inversión Directa y Financiera) </a:t>
            </a:r>
            <a:endParaRPr lang="es-ES" b="1" dirty="0"/>
          </a:p>
        </p:txBody>
      </p:sp>
      <p:sp>
        <p:nvSpPr>
          <p:cNvPr id="12" name="11 Rectángulo"/>
          <p:cNvSpPr/>
          <p:nvPr/>
        </p:nvSpPr>
        <p:spPr>
          <a:xfrm>
            <a:off x="611560" y="3563724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Prestaciones de la Seguridad Social</a:t>
            </a:r>
            <a:endParaRPr lang="es-ES" b="1" dirty="0"/>
          </a:p>
        </p:txBody>
      </p:sp>
      <p:sp>
        <p:nvSpPr>
          <p:cNvPr id="13" name="12 Rectángulo"/>
          <p:cNvSpPr/>
          <p:nvPr/>
        </p:nvSpPr>
        <p:spPr>
          <a:xfrm>
            <a:off x="611560" y="4139788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Transferencias y Subsidios</a:t>
            </a:r>
            <a:endParaRPr lang="es-ES" b="1" dirty="0"/>
          </a:p>
        </p:txBody>
      </p:sp>
      <p:sp>
        <p:nvSpPr>
          <p:cNvPr id="14" name="13 Abrir llave"/>
          <p:cNvSpPr/>
          <p:nvPr/>
        </p:nvSpPr>
        <p:spPr>
          <a:xfrm>
            <a:off x="2699792" y="1628800"/>
            <a:ext cx="720080" cy="93610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30316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Presupuesto Publico</a:t>
            </a:r>
            <a:endParaRPr lang="es-AR" sz="2400" dirty="0"/>
          </a:p>
        </p:txBody>
      </p:sp>
      <p:sp>
        <p:nvSpPr>
          <p:cNvPr id="10" name="9 Rectángulo"/>
          <p:cNvSpPr/>
          <p:nvPr/>
        </p:nvSpPr>
        <p:spPr>
          <a:xfrm>
            <a:off x="251520" y="836712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Egresos de Estado</a:t>
            </a:r>
            <a:endParaRPr lang="es-ES" b="1" dirty="0"/>
          </a:p>
        </p:txBody>
      </p:sp>
      <p:sp>
        <p:nvSpPr>
          <p:cNvPr id="7" name="6 Rectángulo"/>
          <p:cNvSpPr/>
          <p:nvPr/>
        </p:nvSpPr>
        <p:spPr>
          <a:xfrm>
            <a:off x="611560" y="1907540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Gastos de Consumo</a:t>
            </a:r>
            <a:endParaRPr lang="es-ES" b="1" dirty="0"/>
          </a:p>
        </p:txBody>
      </p:sp>
      <p:sp>
        <p:nvSpPr>
          <p:cNvPr id="8" name="7 Rectángulo"/>
          <p:cNvSpPr/>
          <p:nvPr/>
        </p:nvSpPr>
        <p:spPr>
          <a:xfrm>
            <a:off x="3275856" y="162880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Personal</a:t>
            </a:r>
          </a:p>
          <a:p>
            <a:r>
              <a:rPr lang="es-ES" dirty="0" smtClean="0"/>
              <a:t>Materiales y suministros consumibles</a:t>
            </a:r>
          </a:p>
          <a:p>
            <a:r>
              <a:rPr lang="es-ES" dirty="0" smtClean="0"/>
              <a:t>Servicios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11560" y="2996952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Rentas a la propiedad </a:t>
            </a:r>
            <a:r>
              <a:rPr lang="es-ES" dirty="0" smtClean="0"/>
              <a:t>(intereses de deuda)</a:t>
            </a:r>
            <a:endParaRPr lang="es-ES" b="1" dirty="0"/>
          </a:p>
        </p:txBody>
      </p:sp>
      <p:sp>
        <p:nvSpPr>
          <p:cNvPr id="11" name="10 Rectángulo"/>
          <p:cNvSpPr/>
          <p:nvPr/>
        </p:nvSpPr>
        <p:spPr>
          <a:xfrm>
            <a:off x="611560" y="4643844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Gastos de Capital </a:t>
            </a:r>
            <a:r>
              <a:rPr lang="es-ES" dirty="0" smtClean="0"/>
              <a:t>(Inversión Directa y Financiera) </a:t>
            </a:r>
            <a:endParaRPr lang="es-ES" b="1" dirty="0"/>
          </a:p>
        </p:txBody>
      </p:sp>
      <p:sp>
        <p:nvSpPr>
          <p:cNvPr id="12" name="11 Rectángulo"/>
          <p:cNvSpPr/>
          <p:nvPr/>
        </p:nvSpPr>
        <p:spPr>
          <a:xfrm>
            <a:off x="611560" y="3563724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Prestaciones de la Seguridad Social</a:t>
            </a:r>
            <a:endParaRPr lang="es-ES" b="1" dirty="0"/>
          </a:p>
        </p:txBody>
      </p:sp>
      <p:sp>
        <p:nvSpPr>
          <p:cNvPr id="13" name="12 Rectángulo"/>
          <p:cNvSpPr/>
          <p:nvPr/>
        </p:nvSpPr>
        <p:spPr>
          <a:xfrm>
            <a:off x="611560" y="4139788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Transferencias y Subsidios</a:t>
            </a:r>
            <a:endParaRPr lang="es-ES" b="1" dirty="0"/>
          </a:p>
        </p:txBody>
      </p:sp>
      <p:sp>
        <p:nvSpPr>
          <p:cNvPr id="14" name="13 Abrir llave"/>
          <p:cNvSpPr/>
          <p:nvPr/>
        </p:nvSpPr>
        <p:spPr>
          <a:xfrm>
            <a:off x="2699792" y="1628800"/>
            <a:ext cx="720080" cy="93610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23167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179" y="836712"/>
            <a:ext cx="8953872" cy="51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39977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179" y="836712"/>
            <a:ext cx="8953872" cy="51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6318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7" y="1268760"/>
            <a:ext cx="914478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56318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973" t="21782" r="13393" b="6428"/>
          <a:stretch/>
        </p:blipFill>
        <p:spPr bwMode="auto">
          <a:xfrm>
            <a:off x="114378" y="986667"/>
            <a:ext cx="8922118" cy="4890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4427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51520" y="836712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Presión Tributaria</a:t>
            </a:r>
            <a:endParaRPr lang="es-E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35683"/>
            <a:ext cx="7674851" cy="4125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81841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Presupuesto Publico</a:t>
            </a:r>
            <a:endParaRPr lang="es-AR" sz="2400" dirty="0"/>
          </a:p>
        </p:txBody>
      </p:sp>
      <p:sp>
        <p:nvSpPr>
          <p:cNvPr id="10" name="9 Rectángulo"/>
          <p:cNvSpPr/>
          <p:nvPr/>
        </p:nvSpPr>
        <p:spPr>
          <a:xfrm>
            <a:off x="251520" y="836712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Presión Tributaria</a:t>
            </a:r>
            <a:endParaRPr lang="es-E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7981056" cy="468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818411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Presupuesto Publico</a:t>
            </a:r>
            <a:endParaRPr lang="es-AR" sz="2400" dirty="0"/>
          </a:p>
        </p:txBody>
      </p:sp>
      <p:sp>
        <p:nvSpPr>
          <p:cNvPr id="10" name="9 Rectángulo"/>
          <p:cNvSpPr/>
          <p:nvPr/>
        </p:nvSpPr>
        <p:spPr>
          <a:xfrm>
            <a:off x="251520" y="836712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Presión Tributaria</a:t>
            </a:r>
            <a:endParaRPr lang="es-ES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248" y="1412776"/>
            <a:ext cx="8349216" cy="489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8184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SECTOR PUBLICO ARGENTINO</a:t>
            </a:r>
            <a:endParaRPr lang="es-AR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79512" y="148478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Sector Publico No Financiero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1403648" y="2060848"/>
            <a:ext cx="26642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Administraciones Publicas</a:t>
            </a:r>
            <a:endParaRPr lang="es-AR" dirty="0"/>
          </a:p>
        </p:txBody>
      </p:sp>
      <p:sp>
        <p:nvSpPr>
          <p:cNvPr id="8" name="7 Rectángulo redondeado"/>
          <p:cNvSpPr/>
          <p:nvPr/>
        </p:nvSpPr>
        <p:spPr>
          <a:xfrm>
            <a:off x="1403648" y="2852936"/>
            <a:ext cx="26642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Sociedades y Empresas Publicas</a:t>
            </a:r>
            <a:endParaRPr lang="es-AR" dirty="0"/>
          </a:p>
        </p:txBody>
      </p:sp>
      <p:sp>
        <p:nvSpPr>
          <p:cNvPr id="9" name="8 Rectángulo redondeado"/>
          <p:cNvSpPr/>
          <p:nvPr/>
        </p:nvSpPr>
        <p:spPr>
          <a:xfrm>
            <a:off x="1403648" y="3645024"/>
            <a:ext cx="26642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Otros Entes</a:t>
            </a:r>
            <a:endParaRPr lang="es-AR" dirty="0"/>
          </a:p>
        </p:txBody>
      </p:sp>
      <p:sp>
        <p:nvSpPr>
          <p:cNvPr id="10" name="9 Rectángulo redondeado"/>
          <p:cNvSpPr/>
          <p:nvPr/>
        </p:nvSpPr>
        <p:spPr>
          <a:xfrm>
            <a:off x="5364088" y="1052736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Administración Central</a:t>
            </a:r>
            <a:endParaRPr lang="es-AR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5364088" y="1700808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Org</a:t>
            </a:r>
            <a:r>
              <a:rPr lang="es-AR" dirty="0" smtClean="0"/>
              <a:t>. Descentralizados</a:t>
            </a:r>
            <a:endParaRPr lang="es-AR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5364088" y="2348880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Instituciones de </a:t>
            </a:r>
            <a:r>
              <a:rPr lang="es-AR" dirty="0" err="1" smtClean="0"/>
              <a:t>Seg</a:t>
            </a:r>
            <a:r>
              <a:rPr lang="es-AR" dirty="0" smtClean="0"/>
              <a:t>. Soc.</a:t>
            </a:r>
            <a:endParaRPr lang="es-AR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5364088" y="2996952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Provincias</a:t>
            </a:r>
            <a:endParaRPr lang="es-AR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5364088" y="3645024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Municipios</a:t>
            </a:r>
            <a:endParaRPr lang="es-AR" dirty="0"/>
          </a:p>
        </p:txBody>
      </p:sp>
      <p:cxnSp>
        <p:nvCxnSpPr>
          <p:cNvPr id="17" name="16 Conector recto"/>
          <p:cNvCxnSpPr/>
          <p:nvPr/>
        </p:nvCxnSpPr>
        <p:spPr>
          <a:xfrm flipV="1">
            <a:off x="611560" y="1916832"/>
            <a:ext cx="0" cy="19802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stCxn id="9" idx="1"/>
          </p:cNvCxnSpPr>
          <p:nvPr/>
        </p:nvCxnSpPr>
        <p:spPr>
          <a:xfrm flipH="1">
            <a:off x="611560" y="3897052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>
            <a:stCxn id="8" idx="1"/>
          </p:cNvCxnSpPr>
          <p:nvPr/>
        </p:nvCxnSpPr>
        <p:spPr>
          <a:xfrm flipH="1">
            <a:off x="611560" y="3104964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>
            <a:stCxn id="7" idx="1"/>
          </p:cNvCxnSpPr>
          <p:nvPr/>
        </p:nvCxnSpPr>
        <p:spPr>
          <a:xfrm flipH="1">
            <a:off x="611560" y="2312876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Abrir llave"/>
          <p:cNvSpPr/>
          <p:nvPr/>
        </p:nvSpPr>
        <p:spPr>
          <a:xfrm>
            <a:off x="4427984" y="908720"/>
            <a:ext cx="720080" cy="3384376"/>
          </a:xfrm>
          <a:prstGeom prst="leftBrace">
            <a:avLst>
              <a:gd name="adj1" fmla="val 8333"/>
              <a:gd name="adj2" fmla="val 41369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2" name="31 CuadroTexto"/>
          <p:cNvSpPr txBox="1"/>
          <p:nvPr/>
        </p:nvSpPr>
        <p:spPr>
          <a:xfrm>
            <a:off x="179512" y="508518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Sector Publico Financiero </a:t>
            </a:r>
          </a:p>
        </p:txBody>
      </p:sp>
      <p:sp>
        <p:nvSpPr>
          <p:cNvPr id="33" name="32 Rectángulo redondeado"/>
          <p:cNvSpPr/>
          <p:nvPr/>
        </p:nvSpPr>
        <p:spPr>
          <a:xfrm>
            <a:off x="1403648" y="5661248"/>
            <a:ext cx="26642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Instituciones Publicas Financieras</a:t>
            </a:r>
            <a:endParaRPr lang="es-AR" dirty="0"/>
          </a:p>
        </p:txBody>
      </p:sp>
      <p:cxnSp>
        <p:nvCxnSpPr>
          <p:cNvPr id="36" name="35 Conector recto"/>
          <p:cNvCxnSpPr/>
          <p:nvPr/>
        </p:nvCxnSpPr>
        <p:spPr>
          <a:xfrm flipV="1">
            <a:off x="611560" y="5517232"/>
            <a:ext cx="0" cy="3960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33" idx="1"/>
          </p:cNvCxnSpPr>
          <p:nvPr/>
        </p:nvCxnSpPr>
        <p:spPr>
          <a:xfrm flipH="1">
            <a:off x="611560" y="5913276"/>
            <a:ext cx="7920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Rectángulo redondeado"/>
          <p:cNvSpPr/>
          <p:nvPr/>
        </p:nvSpPr>
        <p:spPr>
          <a:xfrm>
            <a:off x="5364088" y="4941168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No Bancarias</a:t>
            </a:r>
            <a:endParaRPr lang="es-AR" dirty="0"/>
          </a:p>
        </p:txBody>
      </p:sp>
      <p:sp>
        <p:nvSpPr>
          <p:cNvPr id="43" name="42 Rectángulo redondeado"/>
          <p:cNvSpPr/>
          <p:nvPr/>
        </p:nvSpPr>
        <p:spPr>
          <a:xfrm>
            <a:off x="5364088" y="5589240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Bancarias</a:t>
            </a:r>
            <a:endParaRPr lang="es-AR" dirty="0"/>
          </a:p>
        </p:txBody>
      </p:sp>
      <p:sp>
        <p:nvSpPr>
          <p:cNvPr id="47" name="46 Abrir llave"/>
          <p:cNvSpPr/>
          <p:nvPr/>
        </p:nvSpPr>
        <p:spPr>
          <a:xfrm>
            <a:off x="4427984" y="4797152"/>
            <a:ext cx="720080" cy="1584176"/>
          </a:xfrm>
          <a:prstGeom prst="leftBrace">
            <a:avLst>
              <a:gd name="adj1" fmla="val 8333"/>
              <a:gd name="adj2" fmla="val 6782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78184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SECTOR PUBLICO ARGENTINO</a:t>
            </a:r>
            <a:endParaRPr lang="es-AR" sz="2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95536" y="908720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Administración Central</a:t>
            </a:r>
            <a:endParaRPr lang="es-AR" dirty="0"/>
          </a:p>
        </p:txBody>
      </p:sp>
      <p:sp>
        <p:nvSpPr>
          <p:cNvPr id="24" name="23 CuadroTexto"/>
          <p:cNvSpPr txBox="1"/>
          <p:nvPr/>
        </p:nvSpPr>
        <p:spPr>
          <a:xfrm>
            <a:off x="323528" y="1700808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Constituido por los poderes Ejecutivo / Legislativo / Judicial / Ministerio Publico.</a:t>
            </a:r>
            <a:endParaRPr lang="es-ES" sz="1600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395536" y="2348880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err="1" smtClean="0"/>
              <a:t>Org</a:t>
            </a:r>
            <a:r>
              <a:rPr lang="es-AR" dirty="0" smtClean="0"/>
              <a:t>. Descentralizados</a:t>
            </a:r>
            <a:endParaRPr lang="es-AR" dirty="0"/>
          </a:p>
        </p:txBody>
      </p:sp>
      <p:sp>
        <p:nvSpPr>
          <p:cNvPr id="27" name="26 Rectángulo"/>
          <p:cNvSpPr/>
          <p:nvPr/>
        </p:nvSpPr>
        <p:spPr>
          <a:xfrm>
            <a:off x="323528" y="3140968"/>
            <a:ext cx="8496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/>
              <a:t>Los organismos descentralizados son entidades que tienen patrimonio propio y personería jurídica</a:t>
            </a:r>
            <a:endParaRPr lang="es-ES" sz="16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251520" y="3501008"/>
            <a:ext cx="7992888" cy="193899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200" dirty="0" smtClean="0"/>
              <a:t> </a:t>
            </a:r>
            <a:r>
              <a:rPr lang="es-ES" sz="1200" b="1" dirty="0" smtClean="0"/>
              <a:t>Jefatura de Gabinete de Ministros.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Agroindustria</a:t>
            </a:r>
            <a:r>
              <a:rPr lang="es-ES" sz="12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Ambiente y Desarrollo Sustentable. 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Ciencia, Tecnología e Innovación Productiva.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Cultura.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Defensa.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Educación.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Energía y Minería.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Finanzas.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Hacienda.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Justicia y Derechos Humanos.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Modernización.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Producción.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Salud.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Seguridad.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Trabajo, Empleo y Seguridad Social.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Transporte.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 Turismo.</a:t>
            </a:r>
          </a:p>
          <a:p>
            <a:pPr>
              <a:buFont typeface="Arial" pitchFamily="34" charset="0"/>
              <a:buChar char="•"/>
            </a:pPr>
            <a:r>
              <a:rPr lang="es-ES" sz="1200" b="1" dirty="0" smtClean="0"/>
              <a:t> Ministerio del Interior, Obras Públicas y Vivienda.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251520" y="5661248"/>
            <a:ext cx="7992888" cy="27699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ES" sz="1200" b="1" dirty="0" smtClean="0"/>
              <a:t>Otros </a:t>
            </a:r>
            <a:r>
              <a:rPr lang="es-ES" sz="1200" b="1" dirty="0" err="1" smtClean="0"/>
              <a:t>Org</a:t>
            </a:r>
            <a:r>
              <a:rPr lang="es-ES" sz="1200" b="1" dirty="0" smtClean="0"/>
              <a:t>. Descentralizados como Auditoria General de la Nación, Ente Nacional Regulador del Gas,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378184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SECTOR PUBLICO ARGENTINO</a:t>
            </a:r>
            <a:endParaRPr lang="es-AR" sz="2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395536" y="836712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Instituciones de </a:t>
            </a:r>
            <a:r>
              <a:rPr lang="es-AR" dirty="0" err="1" smtClean="0"/>
              <a:t>Seg</a:t>
            </a:r>
            <a:r>
              <a:rPr lang="es-AR" dirty="0" smtClean="0"/>
              <a:t>. Soc.</a:t>
            </a:r>
            <a:endParaRPr lang="es-AR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23528" y="1700808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 smtClean="0"/>
              <a:t>Son organismos descentralizados pero se mantienen discriminados por el gran volumen de gasto asignado.</a:t>
            </a:r>
            <a:endParaRPr lang="es-ES" sz="16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39552" y="2492896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Ejemplos: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/>
              <a:t> Ministerio de Seguridad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/>
              <a:t> Ministerio de Defensa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/>
              <a:t> Ministerio de Trabajo, Empleo y Seguridad Social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378184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SECTOR PUBLICO ARGENTINO</a:t>
            </a:r>
            <a:endParaRPr lang="es-AR" sz="2400" dirty="0"/>
          </a:p>
        </p:txBody>
      </p:sp>
      <p:sp>
        <p:nvSpPr>
          <p:cNvPr id="5" name="4 Rectángulo redondeado"/>
          <p:cNvSpPr/>
          <p:nvPr/>
        </p:nvSpPr>
        <p:spPr>
          <a:xfrm>
            <a:off x="683568" y="908720"/>
            <a:ext cx="26642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Instituciones Publicas Financieras</a:t>
            </a:r>
            <a:endParaRPr lang="es-AR" dirty="0"/>
          </a:p>
        </p:txBody>
      </p:sp>
      <p:sp>
        <p:nvSpPr>
          <p:cNvPr id="6" name="5 Rectángulo redondeado"/>
          <p:cNvSpPr/>
          <p:nvPr/>
        </p:nvSpPr>
        <p:spPr>
          <a:xfrm>
            <a:off x="683568" y="1916832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Bancarias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3851920" y="1628800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600" dirty="0" smtClean="0"/>
              <a:t> Banco Central de la República Argentina (BCRA)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/>
              <a:t> Banco de la Nación Argentina (BNA)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/>
              <a:t> Banco Hipotecario SA (BHN)</a:t>
            </a:r>
          </a:p>
          <a:p>
            <a:pPr>
              <a:buFont typeface="Arial" pitchFamily="34" charset="0"/>
              <a:buChar char="•"/>
            </a:pPr>
            <a:r>
              <a:rPr lang="es-ES" sz="1600" dirty="0" smtClean="0"/>
              <a:t> Banco de Inversión y Comercio Exterior SA (BICE)</a:t>
            </a:r>
            <a:endParaRPr lang="es-ES" sz="1600" dirty="0"/>
          </a:p>
        </p:txBody>
      </p:sp>
      <p:sp>
        <p:nvSpPr>
          <p:cNvPr id="8" name="7 Rectángulo redondeado"/>
          <p:cNvSpPr/>
          <p:nvPr/>
        </p:nvSpPr>
        <p:spPr>
          <a:xfrm>
            <a:off x="683568" y="3717032"/>
            <a:ext cx="2664296" cy="5040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No Bancarias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3851920" y="3356992"/>
            <a:ext cx="4536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• Pellegrini SA –Fondos Comunes de Inversión</a:t>
            </a:r>
          </a:p>
          <a:p>
            <a:r>
              <a:rPr lang="es-ES" sz="1600" dirty="0" smtClean="0"/>
              <a:t>• Nación Retiro SA </a:t>
            </a:r>
          </a:p>
          <a:p>
            <a:r>
              <a:rPr lang="es-ES" sz="1600" dirty="0" smtClean="0"/>
              <a:t>• Nación Seguros SA </a:t>
            </a:r>
          </a:p>
          <a:p>
            <a:r>
              <a:rPr lang="es-ES" sz="1600" dirty="0" smtClean="0"/>
              <a:t>• Nación Bursátil SA </a:t>
            </a:r>
          </a:p>
          <a:p>
            <a:r>
              <a:rPr lang="es-ES" sz="1600" dirty="0" smtClean="0"/>
              <a:t>• Nación Fideicomisos SA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378184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SECTOR PUBLICO ARGENTINO</a:t>
            </a:r>
            <a:endParaRPr lang="es-AR" sz="2400" dirty="0"/>
          </a:p>
        </p:txBody>
      </p:sp>
      <p:sp>
        <p:nvSpPr>
          <p:cNvPr id="3" name="2 Rectángulo"/>
          <p:cNvSpPr/>
          <p:nvPr/>
        </p:nvSpPr>
        <p:spPr>
          <a:xfrm>
            <a:off x="395536" y="2060848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Administración Federal de Ingresos Públicos (AFIP) </a:t>
            </a:r>
          </a:p>
          <a:p>
            <a:r>
              <a:rPr lang="es-ES" dirty="0" smtClean="0"/>
              <a:t>Instituto Nacional de Servicios Sociales para Jubilados y Pensionados (</a:t>
            </a:r>
            <a:r>
              <a:rPr lang="es-ES" dirty="0" err="1" smtClean="0"/>
              <a:t>INSSJyP</a:t>
            </a:r>
            <a:r>
              <a:rPr lang="es-ES" dirty="0" smtClean="0"/>
              <a:t>) - PAMI Unidad Especial Sistema de Transmisión </a:t>
            </a:r>
            <a:r>
              <a:rPr lang="es-ES" dirty="0" err="1" smtClean="0"/>
              <a:t>Yacyretá</a:t>
            </a:r>
            <a:r>
              <a:rPr lang="es-ES" dirty="0" smtClean="0"/>
              <a:t> (UESTY)</a:t>
            </a:r>
          </a:p>
          <a:p>
            <a:r>
              <a:rPr lang="es-ES" dirty="0" smtClean="0"/>
              <a:t>Obras Sociales Estatales Instituto de Obra Social del Ejército (IOSE) </a:t>
            </a:r>
          </a:p>
          <a:p>
            <a:r>
              <a:rPr lang="es-ES" dirty="0" smtClean="0"/>
              <a:t>Dirección de Salud y Acción Social de la Armada (DIBA) </a:t>
            </a:r>
          </a:p>
          <a:p>
            <a:r>
              <a:rPr lang="es-ES" dirty="0" smtClean="0"/>
              <a:t>Dirección General de Bienestar del Personal de la Fuerza Aérea (DIBPFA) Superintendencia de Bienestar de la Policía Federal Argentina (SBPFA) </a:t>
            </a:r>
          </a:p>
          <a:p>
            <a:r>
              <a:rPr lang="es-ES" dirty="0" smtClean="0"/>
              <a:t>Obra Social del Servicio Penitenciario Federal (OSSPF)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95536" y="908720"/>
            <a:ext cx="266429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 smtClean="0"/>
              <a:t>Otros Entes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378184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Presupuesto Publico</a:t>
            </a:r>
            <a:endParaRPr lang="es-AR" sz="2400" dirty="0"/>
          </a:p>
        </p:txBody>
      </p:sp>
      <p:sp>
        <p:nvSpPr>
          <p:cNvPr id="6" name="5 Rectángulo"/>
          <p:cNvSpPr/>
          <p:nvPr/>
        </p:nvSpPr>
        <p:spPr>
          <a:xfrm>
            <a:off x="323528" y="828001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i="1" dirty="0" smtClean="0"/>
              <a:t>“El presupuesto es la expresión, en términos financieros, de lo que el gobierno pretende llevar a cabo en un período determinado, por regla general, un año"</a:t>
            </a:r>
            <a:endParaRPr lang="es-ES" sz="1600" dirty="0"/>
          </a:p>
        </p:txBody>
      </p:sp>
      <p:sp>
        <p:nvSpPr>
          <p:cNvPr id="7" name="6 Rectángulo"/>
          <p:cNvSpPr/>
          <p:nvPr/>
        </p:nvSpPr>
        <p:spPr>
          <a:xfrm>
            <a:off x="251520" y="1783268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EL PRESUPUESTO COMO INSTRUMENTO DE GOBIERNO</a:t>
            </a:r>
            <a:endParaRPr lang="es-ES" b="1" dirty="0"/>
          </a:p>
        </p:txBody>
      </p:sp>
      <p:sp>
        <p:nvSpPr>
          <p:cNvPr id="8" name="7 Rectángulo"/>
          <p:cNvSpPr/>
          <p:nvPr/>
        </p:nvSpPr>
        <p:spPr>
          <a:xfrm>
            <a:off x="395536" y="2279774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lphaLcParenR"/>
            </a:pPr>
            <a:r>
              <a:rPr lang="es-ES" sz="1600" dirty="0" smtClean="0"/>
              <a:t>Adopción de un programa de acción del Estado para un período dado</a:t>
            </a:r>
          </a:p>
          <a:p>
            <a:pPr marL="342900" indent="-342900" algn="just">
              <a:buAutoNum type="alphaLcParenR"/>
            </a:pPr>
            <a:r>
              <a:rPr lang="es-ES" sz="1600" dirty="0" smtClean="0"/>
              <a:t>Formulación de una política global y políticas específicas para llevar adelante dicho programa</a:t>
            </a:r>
          </a:p>
          <a:p>
            <a:pPr marL="342900" indent="-342900" algn="just">
              <a:buAutoNum type="alphaLcParenR"/>
            </a:pPr>
            <a:r>
              <a:rPr lang="es-ES" sz="1600" dirty="0" smtClean="0"/>
              <a:t>Dirección de las actividades para la materialización de tales políticas y para el seguimiento y evaluación de su cumplimiento.</a:t>
            </a:r>
            <a:endParaRPr lang="es-ES" sz="1600" dirty="0"/>
          </a:p>
        </p:txBody>
      </p:sp>
      <p:sp>
        <p:nvSpPr>
          <p:cNvPr id="9" name="8 Rectángulo"/>
          <p:cNvSpPr/>
          <p:nvPr/>
        </p:nvSpPr>
        <p:spPr>
          <a:xfrm>
            <a:off x="251520" y="3717032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EL PRESUPUESTO COMO INSTRUMENTO DE PROGRAMACIÓN ECONÓMICA Y SOCIAL </a:t>
            </a:r>
            <a:endParaRPr lang="es-ES" b="1" dirty="0"/>
          </a:p>
        </p:txBody>
      </p:sp>
      <p:sp>
        <p:nvSpPr>
          <p:cNvPr id="11" name="10 Rectángulo"/>
          <p:cNvSpPr/>
          <p:nvPr/>
        </p:nvSpPr>
        <p:spPr>
          <a:xfrm>
            <a:off x="467544" y="4221088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600" dirty="0" smtClean="0"/>
              <a:t>Las acciones de programación en el mediano plazo se elaboran en términos de agregados macro-económicos para el conjunto de la realidad nacional, y se reflejan en el presupuesto plurianual y en el plan de inversión pública. El Estado define el nivel y composición de la provisión e inversión pública, la demanda de producción recursos reales que requiere de la economía, las formas y magnitudes del financiamiento de sus actividades y los efectos que, a través del binomio ingreso-gasto, pretende alcanzar en las macro variables del sistema económico.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378184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Presupuesto Publico</a:t>
            </a:r>
            <a:endParaRPr lang="es-AR" sz="2400" dirty="0"/>
          </a:p>
        </p:txBody>
      </p:sp>
      <p:sp>
        <p:nvSpPr>
          <p:cNvPr id="10" name="9 Rectángulo"/>
          <p:cNvSpPr/>
          <p:nvPr/>
        </p:nvSpPr>
        <p:spPr>
          <a:xfrm>
            <a:off x="251520" y="980728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EL PRESUPUESTO COMO INSTRUMENTO DE ADMINISTRACIÓN</a:t>
            </a:r>
            <a:endParaRPr lang="es-ES" b="1" dirty="0"/>
          </a:p>
        </p:txBody>
      </p:sp>
      <p:sp>
        <p:nvSpPr>
          <p:cNvPr id="12" name="11 Rectángulo"/>
          <p:cNvSpPr/>
          <p:nvPr/>
        </p:nvSpPr>
        <p:spPr>
          <a:xfrm>
            <a:off x="467544" y="162880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El presupuesto tiene que formularse y expresarse en una forma tal que permita a cada una de las personas responsables del cumplimiento de los objetivos concretos y del conjunto orgánico de acciones correspondientes, encontrar en él una verdadera "guía de acción" que elimine o minimice la necesidad de decisiones improvisadas. 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251520" y="3203684"/>
            <a:ext cx="3550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/>
              <a:t>LOS PRINCIPIOS PRESUPUESTARIOS</a:t>
            </a:r>
            <a:endParaRPr lang="es-ES" b="1" dirty="0"/>
          </a:p>
        </p:txBody>
      </p:sp>
      <p:sp>
        <p:nvSpPr>
          <p:cNvPr id="14" name="13 Rectángulo"/>
          <p:cNvSpPr/>
          <p:nvPr/>
        </p:nvSpPr>
        <p:spPr>
          <a:xfrm>
            <a:off x="827584" y="3917955"/>
            <a:ext cx="8064896" cy="203132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/>
            <a:r>
              <a:rPr lang="es-ES" dirty="0" smtClean="0"/>
              <a:t>Programación </a:t>
            </a:r>
          </a:p>
          <a:p>
            <a:pPr lvl="0"/>
            <a:r>
              <a:rPr lang="es-ES" dirty="0" smtClean="0"/>
              <a:t>Universalidad</a:t>
            </a:r>
          </a:p>
          <a:p>
            <a:pPr lvl="0"/>
            <a:r>
              <a:rPr lang="es-ES" dirty="0" smtClean="0"/>
              <a:t>Exclusividad</a:t>
            </a:r>
          </a:p>
          <a:p>
            <a:pPr lvl="0"/>
            <a:r>
              <a:rPr lang="es-ES" dirty="0" smtClean="0"/>
              <a:t>Unidad</a:t>
            </a:r>
          </a:p>
          <a:p>
            <a:pPr lvl="0"/>
            <a:r>
              <a:rPr lang="es-ES" dirty="0" smtClean="0"/>
              <a:t>Factibilidad</a:t>
            </a:r>
          </a:p>
          <a:p>
            <a:pPr lvl="0"/>
            <a:r>
              <a:rPr lang="es-ES" dirty="0" smtClean="0"/>
              <a:t>Exactitud</a:t>
            </a:r>
          </a:p>
          <a:p>
            <a:pPr lvl="0"/>
            <a:r>
              <a:rPr lang="es-ES" dirty="0" smtClean="0"/>
              <a:t>Claridad</a:t>
            </a:r>
          </a:p>
          <a:p>
            <a:pPr lvl="0"/>
            <a:r>
              <a:rPr lang="es-ES" dirty="0" smtClean="0"/>
              <a:t>Especificación</a:t>
            </a:r>
          </a:p>
          <a:p>
            <a:pPr lvl="0"/>
            <a:r>
              <a:rPr lang="es-ES" dirty="0" smtClean="0"/>
              <a:t>Periodicidad</a:t>
            </a:r>
          </a:p>
          <a:p>
            <a:pPr lvl="0"/>
            <a:r>
              <a:rPr lang="es-ES" dirty="0" smtClean="0"/>
              <a:t>Continuidad</a:t>
            </a:r>
          </a:p>
          <a:p>
            <a:pPr lvl="0"/>
            <a:r>
              <a:rPr lang="es-ES" dirty="0" smtClean="0"/>
              <a:t>Flexibilidad</a:t>
            </a:r>
          </a:p>
          <a:p>
            <a:pPr lvl="0"/>
            <a:r>
              <a:rPr lang="es-ES" dirty="0" smtClean="0"/>
              <a:t>Equilibrio</a:t>
            </a:r>
          </a:p>
          <a:p>
            <a:pPr lvl="0"/>
            <a:r>
              <a:rPr lang="es-ES" dirty="0" smtClean="0"/>
              <a:t>Anticipación</a:t>
            </a:r>
          </a:p>
          <a:p>
            <a:pPr lvl="0"/>
            <a:r>
              <a:rPr lang="es-ES" dirty="0" smtClean="0"/>
              <a:t>Transparencia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781841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11560" y="188640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dirty="0" smtClean="0"/>
              <a:t>Presupuesto Publico</a:t>
            </a:r>
            <a:endParaRPr lang="es-AR" sz="2400" dirty="0"/>
          </a:p>
        </p:txBody>
      </p:sp>
      <p:sp>
        <p:nvSpPr>
          <p:cNvPr id="10" name="9 Rectángulo"/>
          <p:cNvSpPr/>
          <p:nvPr/>
        </p:nvSpPr>
        <p:spPr>
          <a:xfrm>
            <a:off x="251520" y="836712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Ingresos del Estado</a:t>
            </a:r>
            <a:endParaRPr lang="es-ES" b="1" dirty="0"/>
          </a:p>
        </p:txBody>
      </p:sp>
      <p:sp>
        <p:nvSpPr>
          <p:cNvPr id="7" name="6 Rectángulo"/>
          <p:cNvSpPr/>
          <p:nvPr/>
        </p:nvSpPr>
        <p:spPr>
          <a:xfrm>
            <a:off x="611560" y="1907540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Tributario</a:t>
            </a:r>
            <a:endParaRPr lang="es-ES" b="1" dirty="0"/>
          </a:p>
        </p:txBody>
      </p:sp>
      <p:sp>
        <p:nvSpPr>
          <p:cNvPr id="8" name="7 Rectángulo"/>
          <p:cNvSpPr/>
          <p:nvPr/>
        </p:nvSpPr>
        <p:spPr>
          <a:xfrm>
            <a:off x="2411760" y="1628800"/>
            <a:ext cx="59766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Impuestos (Directos o Indirectos / Progresivos o  Regresivos)</a:t>
            </a:r>
          </a:p>
          <a:p>
            <a:r>
              <a:rPr lang="es-ES" dirty="0" smtClean="0"/>
              <a:t>Tasas</a:t>
            </a:r>
          </a:p>
          <a:p>
            <a:r>
              <a:rPr lang="es-ES" dirty="0" smtClean="0"/>
              <a:t>Contribuciones Especiales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11560" y="2996952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Venta de Bs y Servicios</a:t>
            </a:r>
            <a:endParaRPr lang="es-ES" b="1" dirty="0"/>
          </a:p>
        </p:txBody>
      </p:sp>
      <p:sp>
        <p:nvSpPr>
          <p:cNvPr id="11" name="10 Rectángulo"/>
          <p:cNvSpPr/>
          <p:nvPr/>
        </p:nvSpPr>
        <p:spPr>
          <a:xfrm>
            <a:off x="611560" y="4643844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Endeudamiento Publico </a:t>
            </a:r>
            <a:r>
              <a:rPr lang="es-ES" dirty="0" smtClean="0"/>
              <a:t>(interno o Externo) </a:t>
            </a:r>
            <a:endParaRPr lang="es-ES" b="1" dirty="0"/>
          </a:p>
        </p:txBody>
      </p:sp>
      <p:sp>
        <p:nvSpPr>
          <p:cNvPr id="12" name="11 Rectángulo"/>
          <p:cNvSpPr/>
          <p:nvPr/>
        </p:nvSpPr>
        <p:spPr>
          <a:xfrm>
            <a:off x="611560" y="3563724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Derechos (Comercio Exterior)</a:t>
            </a:r>
            <a:endParaRPr lang="es-ES" b="1" dirty="0"/>
          </a:p>
        </p:txBody>
      </p:sp>
      <p:sp>
        <p:nvSpPr>
          <p:cNvPr id="13" name="12 Rectángulo"/>
          <p:cNvSpPr/>
          <p:nvPr/>
        </p:nvSpPr>
        <p:spPr>
          <a:xfrm>
            <a:off x="611560" y="4139788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Aportes a la Seguridad Social</a:t>
            </a:r>
            <a:endParaRPr lang="es-ES" b="1" dirty="0"/>
          </a:p>
        </p:txBody>
      </p:sp>
      <p:sp>
        <p:nvSpPr>
          <p:cNvPr id="14" name="13 Abrir llave"/>
          <p:cNvSpPr/>
          <p:nvPr/>
        </p:nvSpPr>
        <p:spPr>
          <a:xfrm>
            <a:off x="1835696" y="1628800"/>
            <a:ext cx="720080" cy="936104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818411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819</Words>
  <Application>Microsoft Office PowerPoint</Application>
  <PresentationFormat>Presentación en pantalla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Samsung</dc:creator>
  <cp:lastModifiedBy>csuarez</cp:lastModifiedBy>
  <cp:revision>27</cp:revision>
  <dcterms:created xsi:type="dcterms:W3CDTF">2017-10-02T02:34:58Z</dcterms:created>
  <dcterms:modified xsi:type="dcterms:W3CDTF">2017-10-27T22:28:22Z</dcterms:modified>
</cp:coreProperties>
</file>