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6" r:id="rId3"/>
    <p:sldId id="283" r:id="rId4"/>
    <p:sldId id="279" r:id="rId5"/>
    <p:sldId id="294" r:id="rId6"/>
    <p:sldId id="280" r:id="rId7"/>
    <p:sldId id="287" r:id="rId8"/>
    <p:sldId id="284" r:id="rId9"/>
    <p:sldId id="285" r:id="rId10"/>
    <p:sldId id="288" r:id="rId11"/>
    <p:sldId id="295" r:id="rId12"/>
    <p:sldId id="296" r:id="rId13"/>
    <p:sldId id="297" r:id="rId14"/>
    <p:sldId id="289" r:id="rId15"/>
    <p:sldId id="290" r:id="rId16"/>
    <p:sldId id="292" r:id="rId17"/>
    <p:sldId id="291" r:id="rId18"/>
    <p:sldId id="29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-1086" y="-66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1016" y="866887"/>
            <a:ext cx="9989967" cy="3329581"/>
          </a:xfrm>
        </p:spPr>
        <p:txBody>
          <a:bodyPr/>
          <a:lstStyle/>
          <a:p>
            <a:pPr algn="ctr"/>
            <a:r>
              <a:rPr lang="es-AR" sz="6000" dirty="0" smtClean="0"/>
              <a:t>El pensamiento latinoamericano en ciencia, tecnología, desarrollo y dependencia</a:t>
            </a:r>
            <a:endParaRPr lang="es-AR" sz="6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400" b="1" dirty="0" smtClean="0"/>
              <a:t>PLACTED: SU VIGENCIA</a:t>
            </a:r>
          </a:p>
          <a:p>
            <a:pPr algn="ctr"/>
            <a:endParaRPr lang="es-AR" sz="3200" dirty="0"/>
          </a:p>
          <a:p>
            <a:pPr algn="ctr"/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132378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b="1" dirty="0" smtClean="0"/>
              <a:t>Ideas principales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3312" y="2052918"/>
            <a:ext cx="9579032" cy="4195481"/>
          </a:xfrm>
        </p:spPr>
        <p:txBody>
          <a:bodyPr/>
          <a:lstStyle/>
          <a:p>
            <a:r>
              <a:rPr lang="es-AR" sz="2400" b="1" i="1" dirty="0"/>
              <a:t>La desagregación del paquete tecnológico</a:t>
            </a:r>
            <a:r>
              <a:rPr lang="es-AR" sz="2400" dirty="0"/>
              <a:t>, </a:t>
            </a:r>
          </a:p>
          <a:p>
            <a:r>
              <a:rPr lang="es-AR" sz="2400" b="1" i="1" dirty="0"/>
              <a:t>La articulación de los esfuerzos en ciencia y tecnología en un proyecto nacional</a:t>
            </a:r>
            <a:r>
              <a:rPr lang="es-AR" sz="2400" dirty="0"/>
              <a:t> concepto de políticas explícitas e implícitas</a:t>
            </a:r>
          </a:p>
          <a:p>
            <a:r>
              <a:rPr lang="es-AR" sz="2400" dirty="0"/>
              <a:t>El conocido </a:t>
            </a:r>
            <a:r>
              <a:rPr lang="es-AR" sz="2400" b="1" i="1" dirty="0"/>
              <a:t>triángulo de Sabato,</a:t>
            </a:r>
            <a:endParaRPr lang="es-AR" sz="2400" dirty="0"/>
          </a:p>
          <a:p>
            <a:r>
              <a:rPr lang="es-AR" sz="2400" b="1" i="1" dirty="0"/>
              <a:t>La caracterización de nuestras sociedades y del subdesarrollo</a:t>
            </a:r>
            <a:r>
              <a:rPr lang="es-AR" sz="2400" dirty="0"/>
              <a:t> </a:t>
            </a:r>
            <a:r>
              <a:rPr lang="es-AR" sz="2400" b="1" i="1" dirty="0"/>
              <a:t>como sociedades con una heterogeneidad estructural</a:t>
            </a:r>
            <a:r>
              <a:rPr lang="es-AR" sz="2400" dirty="0"/>
              <a:t> fruto de su historia </a:t>
            </a:r>
            <a:r>
              <a:rPr lang="es-AR" sz="2400" dirty="0" smtClean="0"/>
              <a:t>colonial</a:t>
            </a:r>
          </a:p>
          <a:p>
            <a:r>
              <a:rPr lang="es-AR" sz="2400" dirty="0" smtClean="0"/>
              <a:t>La </a:t>
            </a:r>
            <a:r>
              <a:rPr lang="es-AR" sz="2400" b="1" dirty="0" smtClean="0"/>
              <a:t>transferencia de tecnología: tecnología como mercancía</a:t>
            </a:r>
            <a:endParaRPr lang="es-AR" sz="24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3946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Oval 2"/>
          <p:cNvSpPr>
            <a:spLocks noChangeArrowheads="1"/>
          </p:cNvSpPr>
          <p:nvPr/>
        </p:nvSpPr>
        <p:spPr bwMode="auto">
          <a:xfrm>
            <a:off x="5016500" y="1268413"/>
            <a:ext cx="1727200" cy="16557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600" b="1" dirty="0"/>
              <a:t>Economía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600" dirty="0"/>
              <a:t>¿Qué producir?</a:t>
            </a:r>
          </a:p>
        </p:txBody>
      </p:sp>
      <p:sp>
        <p:nvSpPr>
          <p:cNvPr id="324611" name="Text Box 3"/>
          <p:cNvSpPr txBox="1">
            <a:spLocks noChangeArrowheads="1"/>
          </p:cNvSpPr>
          <p:nvPr/>
        </p:nvSpPr>
        <p:spPr bwMode="auto">
          <a:xfrm>
            <a:off x="348343" y="352426"/>
            <a:ext cx="114227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2800" b="1" dirty="0"/>
              <a:t>Relación entre economía, tecnología y sociedad</a:t>
            </a:r>
          </a:p>
        </p:txBody>
      </p:sp>
      <p:sp>
        <p:nvSpPr>
          <p:cNvPr id="324612" name="Oval 4"/>
          <p:cNvSpPr>
            <a:spLocks noChangeArrowheads="1"/>
          </p:cNvSpPr>
          <p:nvPr/>
        </p:nvSpPr>
        <p:spPr bwMode="auto">
          <a:xfrm>
            <a:off x="3071813" y="3284538"/>
            <a:ext cx="1727200" cy="16557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600" b="1" dirty="0"/>
              <a:t>Tecnología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600" dirty="0"/>
              <a:t>¿Cómo producir?</a:t>
            </a:r>
          </a:p>
        </p:txBody>
      </p:sp>
      <p:sp>
        <p:nvSpPr>
          <p:cNvPr id="324613" name="Oval 5"/>
          <p:cNvSpPr>
            <a:spLocks noChangeArrowheads="1"/>
          </p:cNvSpPr>
          <p:nvPr/>
        </p:nvSpPr>
        <p:spPr bwMode="auto">
          <a:xfrm>
            <a:off x="6672263" y="3357563"/>
            <a:ext cx="1727200" cy="16557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600" b="1" dirty="0"/>
              <a:t>Estructura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600" b="1" dirty="0"/>
              <a:t>Social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600" dirty="0"/>
              <a:t>¿Para quién?</a:t>
            </a:r>
          </a:p>
        </p:txBody>
      </p:sp>
      <p:sp>
        <p:nvSpPr>
          <p:cNvPr id="324614" name="Line 6"/>
          <p:cNvSpPr>
            <a:spLocks noChangeShapeType="1"/>
          </p:cNvSpPr>
          <p:nvPr/>
        </p:nvSpPr>
        <p:spPr bwMode="auto">
          <a:xfrm flipH="1">
            <a:off x="4367213" y="2565401"/>
            <a:ext cx="792162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4615" name="Line 7"/>
          <p:cNvSpPr>
            <a:spLocks noChangeShapeType="1"/>
          </p:cNvSpPr>
          <p:nvPr/>
        </p:nvSpPr>
        <p:spPr bwMode="auto">
          <a:xfrm flipV="1">
            <a:off x="4511676" y="2708276"/>
            <a:ext cx="792163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4616" name="Line 8"/>
          <p:cNvSpPr>
            <a:spLocks noChangeShapeType="1"/>
          </p:cNvSpPr>
          <p:nvPr/>
        </p:nvSpPr>
        <p:spPr bwMode="auto">
          <a:xfrm>
            <a:off x="6311901" y="2781300"/>
            <a:ext cx="576263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4617" name="Line 9"/>
          <p:cNvSpPr>
            <a:spLocks noChangeShapeType="1"/>
          </p:cNvSpPr>
          <p:nvPr/>
        </p:nvSpPr>
        <p:spPr bwMode="auto">
          <a:xfrm flipH="1" flipV="1">
            <a:off x="6527801" y="2636838"/>
            <a:ext cx="576263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4618" name="Line 10"/>
          <p:cNvSpPr>
            <a:spLocks noChangeShapeType="1"/>
          </p:cNvSpPr>
          <p:nvPr/>
        </p:nvSpPr>
        <p:spPr bwMode="auto">
          <a:xfrm>
            <a:off x="4800601" y="4005263"/>
            <a:ext cx="1871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4619" name="Line 11"/>
          <p:cNvSpPr>
            <a:spLocks noChangeShapeType="1"/>
          </p:cNvSpPr>
          <p:nvPr/>
        </p:nvSpPr>
        <p:spPr bwMode="auto">
          <a:xfrm flipH="1">
            <a:off x="4800601" y="4292600"/>
            <a:ext cx="1871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4391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altLang="es-AR" sz="2000" b="1" dirty="0"/>
              <a:t>INTERRELACION ENTRE LO ECONÓMICO, LO TECNOLÓGICO Y LO SOCIAL EN LA MATRIZ INSUMO-PRODUCTO</a:t>
            </a:r>
          </a:p>
        </p:txBody>
      </p:sp>
      <p:sp>
        <p:nvSpPr>
          <p:cNvPr id="325635" name="Rectangle 3"/>
          <p:cNvSpPr>
            <a:spLocks noChangeArrowheads="1"/>
          </p:cNvSpPr>
          <p:nvPr/>
        </p:nvSpPr>
        <p:spPr bwMode="auto">
          <a:xfrm>
            <a:off x="2208214" y="14128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s-AR"/>
          </a:p>
        </p:txBody>
      </p:sp>
      <p:sp>
        <p:nvSpPr>
          <p:cNvPr id="325636" name="Line 4"/>
          <p:cNvSpPr>
            <a:spLocks noChangeShapeType="1"/>
          </p:cNvSpPr>
          <p:nvPr/>
        </p:nvSpPr>
        <p:spPr bwMode="auto">
          <a:xfrm>
            <a:off x="2208214" y="1628775"/>
            <a:ext cx="1622425" cy="869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graphicFrame>
        <p:nvGraphicFramePr>
          <p:cNvPr id="325637" name="Group 5"/>
          <p:cNvGraphicFramePr>
            <a:graphicFrameLocks noGrp="1"/>
          </p:cNvGraphicFramePr>
          <p:nvPr/>
        </p:nvGraphicFramePr>
        <p:xfrm>
          <a:off x="2208213" y="1557339"/>
          <a:ext cx="7886700" cy="4114483"/>
        </p:xfrm>
        <a:graphic>
          <a:graphicData uri="http://schemas.openxmlformats.org/drawingml/2006/table">
            <a:tbl>
              <a:tblPr/>
              <a:tblGrid>
                <a:gridCol w="1600200"/>
                <a:gridCol w="714375"/>
                <a:gridCol w="771525"/>
                <a:gridCol w="800100"/>
                <a:gridCol w="1257300"/>
                <a:gridCol w="1371600"/>
                <a:gridCol w="1371600"/>
              </a:tblGrid>
              <a:tr h="487363">
                <a:tc rowSpan="2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PRODUCCION</a:t>
                      </a:r>
                      <a:endParaRPr kumimoji="0" lang="es-MX" altLang="es-A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Batang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altLang="es-A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altLang="es-A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INSUMOS</a:t>
                      </a:r>
                      <a:endParaRPr kumimoji="0" lang="es-MX" altLang="es-A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SECTORES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DEMANDA FINAL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TOTAL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A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B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C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INVERSIÓN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CONSUMO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A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altLang="es-A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altLang="es-A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Dirigida a sector I y sector II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altLang="es-A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Estructura de la demanda</a:t>
                      </a:r>
                      <a:endParaRPr kumimoji="0" lang="es-MX" altLang="es-A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Batang" pitchFamily="18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(social y económica)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A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B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B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C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C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Beneficios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Salarios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Producto sectorial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A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B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C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A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altLang="es-A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Batang" pitchFamily="18" charset="-127"/>
                          <a:cs typeface="Arial" panose="020B0604020202020204" pitchFamily="34" charset="0"/>
                        </a:rPr>
                        <a:t>VBP</a:t>
                      </a:r>
                      <a:endParaRPr kumimoji="0" lang="es-MX" altLang="es-A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Batang" pitchFamily="18" charset="-127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Elipse 1"/>
          <p:cNvSpPr/>
          <p:nvPr/>
        </p:nvSpPr>
        <p:spPr>
          <a:xfrm>
            <a:off x="3933371" y="2714170"/>
            <a:ext cx="2032000" cy="12627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tx1"/>
                </a:solidFill>
              </a:rPr>
              <a:t>Relaciones técnicas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3933370" y="4121377"/>
            <a:ext cx="2032000" cy="9601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tx1"/>
                </a:solidFill>
              </a:rPr>
              <a:t>Relaciones sociales</a:t>
            </a:r>
            <a:endParaRPr lang="es-A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99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ChangeArrowheads="1"/>
          </p:cNvSpPr>
          <p:nvPr/>
        </p:nvSpPr>
        <p:spPr bwMode="auto">
          <a:xfrm>
            <a:off x="4727576" y="333375"/>
            <a:ext cx="244792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200"/>
              <a:t>Generación de ciencia</a:t>
            </a:r>
          </a:p>
        </p:txBody>
      </p:sp>
      <p:sp>
        <p:nvSpPr>
          <p:cNvPr id="326659" name="Text Box 3"/>
          <p:cNvSpPr txBox="1">
            <a:spLocks noChangeArrowheads="1"/>
          </p:cNvSpPr>
          <p:nvPr/>
        </p:nvSpPr>
        <p:spPr bwMode="auto">
          <a:xfrm>
            <a:off x="5016501" y="981076"/>
            <a:ext cx="18716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endParaRPr lang="es-ES" altLang="es-AR"/>
          </a:p>
        </p:txBody>
      </p:sp>
      <p:sp>
        <p:nvSpPr>
          <p:cNvPr id="326660" name="Rectangle 4"/>
          <p:cNvSpPr>
            <a:spLocks noChangeArrowheads="1"/>
          </p:cNvSpPr>
          <p:nvPr/>
        </p:nvSpPr>
        <p:spPr bwMode="auto">
          <a:xfrm>
            <a:off x="5519738" y="981076"/>
            <a:ext cx="914400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000"/>
              <a:t>Tecnología</a:t>
            </a:r>
          </a:p>
        </p:txBody>
      </p:sp>
      <p:sp>
        <p:nvSpPr>
          <p:cNvPr id="326661" name="Line 5"/>
          <p:cNvSpPr>
            <a:spLocks noChangeShapeType="1"/>
          </p:cNvSpPr>
          <p:nvPr/>
        </p:nvSpPr>
        <p:spPr bwMode="auto">
          <a:xfrm>
            <a:off x="7175500" y="549275"/>
            <a:ext cx="433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62" name="Text Box 6"/>
          <p:cNvSpPr txBox="1">
            <a:spLocks noChangeArrowheads="1"/>
          </p:cNvSpPr>
          <p:nvPr/>
        </p:nvSpPr>
        <p:spPr bwMode="auto">
          <a:xfrm>
            <a:off x="7824789" y="404814"/>
            <a:ext cx="20351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s-MX" altLang="es-AR" sz="1200"/>
              <a:t>Conectada con exterior</a:t>
            </a:r>
          </a:p>
        </p:txBody>
      </p:sp>
      <p:sp>
        <p:nvSpPr>
          <p:cNvPr id="326663" name="Line 7"/>
          <p:cNvSpPr>
            <a:spLocks noChangeShapeType="1"/>
          </p:cNvSpPr>
          <p:nvPr/>
        </p:nvSpPr>
        <p:spPr bwMode="auto">
          <a:xfrm flipH="1">
            <a:off x="6456364" y="1196975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64" name="Text Box 8"/>
          <p:cNvSpPr txBox="1">
            <a:spLocks noChangeArrowheads="1"/>
          </p:cNvSpPr>
          <p:nvPr/>
        </p:nvSpPr>
        <p:spPr bwMode="auto">
          <a:xfrm>
            <a:off x="7896226" y="1000126"/>
            <a:ext cx="2303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s-MX" altLang="es-AR" sz="1200" dirty="0"/>
              <a:t>Fundamentalmente externa e inducida a través de las pautas de consumo</a:t>
            </a:r>
          </a:p>
        </p:txBody>
      </p:sp>
      <p:sp>
        <p:nvSpPr>
          <p:cNvPr id="326665" name="Rectangle 9"/>
          <p:cNvSpPr>
            <a:spLocks noChangeArrowheads="1"/>
          </p:cNvSpPr>
          <p:nvPr/>
        </p:nvSpPr>
        <p:spPr bwMode="auto">
          <a:xfrm>
            <a:off x="5159376" y="1484313"/>
            <a:ext cx="158432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000"/>
              <a:t>Producción BK e Insumos</a:t>
            </a:r>
          </a:p>
        </p:txBody>
      </p:sp>
      <p:sp>
        <p:nvSpPr>
          <p:cNvPr id="326666" name="Text Box 10"/>
          <p:cNvSpPr txBox="1">
            <a:spLocks noChangeArrowheads="1"/>
          </p:cNvSpPr>
          <p:nvPr/>
        </p:nvSpPr>
        <p:spPr bwMode="auto">
          <a:xfrm>
            <a:off x="2208213" y="639763"/>
            <a:ext cx="20875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endParaRPr lang="es-ES" altLang="es-AR"/>
          </a:p>
        </p:txBody>
      </p:sp>
      <p:sp>
        <p:nvSpPr>
          <p:cNvPr id="326667" name="Text Box 11"/>
          <p:cNvSpPr txBox="1">
            <a:spLocks noChangeArrowheads="1"/>
          </p:cNvSpPr>
          <p:nvPr/>
        </p:nvSpPr>
        <p:spPr bwMode="auto">
          <a:xfrm>
            <a:off x="2063751" y="712788"/>
            <a:ext cx="2016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endParaRPr lang="es-ES" altLang="es-AR"/>
          </a:p>
        </p:txBody>
      </p:sp>
      <p:sp>
        <p:nvSpPr>
          <p:cNvPr id="326668" name="Text Box 12"/>
          <p:cNvSpPr txBox="1">
            <a:spLocks noChangeArrowheads="1"/>
          </p:cNvSpPr>
          <p:nvPr/>
        </p:nvSpPr>
        <p:spPr bwMode="auto">
          <a:xfrm>
            <a:off x="2063751" y="692150"/>
            <a:ext cx="20161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600" b="1"/>
              <a:t>Estructura CyT</a:t>
            </a:r>
          </a:p>
        </p:txBody>
      </p:sp>
      <p:sp>
        <p:nvSpPr>
          <p:cNvPr id="326669" name="Line 13"/>
          <p:cNvSpPr>
            <a:spLocks noChangeShapeType="1"/>
          </p:cNvSpPr>
          <p:nvPr/>
        </p:nvSpPr>
        <p:spPr bwMode="auto">
          <a:xfrm>
            <a:off x="4079875" y="404813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70" name="Line 14"/>
          <p:cNvSpPr>
            <a:spLocks noChangeShapeType="1"/>
          </p:cNvSpPr>
          <p:nvPr/>
        </p:nvSpPr>
        <p:spPr bwMode="auto">
          <a:xfrm flipV="1">
            <a:off x="4079876" y="260351"/>
            <a:ext cx="144463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71" name="Line 15"/>
          <p:cNvSpPr>
            <a:spLocks noChangeShapeType="1"/>
          </p:cNvSpPr>
          <p:nvPr/>
        </p:nvSpPr>
        <p:spPr bwMode="auto">
          <a:xfrm>
            <a:off x="4079875" y="1268414"/>
            <a:ext cx="21590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72" name="Rectangle 16"/>
          <p:cNvSpPr>
            <a:spLocks noChangeArrowheads="1"/>
          </p:cNvSpPr>
          <p:nvPr/>
        </p:nvSpPr>
        <p:spPr bwMode="auto">
          <a:xfrm>
            <a:off x="4656139" y="2133600"/>
            <a:ext cx="259238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400" b="1"/>
              <a:t>Producción de Bienes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400" b="1"/>
              <a:t> duraderos y de lujo - BCD</a:t>
            </a:r>
          </a:p>
        </p:txBody>
      </p:sp>
      <p:sp>
        <p:nvSpPr>
          <p:cNvPr id="326673" name="Rectangle 17"/>
          <p:cNvSpPr>
            <a:spLocks noChangeArrowheads="1"/>
          </p:cNvSpPr>
          <p:nvPr/>
        </p:nvSpPr>
        <p:spPr bwMode="auto">
          <a:xfrm>
            <a:off x="5448300" y="3284539"/>
            <a:ext cx="1079500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200" dirty="0"/>
              <a:t>Bienes Salario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200" dirty="0" err="1"/>
              <a:t>BCnoD</a:t>
            </a:r>
            <a:endParaRPr lang="es-MX" altLang="es-AR" sz="1200" dirty="0"/>
          </a:p>
        </p:txBody>
      </p:sp>
      <p:sp>
        <p:nvSpPr>
          <p:cNvPr id="326674" name="Line 18"/>
          <p:cNvSpPr>
            <a:spLocks noChangeShapeType="1"/>
          </p:cNvSpPr>
          <p:nvPr/>
        </p:nvSpPr>
        <p:spPr bwMode="auto">
          <a:xfrm>
            <a:off x="4079875" y="1557338"/>
            <a:ext cx="0" cy="2303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75" name="Line 19"/>
          <p:cNvSpPr>
            <a:spLocks noChangeShapeType="1"/>
          </p:cNvSpPr>
          <p:nvPr/>
        </p:nvSpPr>
        <p:spPr bwMode="auto">
          <a:xfrm flipV="1">
            <a:off x="4079875" y="1484314"/>
            <a:ext cx="21590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76" name="Line 20"/>
          <p:cNvSpPr>
            <a:spLocks noChangeShapeType="1"/>
          </p:cNvSpPr>
          <p:nvPr/>
        </p:nvSpPr>
        <p:spPr bwMode="auto">
          <a:xfrm>
            <a:off x="4079875" y="3860801"/>
            <a:ext cx="21590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77" name="Text Box 21"/>
          <p:cNvSpPr txBox="1">
            <a:spLocks noChangeArrowheads="1"/>
          </p:cNvSpPr>
          <p:nvPr/>
        </p:nvSpPr>
        <p:spPr bwMode="auto">
          <a:xfrm>
            <a:off x="2208213" y="2349501"/>
            <a:ext cx="15113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600" b="1"/>
              <a:t>Estructura productiva</a:t>
            </a:r>
          </a:p>
        </p:txBody>
      </p:sp>
      <p:sp>
        <p:nvSpPr>
          <p:cNvPr id="326678" name="Text Box 22"/>
          <p:cNvSpPr txBox="1">
            <a:spLocks noChangeArrowheads="1"/>
          </p:cNvSpPr>
          <p:nvPr/>
        </p:nvSpPr>
        <p:spPr bwMode="auto">
          <a:xfrm>
            <a:off x="8091487" y="2205039"/>
            <a:ext cx="26114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200" dirty="0"/>
              <a:t>Sobredimensionamiento de Bienes de consumo duradero</a:t>
            </a:r>
          </a:p>
        </p:txBody>
      </p:sp>
      <p:sp>
        <p:nvSpPr>
          <p:cNvPr id="326679" name="Text Box 23"/>
          <p:cNvSpPr txBox="1">
            <a:spLocks noChangeArrowheads="1"/>
          </p:cNvSpPr>
          <p:nvPr/>
        </p:nvSpPr>
        <p:spPr bwMode="auto">
          <a:xfrm>
            <a:off x="7967663" y="1700213"/>
            <a:ext cx="18732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000"/>
              <a:t>Casi inexistente. Importados</a:t>
            </a:r>
          </a:p>
        </p:txBody>
      </p:sp>
      <p:sp>
        <p:nvSpPr>
          <p:cNvPr id="326680" name="Line 24"/>
          <p:cNvSpPr>
            <a:spLocks noChangeShapeType="1"/>
          </p:cNvSpPr>
          <p:nvPr/>
        </p:nvSpPr>
        <p:spPr bwMode="auto">
          <a:xfrm flipH="1" flipV="1">
            <a:off x="6743700" y="1752601"/>
            <a:ext cx="1514928" cy="1051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81" name="Line 25"/>
          <p:cNvSpPr>
            <a:spLocks noChangeShapeType="1"/>
          </p:cNvSpPr>
          <p:nvPr/>
        </p:nvSpPr>
        <p:spPr bwMode="auto">
          <a:xfrm flipH="1">
            <a:off x="7248525" y="249237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82" name="Text Box 26"/>
          <p:cNvSpPr txBox="1">
            <a:spLocks noChangeArrowheads="1"/>
          </p:cNvSpPr>
          <p:nvPr/>
        </p:nvSpPr>
        <p:spPr bwMode="auto">
          <a:xfrm>
            <a:off x="8040688" y="3305175"/>
            <a:ext cx="215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200" dirty="0"/>
              <a:t>Atrofia relativa del sector de </a:t>
            </a:r>
            <a:r>
              <a:rPr lang="es-MX" altLang="es-AR" sz="1200" dirty="0" err="1"/>
              <a:t>BCnoD</a:t>
            </a:r>
            <a:endParaRPr lang="es-MX" altLang="es-AR" sz="1200" dirty="0"/>
          </a:p>
        </p:txBody>
      </p:sp>
      <p:sp>
        <p:nvSpPr>
          <p:cNvPr id="326683" name="Line 27"/>
          <p:cNvSpPr>
            <a:spLocks noChangeShapeType="1"/>
          </p:cNvSpPr>
          <p:nvPr/>
        </p:nvSpPr>
        <p:spPr bwMode="auto">
          <a:xfrm flipH="1">
            <a:off x="6527801" y="3500438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84" name="Line 28"/>
          <p:cNvSpPr>
            <a:spLocks noChangeShapeType="1"/>
          </p:cNvSpPr>
          <p:nvPr/>
        </p:nvSpPr>
        <p:spPr bwMode="auto">
          <a:xfrm flipH="1">
            <a:off x="4872038" y="1125538"/>
            <a:ext cx="6477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85" name="Line 29"/>
          <p:cNvSpPr>
            <a:spLocks noChangeShapeType="1"/>
          </p:cNvSpPr>
          <p:nvPr/>
        </p:nvSpPr>
        <p:spPr bwMode="auto">
          <a:xfrm>
            <a:off x="4872038" y="1125539"/>
            <a:ext cx="0" cy="5746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86" name="Line 30"/>
          <p:cNvSpPr>
            <a:spLocks noChangeShapeType="1"/>
          </p:cNvSpPr>
          <p:nvPr/>
        </p:nvSpPr>
        <p:spPr bwMode="auto">
          <a:xfrm>
            <a:off x="4872039" y="1700213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87" name="Line 31"/>
          <p:cNvSpPr>
            <a:spLocks noChangeShapeType="1"/>
          </p:cNvSpPr>
          <p:nvPr/>
        </p:nvSpPr>
        <p:spPr bwMode="auto">
          <a:xfrm flipH="1">
            <a:off x="7032626" y="1557338"/>
            <a:ext cx="792163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88" name="Line 32"/>
          <p:cNvSpPr>
            <a:spLocks noChangeShapeType="1"/>
          </p:cNvSpPr>
          <p:nvPr/>
        </p:nvSpPr>
        <p:spPr bwMode="auto">
          <a:xfrm flipH="1">
            <a:off x="7248525" y="2047539"/>
            <a:ext cx="1460045" cy="2289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89" name="Line 33"/>
          <p:cNvSpPr>
            <a:spLocks noChangeShapeType="1"/>
          </p:cNvSpPr>
          <p:nvPr/>
        </p:nvSpPr>
        <p:spPr bwMode="auto">
          <a:xfrm>
            <a:off x="2279650" y="1412875"/>
            <a:ext cx="5545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90" name="Line 34"/>
          <p:cNvSpPr>
            <a:spLocks noChangeShapeType="1"/>
          </p:cNvSpPr>
          <p:nvPr/>
        </p:nvSpPr>
        <p:spPr bwMode="auto">
          <a:xfrm flipV="1">
            <a:off x="2351089" y="4005264"/>
            <a:ext cx="5616575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91" name="Text Box 35"/>
          <p:cNvSpPr txBox="1">
            <a:spLocks noChangeArrowheads="1"/>
          </p:cNvSpPr>
          <p:nvPr/>
        </p:nvSpPr>
        <p:spPr bwMode="auto">
          <a:xfrm>
            <a:off x="2424113" y="4797426"/>
            <a:ext cx="1079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endParaRPr lang="es-ES" altLang="es-AR"/>
          </a:p>
        </p:txBody>
      </p:sp>
      <p:sp>
        <p:nvSpPr>
          <p:cNvPr id="326692" name="Text Box 36"/>
          <p:cNvSpPr txBox="1">
            <a:spLocks noChangeArrowheads="1"/>
          </p:cNvSpPr>
          <p:nvPr/>
        </p:nvSpPr>
        <p:spPr bwMode="auto">
          <a:xfrm>
            <a:off x="2424114" y="5229226"/>
            <a:ext cx="11001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endParaRPr lang="es-ES" altLang="es-AR"/>
          </a:p>
        </p:txBody>
      </p:sp>
      <p:sp>
        <p:nvSpPr>
          <p:cNvPr id="326693" name="Text Box 37"/>
          <p:cNvSpPr txBox="1">
            <a:spLocks noChangeArrowheads="1"/>
          </p:cNvSpPr>
          <p:nvPr/>
        </p:nvSpPr>
        <p:spPr bwMode="auto">
          <a:xfrm>
            <a:off x="2566989" y="5373688"/>
            <a:ext cx="8334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endParaRPr lang="es-ES" altLang="es-AR"/>
          </a:p>
        </p:txBody>
      </p:sp>
      <p:sp>
        <p:nvSpPr>
          <p:cNvPr id="326694" name="Text Box 38"/>
          <p:cNvSpPr txBox="1">
            <a:spLocks noChangeArrowheads="1"/>
          </p:cNvSpPr>
          <p:nvPr/>
        </p:nvSpPr>
        <p:spPr bwMode="auto">
          <a:xfrm>
            <a:off x="2424113" y="5176839"/>
            <a:ext cx="122396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600" b="1"/>
              <a:t>Estructura social</a:t>
            </a:r>
          </a:p>
        </p:txBody>
      </p:sp>
      <p:sp>
        <p:nvSpPr>
          <p:cNvPr id="326695" name="Rectangle 39"/>
          <p:cNvSpPr>
            <a:spLocks noChangeArrowheads="1"/>
          </p:cNvSpPr>
          <p:nvPr/>
        </p:nvSpPr>
        <p:spPr bwMode="auto">
          <a:xfrm>
            <a:off x="5375275" y="4149726"/>
            <a:ext cx="1225550" cy="574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200" b="1"/>
              <a:t>Desempleo/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200"/>
              <a:t>Empleo</a:t>
            </a:r>
          </a:p>
        </p:txBody>
      </p:sp>
      <p:sp>
        <p:nvSpPr>
          <p:cNvPr id="326696" name="Line 40"/>
          <p:cNvSpPr>
            <a:spLocks noChangeShapeType="1"/>
          </p:cNvSpPr>
          <p:nvPr/>
        </p:nvSpPr>
        <p:spPr bwMode="auto">
          <a:xfrm>
            <a:off x="4079875" y="4365626"/>
            <a:ext cx="0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97" name="Line 41"/>
          <p:cNvSpPr>
            <a:spLocks noChangeShapeType="1"/>
          </p:cNvSpPr>
          <p:nvPr/>
        </p:nvSpPr>
        <p:spPr bwMode="auto">
          <a:xfrm flipV="1">
            <a:off x="4079875" y="4221163"/>
            <a:ext cx="21590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98" name="Line 42"/>
          <p:cNvSpPr>
            <a:spLocks noChangeShapeType="1"/>
          </p:cNvSpPr>
          <p:nvPr/>
        </p:nvSpPr>
        <p:spPr bwMode="auto">
          <a:xfrm>
            <a:off x="4079875" y="6237289"/>
            <a:ext cx="287338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699" name="Text Box 43"/>
          <p:cNvSpPr txBox="1">
            <a:spLocks noChangeArrowheads="1"/>
          </p:cNvSpPr>
          <p:nvPr/>
        </p:nvSpPr>
        <p:spPr bwMode="auto">
          <a:xfrm>
            <a:off x="1088571" y="6329363"/>
            <a:ext cx="10363199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b="1" dirty="0"/>
              <a:t>Relación entre estructura productiva, tecnológica y </a:t>
            </a:r>
            <a:r>
              <a:rPr lang="es-MX" altLang="es-AR" b="1" dirty="0" smtClean="0"/>
              <a:t>social (según </a:t>
            </a:r>
            <a:r>
              <a:rPr lang="es-MX" altLang="es-AR" b="1" smtClean="0"/>
              <a:t>Amílcar Herrera)</a:t>
            </a:r>
            <a:endParaRPr lang="es-MX" altLang="es-AR" b="1" dirty="0"/>
          </a:p>
        </p:txBody>
      </p:sp>
      <p:sp>
        <p:nvSpPr>
          <p:cNvPr id="326700" name="Text Box 44"/>
          <p:cNvSpPr txBox="1">
            <a:spLocks noChangeArrowheads="1"/>
          </p:cNvSpPr>
          <p:nvPr/>
        </p:nvSpPr>
        <p:spPr bwMode="auto">
          <a:xfrm>
            <a:off x="4367213" y="4292600"/>
            <a:ext cx="7921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s-MX" altLang="es-AR" sz="1200" i="1"/>
              <a:t>Empleo</a:t>
            </a:r>
          </a:p>
        </p:txBody>
      </p:sp>
      <p:sp>
        <p:nvSpPr>
          <p:cNvPr id="326701" name="Text Box 45"/>
          <p:cNvSpPr txBox="1">
            <a:spLocks noChangeArrowheads="1"/>
          </p:cNvSpPr>
          <p:nvPr/>
        </p:nvSpPr>
        <p:spPr bwMode="auto">
          <a:xfrm>
            <a:off x="4100513" y="5248276"/>
            <a:ext cx="10588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200" i="1" dirty="0"/>
              <a:t>Distribución del ingreso</a:t>
            </a:r>
          </a:p>
        </p:txBody>
      </p:sp>
      <p:sp>
        <p:nvSpPr>
          <p:cNvPr id="326702" name="Rectangle 46"/>
          <p:cNvSpPr>
            <a:spLocks noChangeArrowheads="1"/>
          </p:cNvSpPr>
          <p:nvPr/>
        </p:nvSpPr>
        <p:spPr bwMode="auto">
          <a:xfrm>
            <a:off x="5232401" y="4868863"/>
            <a:ext cx="1655763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/>
              <a:t>Ingresos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AR"/>
              <a:t>medios y altos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AR"/>
          </a:p>
        </p:txBody>
      </p:sp>
      <p:sp>
        <p:nvSpPr>
          <p:cNvPr id="326703" name="Rectangle 47"/>
          <p:cNvSpPr>
            <a:spLocks noChangeArrowheads="1"/>
          </p:cNvSpPr>
          <p:nvPr/>
        </p:nvSpPr>
        <p:spPr bwMode="auto">
          <a:xfrm>
            <a:off x="5591175" y="5805488"/>
            <a:ext cx="914400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AR" sz="1000"/>
              <a:t>Ingresos bajos</a:t>
            </a:r>
          </a:p>
        </p:txBody>
      </p:sp>
      <p:sp>
        <p:nvSpPr>
          <p:cNvPr id="326704" name="Text Box 48"/>
          <p:cNvSpPr txBox="1">
            <a:spLocks noChangeArrowheads="1"/>
          </p:cNvSpPr>
          <p:nvPr/>
        </p:nvSpPr>
        <p:spPr bwMode="auto">
          <a:xfrm>
            <a:off x="7588250" y="4168776"/>
            <a:ext cx="261143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s-MX" altLang="es-AR" sz="1000"/>
              <a:t>Desempleo estructural tecnológico no puede ser absorbido por sectores productores de BK y de tecnología</a:t>
            </a:r>
          </a:p>
        </p:txBody>
      </p:sp>
      <p:sp>
        <p:nvSpPr>
          <p:cNvPr id="326705" name="Text Box 49"/>
          <p:cNvSpPr txBox="1">
            <a:spLocks noChangeArrowheads="1"/>
          </p:cNvSpPr>
          <p:nvPr/>
        </p:nvSpPr>
        <p:spPr bwMode="auto">
          <a:xfrm>
            <a:off x="7175500" y="4868864"/>
            <a:ext cx="30241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s-MX" altLang="es-AR" sz="1200"/>
              <a:t>Exagerada participación de estratos altos en producto social sobredimensiona BCD e induce pautas técnicas que sólo pueden ser satisfechas con tecnología externa</a:t>
            </a:r>
          </a:p>
        </p:txBody>
      </p:sp>
      <p:sp>
        <p:nvSpPr>
          <p:cNvPr id="326706" name="Text Box 50"/>
          <p:cNvSpPr txBox="1">
            <a:spLocks noChangeArrowheads="1"/>
          </p:cNvSpPr>
          <p:nvPr/>
        </p:nvSpPr>
        <p:spPr bwMode="auto">
          <a:xfrm>
            <a:off x="7175501" y="5805488"/>
            <a:ext cx="288131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s-MX" altLang="es-AR" sz="1000"/>
              <a:t>Baja participación de bajos ingresos en Producto es responsable por atrofia de BCnD</a:t>
            </a:r>
          </a:p>
        </p:txBody>
      </p:sp>
      <p:sp>
        <p:nvSpPr>
          <p:cNvPr id="326707" name="Line 51"/>
          <p:cNvSpPr>
            <a:spLocks noChangeShapeType="1"/>
          </p:cNvSpPr>
          <p:nvPr/>
        </p:nvSpPr>
        <p:spPr bwMode="auto">
          <a:xfrm>
            <a:off x="6527801" y="6021388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708" name="Line 52"/>
          <p:cNvSpPr>
            <a:spLocks noChangeShapeType="1"/>
          </p:cNvSpPr>
          <p:nvPr/>
        </p:nvSpPr>
        <p:spPr bwMode="auto">
          <a:xfrm flipV="1">
            <a:off x="7032625" y="3644900"/>
            <a:ext cx="0" cy="23764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709" name="Line 53"/>
          <p:cNvSpPr>
            <a:spLocks noChangeShapeType="1"/>
          </p:cNvSpPr>
          <p:nvPr/>
        </p:nvSpPr>
        <p:spPr bwMode="auto">
          <a:xfrm flipH="1">
            <a:off x="6527801" y="36449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710" name="Line 54"/>
          <p:cNvSpPr>
            <a:spLocks noChangeShapeType="1"/>
          </p:cNvSpPr>
          <p:nvPr/>
        </p:nvSpPr>
        <p:spPr bwMode="auto">
          <a:xfrm>
            <a:off x="7391400" y="1196976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712" name="Line 56"/>
          <p:cNvSpPr>
            <a:spLocks noChangeShapeType="1"/>
          </p:cNvSpPr>
          <p:nvPr/>
        </p:nvSpPr>
        <p:spPr bwMode="auto">
          <a:xfrm flipH="1">
            <a:off x="7248526" y="2781300"/>
            <a:ext cx="142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713" name="Line 57"/>
          <p:cNvSpPr>
            <a:spLocks noChangeShapeType="1"/>
          </p:cNvSpPr>
          <p:nvPr/>
        </p:nvSpPr>
        <p:spPr bwMode="auto">
          <a:xfrm flipH="1">
            <a:off x="6527800" y="3429000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6714" name="Line 58"/>
          <p:cNvSpPr>
            <a:spLocks noChangeShapeType="1"/>
          </p:cNvSpPr>
          <p:nvPr/>
        </p:nvSpPr>
        <p:spPr bwMode="auto">
          <a:xfrm flipV="1">
            <a:off x="6743700" y="2997201"/>
            <a:ext cx="0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1228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5130" y="646356"/>
            <a:ext cx="9404723" cy="1400530"/>
          </a:xfrm>
        </p:spPr>
        <p:txBody>
          <a:bodyPr/>
          <a:lstStyle/>
          <a:p>
            <a:pPr algn="ctr"/>
            <a:r>
              <a:rPr lang="es-AR" sz="6600" b="1" dirty="0" smtClean="0"/>
              <a:t>1994</a:t>
            </a:r>
            <a:endParaRPr lang="es-AR" sz="6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3312" y="2366682"/>
            <a:ext cx="8946541" cy="3881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3600" b="1" i="1" dirty="0" smtClean="0"/>
              <a:t>… el </a:t>
            </a:r>
            <a:r>
              <a:rPr lang="es-AR" sz="3600" b="1" i="1" dirty="0"/>
              <a:t>año en que pudimos empezar a soñar y a recordar aquel movimiento del pensamiento </a:t>
            </a:r>
            <a:r>
              <a:rPr lang="es-AR" sz="3600" b="1" dirty="0"/>
              <a:t>latinoamericano</a:t>
            </a:r>
          </a:p>
        </p:txBody>
      </p:sp>
    </p:spTree>
    <p:extLst>
      <p:ext uri="{BB962C8B-B14F-4D97-AF65-F5344CB8AC3E}">
        <p14:creationId xmlns:p14="http://schemas.microsoft.com/office/powerpoint/2010/main" val="274741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imits to Competition | The MIT Pr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602" y="1683425"/>
            <a:ext cx="2889398" cy="394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Los Límites A La Competitividad - Grupo De Lisboa, Petrella"/>
          <p:cNvSpPr>
            <a:spLocks noChangeAspect="1" noChangeArrowheads="1"/>
          </p:cNvSpPr>
          <p:nvPr/>
        </p:nvSpPr>
        <p:spPr bwMode="auto">
          <a:xfrm>
            <a:off x="155574" y="-144463"/>
            <a:ext cx="2521895" cy="252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06928" y="2172497"/>
            <a:ext cx="3912572" cy="29344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15" y="1683425"/>
            <a:ext cx="2585863" cy="391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429" y="1676692"/>
            <a:ext cx="2780823" cy="392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9305953" y="5787613"/>
            <a:ext cx="27975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“Catástrofe o </a:t>
            </a:r>
          </a:p>
          <a:p>
            <a:r>
              <a:rPr lang="es-AR" sz="2400" b="1" dirty="0" smtClean="0"/>
              <a:t>nueva Sociedad”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16333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7024" y="2421367"/>
            <a:ext cx="9404723" cy="1400530"/>
          </a:xfrm>
        </p:spPr>
        <p:txBody>
          <a:bodyPr/>
          <a:lstStyle/>
          <a:p>
            <a:pPr algn="ctr"/>
            <a:r>
              <a:rPr lang="es-AR" b="1" dirty="0" smtClean="0"/>
              <a:t>Dos grandes campos de batalla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88517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sz="4400" b="1" i="1" dirty="0" smtClean="0"/>
              <a:t>Una </a:t>
            </a:r>
            <a:r>
              <a:rPr lang="es-AR" sz="4400" b="1" i="1" dirty="0"/>
              <a:t>nueva sustitución de importaciones tecnológicas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4293" y="2440194"/>
            <a:ext cx="8946541" cy="4195481"/>
          </a:xfrm>
        </p:spPr>
        <p:txBody>
          <a:bodyPr>
            <a:normAutofit/>
          </a:bodyPr>
          <a:lstStyle/>
          <a:p>
            <a:r>
              <a:rPr lang="es-AR" sz="3000" dirty="0" smtClean="0"/>
              <a:t>Ya </a:t>
            </a:r>
            <a:r>
              <a:rPr lang="es-AR" sz="3000" dirty="0"/>
              <a:t>tenemos buenos ejemplos (INVAP, CNEA, Y-TEC, ARSAT), como </a:t>
            </a:r>
            <a:r>
              <a:rPr lang="es-AR" sz="3000" dirty="0" smtClean="0"/>
              <a:t>los emprendimientos </a:t>
            </a:r>
            <a:r>
              <a:rPr lang="es-AR" sz="3000" dirty="0"/>
              <a:t>de PLACTED que </a:t>
            </a:r>
            <a:r>
              <a:rPr lang="es-AR" sz="3000" dirty="0" smtClean="0"/>
              <a:t>fueron cortados </a:t>
            </a:r>
            <a:r>
              <a:rPr lang="es-AR" sz="3000" dirty="0"/>
              <a:t>por la sangrienta dictadura cívico-militar. </a:t>
            </a:r>
            <a:endParaRPr lang="es-AR" sz="3000" dirty="0" smtClean="0"/>
          </a:p>
          <a:p>
            <a:r>
              <a:rPr lang="es-AR" sz="3000" dirty="0" smtClean="0"/>
              <a:t>Para esto </a:t>
            </a:r>
            <a:r>
              <a:rPr lang="es-AR" sz="3000" b="1" i="1" dirty="0"/>
              <a:t>necesitamos un proyecto nacional y el liderazgo del Estado</a:t>
            </a:r>
            <a:r>
              <a:rPr lang="es-AR" sz="3000" dirty="0"/>
              <a:t> para </a:t>
            </a:r>
            <a:r>
              <a:rPr lang="es-AR" sz="3000" b="1" i="1" dirty="0"/>
              <a:t>articular los esfuerzos en tecnología y ciencia en torno a grandes misiones.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5187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b="1" i="1" dirty="0" smtClean="0"/>
              <a:t>La </a:t>
            </a:r>
            <a:r>
              <a:rPr lang="es-AR" b="1" i="1" dirty="0"/>
              <a:t>lucha contra el hambre y contra la marginalidad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4293" y="2192767"/>
            <a:ext cx="8946541" cy="4195481"/>
          </a:xfrm>
        </p:spPr>
        <p:txBody>
          <a:bodyPr>
            <a:normAutofit/>
          </a:bodyPr>
          <a:lstStyle/>
          <a:p>
            <a:r>
              <a:rPr lang="es-AR" sz="2800" dirty="0"/>
              <a:t>T</a:t>
            </a:r>
            <a:r>
              <a:rPr lang="es-AR" sz="2800" dirty="0" smtClean="0"/>
              <a:t>al </a:t>
            </a:r>
            <a:r>
              <a:rPr lang="es-AR" sz="2800" dirty="0"/>
              <a:t>vez </a:t>
            </a:r>
            <a:r>
              <a:rPr lang="es-AR" sz="2800" dirty="0" smtClean="0"/>
              <a:t> es </a:t>
            </a:r>
            <a:r>
              <a:rPr lang="es-AR" sz="2800" b="1" i="1" dirty="0" smtClean="0"/>
              <a:t>la </a:t>
            </a:r>
            <a:r>
              <a:rPr lang="es-AR" sz="2800" b="1" i="1" dirty="0"/>
              <a:t>primera gran </a:t>
            </a:r>
            <a:r>
              <a:rPr lang="es-AR" sz="2800" b="1" i="1" dirty="0" smtClean="0"/>
              <a:t>misión </a:t>
            </a:r>
            <a:r>
              <a:rPr lang="es-AR" sz="2800" b="1" i="1" dirty="0"/>
              <a:t>si queremos rescatar la vigencia del PLACTED</a:t>
            </a:r>
            <a:r>
              <a:rPr lang="es-AR" sz="2800" dirty="0"/>
              <a:t>.</a:t>
            </a:r>
            <a:endParaRPr lang="es-AR" sz="2800" dirty="0" smtClean="0"/>
          </a:p>
          <a:p>
            <a:r>
              <a:rPr lang="es-AR" sz="2800" b="1" i="1" dirty="0" smtClean="0"/>
              <a:t>La marginalidad</a:t>
            </a:r>
            <a:r>
              <a:rPr lang="es-AR" sz="2800" dirty="0" smtClean="0"/>
              <a:t> </a:t>
            </a:r>
            <a:r>
              <a:rPr lang="es-AR" sz="2800" dirty="0"/>
              <a:t>es, en su crecimiento deshonesto, una nueva herencia del neoliberalismo </a:t>
            </a:r>
            <a:endParaRPr lang="es-AR" sz="2800" dirty="0" smtClean="0"/>
          </a:p>
          <a:p>
            <a:r>
              <a:rPr lang="es-AR" sz="2800" dirty="0" smtClean="0"/>
              <a:t>La </a:t>
            </a:r>
            <a:r>
              <a:rPr lang="es-AR" sz="2800" dirty="0"/>
              <a:t>base existía y ya la señalaba Herrera cuando hablaba de la </a:t>
            </a:r>
            <a:r>
              <a:rPr lang="es-AR" sz="2800" b="1" i="1" dirty="0"/>
              <a:t>estructura heterogénea de nuestro subdesarrollo</a:t>
            </a:r>
            <a:r>
              <a:rPr lang="es-AR" sz="2800" dirty="0"/>
              <a:t>. </a:t>
            </a:r>
            <a:endParaRPr lang="es-AR" sz="2800" dirty="0" smtClean="0"/>
          </a:p>
        </p:txBody>
      </p:sp>
    </p:spTree>
    <p:extLst>
      <p:ext uri="{BB962C8B-B14F-4D97-AF65-F5344CB8AC3E}">
        <p14:creationId xmlns:p14="http://schemas.microsoft.com/office/powerpoint/2010/main" val="317836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b="1" dirty="0" smtClean="0"/>
              <a:t>PLACTED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3312" y="2052918"/>
            <a:ext cx="9740396" cy="419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sz="3400" dirty="0" smtClean="0"/>
              <a:t>Fue una conjunción </a:t>
            </a:r>
            <a:r>
              <a:rPr lang="es-AR" sz="3400" dirty="0"/>
              <a:t>de emprendimientos </a:t>
            </a:r>
            <a:r>
              <a:rPr lang="es-AR" sz="3400" dirty="0" smtClean="0"/>
              <a:t>y </a:t>
            </a:r>
            <a:r>
              <a:rPr lang="es-AR" sz="3400" dirty="0"/>
              <a:t>de ideas: emprendimientos para </a:t>
            </a:r>
            <a:r>
              <a:rPr lang="es-AR" sz="3400" dirty="0" smtClean="0"/>
              <a:t>la sustitución de importaciones y el </a:t>
            </a:r>
            <a:r>
              <a:rPr lang="es-AR" sz="3400" dirty="0"/>
              <a:t>desarrollo local de tecnologías, que provocaron una corriente de pensamiento para sustentar su </a:t>
            </a:r>
            <a:r>
              <a:rPr lang="es-AR" sz="3400" dirty="0" smtClean="0"/>
              <a:t>acción: frente a la dependencia propia del subdesarrollo, la capacidad autónoma de decisión en materia de tecnología</a:t>
            </a:r>
          </a:p>
        </p:txBody>
      </p:sp>
    </p:spTree>
    <p:extLst>
      <p:ext uri="{BB962C8B-B14F-4D97-AF65-F5344CB8AC3E}">
        <p14:creationId xmlns:p14="http://schemas.microsoft.com/office/powerpoint/2010/main" val="106064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48957"/>
          </a:xfrm>
        </p:spPr>
        <p:txBody>
          <a:bodyPr/>
          <a:lstStyle/>
          <a:p>
            <a:pPr algn="ctr"/>
            <a:r>
              <a:rPr lang="es-AR" b="1" dirty="0" smtClean="0"/>
              <a:t>LOGROS DE PLACTED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4293" y="1536551"/>
            <a:ext cx="10395632" cy="41954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_tradnl" sz="2400" dirty="0" smtClean="0"/>
              <a:t>Fueron paradigmáticos </a:t>
            </a:r>
            <a:r>
              <a:rPr lang="es-AR" sz="2400" dirty="0" smtClean="0"/>
              <a:t>la </a:t>
            </a:r>
            <a:r>
              <a:rPr lang="es-AR" sz="2400" dirty="0"/>
              <a:t>decisión </a:t>
            </a:r>
            <a:r>
              <a:rPr lang="es-AR" sz="2400" dirty="0" smtClean="0"/>
              <a:t>en 1957 de </a:t>
            </a:r>
            <a:r>
              <a:rPr lang="es-AR" sz="2400" dirty="0"/>
              <a:t>construir en CNEA un reactor experimental en lugar de comprarlo, y la creación de EMBRAER en </a:t>
            </a:r>
            <a:r>
              <a:rPr lang="es-AR" sz="2400" dirty="0" smtClean="0"/>
              <a:t>Brasil.</a:t>
            </a:r>
            <a:endParaRPr lang="es-AR" sz="2400" dirty="0"/>
          </a:p>
          <a:p>
            <a:pPr marL="0" indent="0">
              <a:buNone/>
            </a:pPr>
            <a:r>
              <a:rPr lang="es-ES_tradnl" sz="2400" dirty="0" smtClean="0"/>
              <a:t>Otros emprendimientos: </a:t>
            </a:r>
          </a:p>
          <a:p>
            <a:pPr lvl="1" indent="-342900"/>
            <a:r>
              <a:rPr lang="es-ES_tradnl" sz="2200" dirty="0" smtClean="0"/>
              <a:t>el desarrollo aeronáutico argentino </a:t>
            </a:r>
            <a:endParaRPr lang="es-ES_tradnl" sz="2200" dirty="0"/>
          </a:p>
          <a:p>
            <a:pPr lvl="1" indent="-342900"/>
            <a:r>
              <a:rPr lang="es-ES_tradnl" sz="2200" dirty="0" smtClean="0"/>
              <a:t>el </a:t>
            </a:r>
            <a:r>
              <a:rPr lang="es-ES_tradnl" sz="2200" dirty="0"/>
              <a:t>Programa alcohol en Brasil, </a:t>
            </a:r>
            <a:endParaRPr lang="es-ES_tradnl" sz="2200" dirty="0" smtClean="0"/>
          </a:p>
          <a:p>
            <a:pPr lvl="1" indent="-342900"/>
            <a:r>
              <a:rPr lang="es-ES_tradnl" sz="2200" dirty="0" smtClean="0"/>
              <a:t>el </a:t>
            </a:r>
            <a:r>
              <a:rPr lang="es-ES_tradnl" sz="2200" dirty="0"/>
              <a:t>desarrollo temprano informático en los dos países, con el gran desarrollo de FATE electrónica en Argentina frustrado en 1975-76… </a:t>
            </a:r>
            <a:endParaRPr lang="es-ES_tradnl" sz="2200" dirty="0" smtClean="0"/>
          </a:p>
          <a:p>
            <a:pPr lvl="1" indent="-342900"/>
            <a:r>
              <a:rPr lang="es-ES_tradnl" sz="2200" dirty="0" smtClean="0"/>
              <a:t>la </a:t>
            </a:r>
            <a:r>
              <a:rPr lang="es-ES_tradnl" sz="2200" dirty="0"/>
              <a:t>creación de </a:t>
            </a:r>
            <a:r>
              <a:rPr lang="es-ES_tradnl" sz="2200" dirty="0" smtClean="0"/>
              <a:t>YPF en </a:t>
            </a:r>
            <a:r>
              <a:rPr lang="es-ES_tradnl" sz="2200" dirty="0"/>
              <a:t>1924, </a:t>
            </a:r>
            <a:r>
              <a:rPr lang="es-ES_tradnl" sz="2200" dirty="0" smtClean="0"/>
              <a:t>y de Fabricaciones Militares con Perón…</a:t>
            </a:r>
          </a:p>
          <a:p>
            <a:pPr lvl="1" indent="-342900"/>
            <a:r>
              <a:rPr lang="es-ES_tradnl" sz="2200" dirty="0" smtClean="0"/>
              <a:t>Lo </a:t>
            </a:r>
            <a:r>
              <a:rPr lang="es-ES_tradnl" sz="2200" dirty="0"/>
              <a:t>mismo ocurría con la siderurgia y otras industrias básicas en varios países… </a:t>
            </a:r>
            <a:endParaRPr lang="es-AR" sz="2200" dirty="0"/>
          </a:p>
        </p:txBody>
      </p:sp>
    </p:spTree>
    <p:extLst>
      <p:ext uri="{BB962C8B-B14F-4D97-AF65-F5344CB8AC3E}">
        <p14:creationId xmlns:p14="http://schemas.microsoft.com/office/powerpoint/2010/main" val="206392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48640" y="404814"/>
            <a:ext cx="9359553" cy="107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CF6FC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3200" b="1" dirty="0" smtClean="0">
                <a:solidFill>
                  <a:schemeClr val="accent2"/>
                </a:solidFill>
                <a:latin typeface="Verdana" panose="020B0604030504040204" pitchFamily="34" charset="0"/>
              </a:rPr>
              <a:t>LA </a:t>
            </a:r>
            <a:r>
              <a:rPr lang="es-ES" altLang="es-AR" sz="3200" b="1" dirty="0">
                <a:solidFill>
                  <a:schemeClr val="accent2"/>
                </a:solidFill>
                <a:latin typeface="Verdana" panose="020B0604030504040204" pitchFamily="34" charset="0"/>
              </a:rPr>
              <a:t>ESCUELA DE PENSAMIENTO: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3200" b="1" dirty="0">
                <a:solidFill>
                  <a:schemeClr val="accent2"/>
                </a:solidFill>
                <a:latin typeface="Verdana" panose="020B0604030504040204" pitchFamily="34" charset="0"/>
              </a:rPr>
              <a:t>PENSAMIENTO Y ACCIÓN</a:t>
            </a:r>
            <a:r>
              <a:rPr lang="es-ES" altLang="es-AR" sz="1800" dirty="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2060575"/>
            <a:ext cx="2471738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2270501" y="5075239"/>
            <a:ext cx="1993151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CF6FC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1600" b="1" dirty="0">
                <a:solidFill>
                  <a:schemeClr val="accent2"/>
                </a:solidFill>
                <a:latin typeface="Verdana" panose="020B0604030504040204" pitchFamily="34" charset="0"/>
              </a:rPr>
              <a:t>Jorge A. Sábato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1600" b="1" dirty="0">
                <a:solidFill>
                  <a:schemeClr val="accent2"/>
                </a:solidFill>
                <a:latin typeface="Verdana" panose="020B0604030504040204" pitchFamily="34" charset="0"/>
              </a:rPr>
              <a:t>(1924 - 1983)</a:t>
            </a:r>
          </a:p>
        </p:txBody>
      </p:sp>
      <p:pic>
        <p:nvPicPr>
          <p:cNvPr id="100357" name="Picture 5" descr="H%C3%A9lio%20Jaguaribe_thumb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54" y="1987642"/>
            <a:ext cx="16875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9" name="Picture 7" descr="Amilcar Herre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646" y="1976656"/>
            <a:ext cx="2127045" cy="203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60" name="Text Box 8"/>
          <p:cNvSpPr txBox="1">
            <a:spLocks noChangeArrowheads="1"/>
          </p:cNvSpPr>
          <p:nvPr/>
        </p:nvSpPr>
        <p:spPr bwMode="auto">
          <a:xfrm>
            <a:off x="4913892" y="4028203"/>
            <a:ext cx="2018799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CF6FC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600" b="1" dirty="0">
                <a:solidFill>
                  <a:schemeClr val="accent2"/>
                </a:solidFill>
                <a:latin typeface="Verdana" panose="020B0604030504040204" pitchFamily="34" charset="0"/>
              </a:rPr>
              <a:t>Amílcar Herrera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600" b="1" dirty="0">
                <a:solidFill>
                  <a:schemeClr val="accent2"/>
                </a:solidFill>
                <a:latin typeface="Verdana" panose="020B0604030504040204" pitchFamily="34" charset="0"/>
              </a:rPr>
              <a:t>( 1920 – 1995)</a:t>
            </a:r>
          </a:p>
        </p:txBody>
      </p:sp>
      <p:sp>
        <p:nvSpPr>
          <p:cNvPr id="7178" name="Rectangle 13"/>
          <p:cNvSpPr>
            <a:spLocks noChangeArrowheads="1"/>
          </p:cNvSpPr>
          <p:nvPr/>
        </p:nvSpPr>
        <p:spPr bwMode="auto">
          <a:xfrm>
            <a:off x="7216291" y="5725650"/>
            <a:ext cx="2092537" cy="586957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ffectLst/>
        </p:spPr>
        <p:txBody>
          <a:bodyPr wrap="none" lIns="90000" tIns="46800" rIns="90000" bIns="46800">
            <a:spAutoFit/>
          </a:bodyPr>
          <a:lstStyle>
            <a:lvl1pPr marL="342900" indent="-3429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AR" sz="16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Oscar Varsavsky</a:t>
            </a:r>
          </a:p>
          <a:p>
            <a:pPr algn="ctr" eaLnBrk="1" hangingPunct="1">
              <a:buFontTx/>
              <a:buNone/>
            </a:pPr>
            <a:r>
              <a:rPr lang="es-ES" altLang="es-AR" sz="16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(1920-1976)</a:t>
            </a:r>
            <a:endParaRPr lang="es-MX" altLang="es-AR" sz="16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179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459" y="1891145"/>
            <a:ext cx="1823718" cy="1990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80" name="Rectangle 15"/>
          <p:cNvSpPr>
            <a:spLocks noChangeArrowheads="1"/>
          </p:cNvSpPr>
          <p:nvPr/>
        </p:nvSpPr>
        <p:spPr bwMode="auto">
          <a:xfrm>
            <a:off x="9248143" y="4208318"/>
            <a:ext cx="2846732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s-ES" altLang="es-AR" sz="16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Raúl </a:t>
            </a:r>
            <a:r>
              <a:rPr lang="es-ES" altLang="es-AR" sz="1600" b="1" dirty="0" err="1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Prebisch</a:t>
            </a:r>
            <a:r>
              <a:rPr lang="es-ES" altLang="es-AR" sz="16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es-ES" altLang="es-AR" sz="16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es-ES" altLang="es-AR" sz="16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influencia de CEPAL</a:t>
            </a:r>
            <a:endParaRPr lang="es-MX" altLang="es-AR" sz="16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366" y="3957857"/>
            <a:ext cx="1565887" cy="167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832" y="4761485"/>
            <a:ext cx="1916918" cy="1742653"/>
          </a:xfrm>
          <a:prstGeom prst="rect">
            <a:avLst/>
          </a:prstGeom>
        </p:spPr>
      </p:pic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946033" y="6081052"/>
            <a:ext cx="1871323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CF6FC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600" b="1" dirty="0" smtClean="0">
                <a:solidFill>
                  <a:schemeClr val="accent2"/>
                </a:solidFill>
                <a:latin typeface="Verdana" panose="020B0604030504040204" pitchFamily="34" charset="0"/>
              </a:rPr>
              <a:t>Enrique </a:t>
            </a:r>
            <a:r>
              <a:rPr lang="es-ES" altLang="es-AR" sz="1600" b="1" dirty="0" err="1" smtClean="0">
                <a:solidFill>
                  <a:schemeClr val="accent2"/>
                </a:solidFill>
                <a:latin typeface="Verdana" panose="020B0604030504040204" pitchFamily="34" charset="0"/>
              </a:rPr>
              <a:t>Oteiza</a:t>
            </a:r>
            <a:endParaRPr lang="es-ES" altLang="es-AR" sz="1600" b="1" dirty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7338800" y="3545621"/>
            <a:ext cx="1975519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CF6FC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600" b="1" dirty="0" smtClean="0">
                <a:solidFill>
                  <a:schemeClr val="accent2"/>
                </a:solidFill>
                <a:latin typeface="Verdana" panose="020B0604030504040204" pitchFamily="34" charset="0"/>
              </a:rPr>
              <a:t>Helio </a:t>
            </a:r>
            <a:r>
              <a:rPr lang="es-ES" altLang="es-AR" sz="1600" b="1" dirty="0" err="1" smtClean="0">
                <a:solidFill>
                  <a:schemeClr val="accent2"/>
                </a:solidFill>
                <a:latin typeface="Verdana" panose="020B0604030504040204" pitchFamily="34" charset="0"/>
              </a:rPr>
              <a:t>Jaguaribe</a:t>
            </a:r>
            <a:endParaRPr lang="es-ES" altLang="es-AR" sz="1600" b="1" dirty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74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0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5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5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 autoUpdateAnimBg="0"/>
      <p:bldP spid="100360" grpId="0" autoUpdateAnimBg="0"/>
      <p:bldP spid="14" grpId="0" autoUpdateAnimBg="0"/>
      <p:bldP spid="1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AutoShape 2" descr="data:image/jpeg;base64,/9j/4AAQSkZJRgABAQAAAQABAAD/2wCEAAkGBwgHBgkIBwgKCgkLDRYPDQwMDRsUFRAWIB0iIiAdHx8kKDQsJCYxJx8fLT0tMTU3Ojo6Iys/RD84QzQ5OjcBCgoKDQwNGg8PGjclHyU3Nzc3Nzc3Nzc3Nzc3Nzc3Nzc3Nzc3Nzc3Nzc3Nzc3Nzc3Nzc3Nzc3Nzc3Nzc3Nzc3N//AABEIAF0AlwMBIgACEQEDEQH/xAAcAAACAgMBAQAAAAAAAAAAAAAGBwQFAAIDAQj/xABAEAACAQMCAwQFCQYFBQAAAAABAgMABBEFEgYhMRNBUXEUImGBkQcyQlJikqGxwRUjctHi8BYkVZSkM0RjorL/xAAZAQEBAQEBAQAAAAAAAAAAAAAAAQIEAwX/xAAcEQEBAAMAAwEAAAAAAAAAAAAAAQIRIQMSQTH/2gAMAwEAAhEDEQA/AEkBnnyHsr31iOvKvStXGjcM6prEbPY2xeNerk4FBSAVuhKOGABIOeYyKMofk04jdUL28MQb68vTn7KuB8lkwGJtShVvsITWfaLMbS2Y72LFVGTnCjFa4FFXEHBV9pAEsckd1bt9OM4I8waGmXacEc6suyzSO/I4Fa1tJ86t4Y2kdVRSzMcADvqo0VasIdH1GZN0VhcsviIjij7gfhqGGdJpkWScdWIyE/h/nTIWyg2YA5+NB85XNpPbPsuYJIW8JEK5qMwxT74i0m3uLV47iNJUbuI5Uo+I9C/ZrmS2LyQHruGSnv8ACgicPRrJNMGLckHQ476uXt48/S+8aqOHWVLibcceoPzq5eRPrUWOTQR/a+8a17CPwP3jW7SJjrWobAyQw91FeCCPPQ/eNbC3j8D941qJUz1rYTp4n4UOtvR4/A/eNZWklyqoW9bPdgVlBw4R0SXXuILXT03BJGzKyjO1B1P6e+vpiw0ey0/S4rKzgWOCMYAPNj7SfGl98jGjpYaA+qy/9a9Y4P1YwcAfEE0xZLoFdoPXu8K8sq1hN1yS1iV+S5JPU86mLaKE5YqMJApG8gVKF5CE9ZmAxzJU4HvryljpvPxT6voNlqNu8UkSjcMZAr5+474dutA1iRJ0/cyktDIOjDP519Kie3lcCKVGb7LZoU+UHh9OJNJNlFIq3Gd0Ln6w7j7D0rWN1WPJj7YvmmT51WfD/YLfLJdTJEi/SbxP9moF1E8Fw8Uy7XQ4YHuNX3DtiHUvv3NIvqooOVIIPxIz+NdDlMzh/UdEjwE1GB5GI+mOdE7PGPXMiqh7+lKldFulga4urWzKrz2GXJfnnrnlWXul6zb6ZYGa/mltrzc6WQlYdkOqrnPPl5dO+gY19JHcoSsqkAdzdaA9cmR5ZIyO7B5dK56TCbBGkvdNuChXAML5yfLFUmoXN1b3c91GpltGk7NlLZPTOR97HuoKS2TsbuZQwAAoj0DQLvWnJjbbAvzpP0FUUyE37dnFIu9F2h0ILH3+2nhw1p8dlosVnbqMouXOOrd5+NRfgYsdJtLENFb2/aTKebvzPxqX6LeSIwO0r4FRV3Dbok5GwDJ5edT47FwCUHI9aIBL7RIrnlc26oM/PiG1h59xFCGsaTLpNyqyyiSJ+aSKOR9nnTlktFBO4fGhHii0geOeKSMCORNy4ONjjoR+VJVlLogrGHzuVjyzWV3Zf8hE32jWVpo1+Grq6sdA0/TbZ7ea5jtwwQPglTz5ePWiexOoejI8qxB39ZlZjkfAVTWfDkFu2m3tmolRWQSzl8GKIKFIwOuf1q0aWft3257LcQBXFct2uvHDGa0sTD6U7RK8ouANyxs+weYIHP40O66NWgjNrLqro/zTDEq7ceLZGWz7CKvoVW9h7OYsu05DKcMp8Qe6uVzotrLOEiu5mkzuCsofb/LzrHfjc1L0O6BomrwabfypKkd4seE5lh3nqDybGPHrVbonFV1abYNSE3ZONqTNEdu7wBopi4x0Cyl9AS7JaHIdAh69/PvoQ4kkTUrWS6gz6G7EROVIxg9AenWt8hlLSt4wcS8SXtyi7Y7iTtox9luYou+T9reXTQJYUbspCj713BvpA/8AsR7qCdevjf6gH7MRpFGsKIO5VGOft76J/k4njLXdrIQNxVxnv7v0Hxrrn4+dRnqdlp6x+kSR7IEde27IMBtJ6EA4x4+yt9dvLC/jtoEukinLgQY5ncCMYPln41zuL68tbZ7aPTZZoACpZdpz4nrnn5VVaE8FhO8qaVqAJ55a0f1fLlVFrHp6hGMtzOVXoYmXbny24FU9xaKkgihTeBlvW5ljzbJPiTRVHJBcW5mCsm4+suwqQfaDQ9quoWulsbi6LBR6qBeZ3YOMCgEbi7Ww1he223Txne/aZJj9YHAz0PKnBodyht1dMsj8zXz9au0k8ryMWduZY88k9TTo4Ys5hw9Cy3bIDEhabAYIGGRyz7alX4utRUpe7FKhNu7PeDmrTTr0SwqCVXaMMSQBQHeJry3Eqw6tbzBenaQcyO7mKq706/8A5a0vjH6PPKAHtz1PM4PwPdU0GVeejdqHhu0nBOGCuG/KgTjTVrTa9raHtZATukJwB5Dv/KtNK4dnEN5OJJ4pIkJSWOY8icAefM1w1TQY9N7eItcziZe0SbBJPiDgeNAJOzizQkjdu7hyxzrKl6tc20+nWcNojf5aMROxHz3yxYj2c8V5W1MjhviTT4FkGpyNDBJEJISpI3Ajmv8AfjV3b39tPEs0DMsUnNQ3XGOnnSYt7uO80mBYsh7YBXUnqT4eyiJ/2zY27W+G2xqGAKnLDHVfHHfXJlh11ePPnTTimQPGEPqv31GOujTJ5RDp17cKT681vbtJvPhkUHaZxAl1YQi4lKSIw3jHUHw99MPTIiLNVtm9QjljrXn2V63RefKBeaXqunCR7S60y9jbdEZ7Qx9tnqufx91cP2+kfybyRPHGoETQiNR3jocePPNEXFNnrjyOkFxHLFg743bd6v8ADSj1ORbTQ5bLJM0tyAR9VUz+ZP4VuT24z5L69gYmJaXJqw0OaW31CJ4kdz0ZUUkle/pUOOGSedYoY3kkc4VEGSx8AKYmmaMbXRDobQyQaxdq07S7cqAByjJB+rnxAJNdbgXenzNdwsYrrs5E5Nk9R3H4VZ26Tj/vQ+eWOgPxpcwyXAsknXIcIu7u6gEH4c64nWr5gxEkzCMesc8lzy50BzrGtJbTNH2w/wDJjvx0FDLafccYQai9qAPRCnYM5wHck7hn+HH4VUW1vd6vfx2a7ld8M74J2KfpH++dHWhmTTr2S1tJYYdHtwEZGAy0hGSd3UnpzzQLwabqvD8rSXtkIll9RWkVXBPXl1pk8C6umqWHY3KJ2sICMijHaIAcED2A/gDVR8pF1BcafZ9hLG+LjJ2MDj1GoY024mtdPkmtpGimimVkdTgqcUa+GhrSL6SgCrG/ZBcIeuDjP4V2tUinthb3sZKMchkOCrDofEGgzRdQ1bUXbUtQk7SIMLdTtxzALcgPx86LrG9XDHGV5E1llY22kBmF1EZGGCiLJMWOO4gt0qDr+ps9tDF6G0OA292YEFcHwNTpTI4wtxNEgGFEZAOPOhTWo5e2PY9rLK6mNBI2dzMNoHxIqhei5lFsWDsCG61lcHV4neGVSrIxVkPUEcjWVpsX8HcO6dc6/YQ3MzwxqTyHWZuoBOeVNrVNCkMR3lp4PnLMi4mt2+tgcmHj3+w0n0l2kMrEMDkEHBBp0cD69+29HRpXHpcICTr3k9ze/wDnV9Mc5qvP3ywu4T+owpp95PaSjMkT/OXmGHUEeyu9pxLqFvFstrpwo7j1FF/yoaDp/aftCzvLW31DGXtXlVTMPsjx9nf+apmuQuS2UdeWDyOa8s/HrldOHml7BQONrqxgnMjxtPKfWlbO4r3L5Uv9Uvm1C9kuGAG9y2PM5rndyGWYsSTXDHjTHCY9Y8nluZo/JxBpmm6GmrS9mt5MzoZZWA2AMQAvhnvqbrIuLvVrSS2ZkeBnMrg/QK4wPb63Lyqk4G0GwbTotXkjL3H7xQGOVGCR08cVecLw3RtTDqAAnhVY2P1/Bs+X5Vt5KK60O2t7dY7K+KTKm0JdqNsjAYUlgMZUdOXcPOqyz0S6u57bT7oejW6fvbiRmyXbJ5L9bl0/iJplSRg+pjK9MHpW1lpsMUzTpGBI4wW9lBE02xhtYfRtOtWggPOSVxhpP1qs1bT5Li6jth60E03aOh5DYAFPnyJ+NGBQhKrrlCNRt3I+fGy8h7VP86Becb8PW9hMl/ZIUN1NsMKLyzgnkB446VL0TgTXr61aGe2NnHK6kPNjmMdwFNHRrVZrpsRqxjXcMgEjn3eBoktogemeXVT3Vm1ZQRxBw8mncLxQabH6lg6Ny6tyO5j7zmhxO1AMtq64Yeuhpt3MlqWktHUySSptMMa7jj2juHnS61DTpNMuTvibsixXOMAjuOakqI8Gsz2FvvurZ3H0XXDAedVc9/LqmsWDJbSLClwhZmXbk55ADzqzgtEmllEgI7LBx3H21acG6TJqMpu2B7K2l3jI+e2cgfDFXY78W8A6Vql0b6RJYZZcGSSA4JPiR0NeUSMs+pyPLb6ldQW6nYqRxIFYjqRuUk+fTlWVNhCq2857qs9N1jUNHeW40qUR3DRMgLDI5jw86qo+ma7IeVbHnDGmatq2qDUZLG4vUSTtJpJW29qR9o9T5VE4ns5Bqk5YRQSOxbse03FOfQkU4uBHGocMRpcKN0DtCGXkSowR+ePdS7+VjTRYapbydoJDMhOTGFYDI5Ej53Xrir7c6mugFrd443MowQR0Oajk88eNdo2LdupPIoT8K4gdDUU2vk9weErfxLyf/Rog02LcZrgk/vX9X+EDA+OCffQrwfK0PBEbxnDAy49h3nnRpbxiGBI0+aihR5CgxkAbnUmJ1UVFlNagmglyzA1EuW3BHAyyOCPy/WvG51g+aR4gj8KAh4RIfULgjp2Q/MUUtCr5DZwRjkcUvtJ1oaG7zG27ftFCbe0247/A+FWf+P1/0r/k/wBNYv6oqt7GO1XbagRgnJAHU1zexOXwsbxyHLxSDKsfHn0NDP8Aj9f9LP8Auf6a9HH4/wBL/wCR/TUR21rhXcr3GmL2cm3DRbuRHsNWuk2bWmnQWtviJFT1psZLk9SB+p+FUbceqykHSzgjBHpH9Natx4iqgXSsAcgBcf01QUiDZgLnA8TmvaE/8fgdNLP+4/prKD//2Q=="/>
          <p:cNvSpPr>
            <a:spLocks noChangeAspect="1" noChangeArrowheads="1"/>
          </p:cNvSpPr>
          <p:nvPr/>
        </p:nvSpPr>
        <p:spPr bwMode="auto">
          <a:xfrm>
            <a:off x="5408611" y="6984430"/>
            <a:ext cx="287093" cy="28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028" name="Picture 4" descr="cienciasdelsur.com/wp-content/uploads/2017/06/v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201041"/>
            <a:ext cx="10765971" cy="665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749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143250" y="404814"/>
            <a:ext cx="5731354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CF6FC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3200" b="1">
                <a:solidFill>
                  <a:schemeClr val="accent2"/>
                </a:solidFill>
                <a:latin typeface="Verdana" panose="020B0604030504040204" pitchFamily="34" charset="0"/>
              </a:rPr>
              <a:t>AUTORES PRINCIPALES</a:t>
            </a:r>
            <a:r>
              <a:rPr lang="es-ES" altLang="es-AR" sz="18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4799664" y="3187910"/>
            <a:ext cx="2592674" cy="58695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90000" tIns="46800" rIns="90000" bIns="46800">
            <a:spAutoFit/>
          </a:bodyPr>
          <a:lstStyle>
            <a:lvl1pPr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1600" b="1" dirty="0">
                <a:solidFill>
                  <a:schemeClr val="accent2"/>
                </a:solidFill>
                <a:latin typeface="Verdana" panose="020B0604030504040204" pitchFamily="34" charset="0"/>
              </a:rPr>
              <a:t>José </a:t>
            </a:r>
            <a:r>
              <a:rPr lang="es-ES" altLang="es-AR" sz="1600" b="1" dirty="0" err="1" smtClean="0">
                <a:solidFill>
                  <a:schemeClr val="accent2"/>
                </a:solidFill>
                <a:latin typeface="Verdana" panose="020B0604030504040204" pitchFamily="34" charset="0"/>
              </a:rPr>
              <a:t>Pelucio</a:t>
            </a:r>
            <a:r>
              <a:rPr lang="es-ES" altLang="es-AR" sz="1600" b="1" dirty="0" smtClean="0">
                <a:solidFill>
                  <a:schemeClr val="accent2"/>
                </a:solidFill>
                <a:latin typeface="Verdana" panose="020B0604030504040204" pitchFamily="34" charset="0"/>
              </a:rPr>
              <a:t> Ferreira</a:t>
            </a:r>
            <a:endParaRPr lang="es-ES" altLang="es-AR" sz="1600" b="1" dirty="0">
              <a:solidFill>
                <a:srgbClr val="FFC000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1600" b="1" dirty="0">
                <a:solidFill>
                  <a:schemeClr val="accent2"/>
                </a:solidFill>
                <a:latin typeface="Verdana" panose="020B0604030504040204" pitchFamily="34" charset="0"/>
              </a:rPr>
              <a:t>(1928 - 2002)</a:t>
            </a:r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2011139" y="5895976"/>
            <a:ext cx="2445198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CF6FC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>
                <a:solidFill>
                  <a:schemeClr val="accent2"/>
                </a:solidFill>
                <a:latin typeface="Verdana" panose="020B0604030504040204" pitchFamily="34" charset="0"/>
              </a:rPr>
              <a:t>Francisco </a:t>
            </a:r>
            <a:r>
              <a:rPr lang="es-ES" altLang="es-AR" sz="1800" b="1" dirty="0" err="1">
                <a:solidFill>
                  <a:schemeClr val="accent2"/>
                </a:solidFill>
                <a:latin typeface="Verdana" panose="020B0604030504040204" pitchFamily="34" charset="0"/>
              </a:rPr>
              <a:t>Sagasti</a:t>
            </a:r>
            <a:endParaRPr lang="es-ES" altLang="es-AR" sz="1800" b="1" dirty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pic>
        <p:nvPicPr>
          <p:cNvPr id="8199" name="Picture 7" descr="images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784" y="1158008"/>
            <a:ext cx="1658013" cy="2029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12511279191sagas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1" y="4062413"/>
            <a:ext cx="1514475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8" name="Picture 12" descr="foto 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1" y="1203326"/>
            <a:ext cx="1831975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90" name="Text Box 14"/>
          <p:cNvSpPr txBox="1">
            <a:spLocks noChangeArrowheads="1"/>
          </p:cNvSpPr>
          <p:nvPr/>
        </p:nvSpPr>
        <p:spPr bwMode="auto">
          <a:xfrm>
            <a:off x="1829280" y="3481389"/>
            <a:ext cx="2627940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CF6FC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1600" b="1" dirty="0">
                <a:solidFill>
                  <a:schemeClr val="accent2"/>
                </a:solidFill>
                <a:latin typeface="Verdana" panose="020B0604030504040204" pitchFamily="34" charset="0"/>
              </a:rPr>
              <a:t>Carlos Martínez Vidal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1600" b="1" dirty="0">
                <a:solidFill>
                  <a:schemeClr val="accent2"/>
                </a:solidFill>
                <a:latin typeface="Verdana" panose="020B0604030504040204" pitchFamily="34" charset="0"/>
              </a:rPr>
              <a:t>( 1932 – 2007)</a:t>
            </a:r>
          </a:p>
        </p:txBody>
      </p:sp>
      <p:pic>
        <p:nvPicPr>
          <p:cNvPr id="2052" name="Picture 4" descr="José Pelúci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40" y="1298864"/>
            <a:ext cx="2021378" cy="173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890816" y="4497178"/>
            <a:ext cx="3003043" cy="92551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lIns="90000" tIns="46800" rIns="90000" bIns="46800">
            <a:spAutoFit/>
          </a:bodyPr>
          <a:lstStyle>
            <a:lvl1pPr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 smtClean="0">
                <a:solidFill>
                  <a:schemeClr val="accent2"/>
                </a:solidFill>
                <a:latin typeface="Verdana" panose="020B0604030504040204" pitchFamily="34" charset="0"/>
              </a:rPr>
              <a:t>Isaías </a:t>
            </a:r>
            <a:r>
              <a:rPr lang="es-ES" altLang="es-AR" sz="1800" b="1" dirty="0" err="1" smtClean="0">
                <a:solidFill>
                  <a:schemeClr val="accent2"/>
                </a:solidFill>
                <a:latin typeface="Verdana" panose="020B0604030504040204" pitchFamily="34" charset="0"/>
              </a:rPr>
              <a:t>Flit</a:t>
            </a:r>
            <a:r>
              <a:rPr lang="es-ES" altLang="es-AR" sz="1800" b="1" dirty="0" smtClean="0">
                <a:solidFill>
                  <a:schemeClr val="accent2"/>
                </a:solidFill>
                <a:latin typeface="Verdana" panose="020B0604030504040204" pitchFamily="34" charset="0"/>
              </a:rPr>
              <a:t>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 smtClean="0">
                <a:solidFill>
                  <a:schemeClr val="accent2"/>
                </a:solidFill>
                <a:latin typeface="Verdana" panose="020B0604030504040204" pitchFamily="34" charset="0"/>
              </a:rPr>
              <a:t>Máximo </a:t>
            </a:r>
            <a:r>
              <a:rPr lang="es-ES" altLang="es-AR" sz="1800" b="1" dirty="0" err="1" smtClean="0">
                <a:solidFill>
                  <a:schemeClr val="accent2"/>
                </a:solidFill>
                <a:latin typeface="Verdana" panose="020B0604030504040204" pitchFamily="34" charset="0"/>
              </a:rPr>
              <a:t>Halty</a:t>
            </a:r>
            <a:r>
              <a:rPr lang="es-ES" altLang="es-AR" sz="1800" b="1" dirty="0" smtClean="0">
                <a:solidFill>
                  <a:schemeClr val="accent2"/>
                </a:solidFill>
                <a:latin typeface="Verdana" panose="020B0604030504040204" pitchFamily="34" charset="0"/>
              </a:rPr>
              <a:t> </a:t>
            </a:r>
            <a:r>
              <a:rPr lang="es-ES" altLang="es-AR" sz="1800" b="1" dirty="0" err="1" smtClean="0">
                <a:solidFill>
                  <a:schemeClr val="accent2"/>
                </a:solidFill>
                <a:latin typeface="Verdana" panose="020B0604030504040204" pitchFamily="34" charset="0"/>
              </a:rPr>
              <a:t>Carrere</a:t>
            </a:r>
            <a:endParaRPr lang="es-ES" altLang="es-AR" sz="1800" b="1" dirty="0" smtClean="0">
              <a:solidFill>
                <a:schemeClr val="accent2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 smtClean="0">
                <a:solidFill>
                  <a:schemeClr val="accent2"/>
                </a:solidFill>
                <a:latin typeface="Verdana" panose="020B0604030504040204" pitchFamily="34" charset="0"/>
              </a:rPr>
              <a:t>Miguel </a:t>
            </a:r>
            <a:r>
              <a:rPr lang="es-ES" altLang="es-AR" sz="1800" b="1" dirty="0" err="1" smtClean="0">
                <a:solidFill>
                  <a:schemeClr val="accent2"/>
                </a:solidFill>
                <a:latin typeface="Verdana" panose="020B0604030504040204" pitchFamily="34" charset="0"/>
              </a:rPr>
              <a:t>Wionzcek</a:t>
            </a:r>
            <a:endParaRPr lang="es-ES" altLang="es-AR" sz="1800" b="1" dirty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7554734" y="3295631"/>
            <a:ext cx="2058874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CF6FC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 smtClean="0">
                <a:solidFill>
                  <a:schemeClr val="accent2"/>
                </a:solidFill>
                <a:latin typeface="Verdana" panose="020B0604030504040204" pitchFamily="34" charset="0"/>
              </a:rPr>
              <a:t>Víctor </a:t>
            </a:r>
            <a:r>
              <a:rPr lang="es-ES" altLang="es-AR" sz="1800" b="1" dirty="0" err="1" smtClean="0">
                <a:solidFill>
                  <a:schemeClr val="accent2"/>
                </a:solidFill>
                <a:latin typeface="Verdana" panose="020B0604030504040204" pitchFamily="34" charset="0"/>
              </a:rPr>
              <a:t>Urquidi</a:t>
            </a:r>
            <a:endParaRPr lang="es-ES" altLang="es-AR" sz="1800" b="1" dirty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06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101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animBg="1" autoUpdateAnimBg="0"/>
      <p:bldP spid="101381" grpId="0" autoUpdateAnimBg="0"/>
      <p:bldP spid="101390" grpId="0" autoUpdateAnimBg="0"/>
      <p:bldP spid="12" grpId="0" animBg="1" autoUpdateAnimBg="0"/>
      <p:bldP spid="1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upload.wikimedia.org/wikipedia/commons/e/e7/General_Sav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714" y="1993901"/>
            <a:ext cx="1792287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236789" y="4992689"/>
            <a:ext cx="3133725" cy="1119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662" b="1" dirty="0">
                <a:solidFill>
                  <a:schemeClr val="tx1"/>
                </a:solidFill>
              </a:rPr>
              <a:t>Gral. Manuel </a:t>
            </a:r>
            <a:r>
              <a:rPr lang="es-ES" sz="1662" b="1" dirty="0" err="1">
                <a:solidFill>
                  <a:schemeClr val="tx1"/>
                </a:solidFill>
              </a:rPr>
              <a:t>Savio</a:t>
            </a:r>
            <a:r>
              <a:rPr lang="es-ES" sz="1662" b="1" dirty="0">
                <a:solidFill>
                  <a:schemeClr val="tx1"/>
                </a:solidFill>
              </a:rPr>
              <a:t>, </a:t>
            </a:r>
          </a:p>
          <a:p>
            <a:pPr algn="ctr">
              <a:defRPr/>
            </a:pPr>
            <a:r>
              <a:rPr lang="es-ES" sz="1662" b="1" dirty="0">
                <a:solidFill>
                  <a:schemeClr val="tx1"/>
                </a:solidFill>
              </a:rPr>
              <a:t>1941, Fabricaciones Militares</a:t>
            </a:r>
          </a:p>
          <a:p>
            <a:pPr algn="ctr">
              <a:defRPr/>
            </a:pPr>
            <a:r>
              <a:rPr lang="es-ES" sz="1662" b="1" dirty="0">
                <a:solidFill>
                  <a:schemeClr val="tx1"/>
                </a:solidFill>
              </a:rPr>
              <a:t>1947, </a:t>
            </a:r>
            <a:r>
              <a:rPr lang="es-ES" sz="1662" b="1" dirty="0" err="1">
                <a:solidFill>
                  <a:schemeClr val="tx1"/>
                </a:solidFill>
              </a:rPr>
              <a:t>SoMISA</a:t>
            </a:r>
            <a:endParaRPr lang="es-AR" sz="1662" b="1" dirty="0">
              <a:solidFill>
                <a:schemeClr val="tx1"/>
              </a:solidFill>
            </a:endParaRPr>
          </a:p>
        </p:txBody>
      </p:sp>
      <p:pic>
        <p:nvPicPr>
          <p:cNvPr id="65540" name="Picture 4" descr="File:Enriquemoscon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275" y="2049463"/>
            <a:ext cx="1784350" cy="241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6043613" y="4992689"/>
            <a:ext cx="3135312" cy="1119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662" b="1" dirty="0">
                <a:solidFill>
                  <a:schemeClr val="tx1"/>
                </a:solidFill>
              </a:rPr>
              <a:t>Gral. Enrique </a:t>
            </a:r>
            <a:r>
              <a:rPr lang="es-ES" sz="1662" b="1" dirty="0" err="1">
                <a:solidFill>
                  <a:schemeClr val="tx1"/>
                </a:solidFill>
              </a:rPr>
              <a:t>Mosconi</a:t>
            </a:r>
            <a:r>
              <a:rPr lang="es-ES" sz="1662" b="1" dirty="0">
                <a:solidFill>
                  <a:schemeClr val="tx1"/>
                </a:solidFill>
              </a:rPr>
              <a:t>, </a:t>
            </a:r>
          </a:p>
          <a:p>
            <a:pPr algn="ctr">
              <a:defRPr/>
            </a:pPr>
            <a:r>
              <a:rPr lang="es-ES" sz="1662" b="1" dirty="0" smtClean="0">
                <a:solidFill>
                  <a:schemeClr val="tx1"/>
                </a:solidFill>
              </a:rPr>
              <a:t>1924,YPF</a:t>
            </a:r>
            <a:r>
              <a:rPr lang="es-ES" sz="1662" b="1" dirty="0">
                <a:solidFill>
                  <a:schemeClr val="tx1"/>
                </a:solidFill>
              </a:rPr>
              <a:t>:</a:t>
            </a:r>
            <a:r>
              <a:rPr lang="es-ES" sz="1662" b="1" dirty="0" smtClean="0">
                <a:solidFill>
                  <a:schemeClr val="tx1"/>
                </a:solidFill>
              </a:rPr>
              <a:t> </a:t>
            </a:r>
            <a:r>
              <a:rPr lang="es-ES" sz="1662" b="1" dirty="0">
                <a:solidFill>
                  <a:schemeClr val="tx1"/>
                </a:solidFill>
              </a:rPr>
              <a:t>Independencia energética, monopolio estatal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640013" y="404813"/>
            <a:ext cx="6769100" cy="1008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sz="4000" dirty="0"/>
              <a:t>Dos precursores</a:t>
            </a:r>
          </a:p>
        </p:txBody>
      </p:sp>
    </p:spTree>
    <p:extLst>
      <p:ext uri="{BB962C8B-B14F-4D97-AF65-F5344CB8AC3E}">
        <p14:creationId xmlns:p14="http://schemas.microsoft.com/office/powerpoint/2010/main" val="108704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2063750" y="404814"/>
            <a:ext cx="813593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s-AR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Primer gobierno peronista: </a:t>
            </a:r>
            <a:r>
              <a:rPr lang="es-E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Primer régimen de promoción de las “industrias de interés nacional”</a:t>
            </a:r>
            <a:r>
              <a:rPr lang="es-ES" sz="2800"/>
              <a:t> </a:t>
            </a:r>
            <a:endParaRPr lang="es-AR" sz="2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s-MX" sz="2800">
              <a:solidFill>
                <a:schemeClr val="accent1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125955" name="Rectangle 3"/>
          <p:cNvSpPr>
            <a:spLocks noChangeArrowheads="1"/>
          </p:cNvSpPr>
          <p:nvPr/>
        </p:nvSpPr>
        <p:spPr bwMode="auto">
          <a:xfrm>
            <a:off x="2063750" y="1700214"/>
            <a:ext cx="8135938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71475" indent="-371475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marL="371475" indent="-371475">
              <a:defRPr/>
            </a:pPr>
            <a:r>
              <a:rPr lang="es-E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- 	Comisión Nacional de Energía Atómica (1950)</a:t>
            </a:r>
          </a:p>
          <a:p>
            <a:pPr marL="371475" indent="-371475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marL="371475" indent="-371475">
              <a:buFontTx/>
              <a:buChar char="-"/>
              <a:defRPr/>
            </a:pPr>
            <a:r>
              <a:rPr lang="es-E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Segundo Plan Quinquenal:</a:t>
            </a:r>
          </a:p>
          <a:p>
            <a:pPr marL="371475" indent="-371475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marL="828675" lvl="1" indent="-371475">
              <a:buFontTx/>
              <a:buChar char="-"/>
              <a:defRPr/>
            </a:pPr>
            <a:r>
              <a:rPr lang="es-E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Dirección Nacional de Investigaciones Científicas y Técnicas (1950)</a:t>
            </a:r>
          </a:p>
          <a:p>
            <a:pPr marL="371475" indent="-371475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marL="828675" lvl="1" indent="-371475">
              <a:buFontTx/>
              <a:buChar char="-"/>
              <a:defRPr/>
            </a:pPr>
            <a:r>
              <a:rPr lang="es-E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Consejo Nacional de Investigaciones Científicas y Técnicas (1951)</a:t>
            </a:r>
          </a:p>
          <a:p>
            <a:pPr marL="828675" lvl="1" indent="-371475">
              <a:buFontTx/>
              <a:buChar char="-"/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marL="371475" indent="-371475">
              <a:defRPr/>
            </a:pPr>
            <a:r>
              <a:rPr lang="es-E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- Instituto Antártico Argentino (1951)</a:t>
            </a:r>
          </a:p>
          <a:p>
            <a:pPr marL="371475" indent="-371475">
              <a:defRPr/>
            </a:pPr>
            <a:endParaRPr lang="es-ES" b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 pitchFamily="34" charset="0"/>
            </a:endParaRPr>
          </a:p>
          <a:p>
            <a:pPr marL="371475" indent="-371475">
              <a:defRPr/>
            </a:pPr>
            <a:r>
              <a:rPr lang="es-E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itchFamily="34" charset="0"/>
              </a:rPr>
              <a:t>- Centro de Investigaciones Tecnológicas de las Fuerzas Armadas (1954)</a:t>
            </a:r>
          </a:p>
        </p:txBody>
      </p:sp>
    </p:spTree>
    <p:extLst>
      <p:ext uri="{BB962C8B-B14F-4D97-AF65-F5344CB8AC3E}">
        <p14:creationId xmlns:p14="http://schemas.microsoft.com/office/powerpoint/2010/main" val="405745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DSC038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069976"/>
            <a:ext cx="4321175" cy="578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Picture 3" descr="DSC0418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1052514"/>
            <a:ext cx="4176712" cy="580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1934580" y="112714"/>
            <a:ext cx="845936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AR" altLang="es-AR" sz="2400" b="1" i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Mundo Atómico</a:t>
            </a:r>
            <a:endParaRPr lang="es-AR" altLang="es-AR" sz="2400" b="1">
              <a:solidFill>
                <a:schemeClr val="accent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AR" altLang="es-AR" sz="24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El petróleo y el desarrollo de un caza a reacción</a:t>
            </a:r>
            <a:endParaRPr lang="es-ES" altLang="es-AR" sz="2400" b="1">
              <a:solidFill>
                <a:schemeClr val="accent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14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17135</TotalTime>
  <Words>701</Words>
  <Application>Microsoft Office PowerPoint</Application>
  <PresentationFormat>Personalizado</PresentationFormat>
  <Paragraphs>141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Ion</vt:lpstr>
      <vt:lpstr>El pensamiento latinoamericano en ciencia, tecnología, desarrollo y dependencia</vt:lpstr>
      <vt:lpstr>PLACTED</vt:lpstr>
      <vt:lpstr>LOGROS DE PLACTED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Ideas principales</vt:lpstr>
      <vt:lpstr>Presentación de PowerPoint</vt:lpstr>
      <vt:lpstr>INTERRELACION ENTRE LO ECONÓMICO, LO TECNOLÓGICO Y LO SOCIAL EN LA MATRIZ INSUMO-PRODUCTO</vt:lpstr>
      <vt:lpstr>Presentación de PowerPoint</vt:lpstr>
      <vt:lpstr>1994</vt:lpstr>
      <vt:lpstr>Presentación de PowerPoint</vt:lpstr>
      <vt:lpstr>Dos grandes campos de batalla</vt:lpstr>
      <vt:lpstr>Una nueva sustitución de importaciones tecnológicas</vt:lpstr>
      <vt:lpstr>La lucha contra el hambre y contra la marginalidad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Planificación en Ciencia y Tecnología</dc:title>
  <dc:creator>manuel mari</dc:creator>
  <cp:lastModifiedBy>Usuario</cp:lastModifiedBy>
  <cp:revision>40</cp:revision>
  <dcterms:created xsi:type="dcterms:W3CDTF">2020-11-29T20:55:55Z</dcterms:created>
  <dcterms:modified xsi:type="dcterms:W3CDTF">2021-03-26T18:20:02Z</dcterms:modified>
</cp:coreProperties>
</file>