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82" r:id="rId10"/>
    <p:sldId id="283" r:id="rId11"/>
    <p:sldId id="284" r:id="rId12"/>
    <p:sldId id="285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6" r:id="rId32"/>
    <p:sldId id="287" r:id="rId33"/>
    <p:sldId id="290" r:id="rId34"/>
    <p:sldId id="288" r:id="rId35"/>
    <p:sldId id="289" r:id="rId36"/>
    <p:sldId id="291" r:id="rId3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9217A-3FF3-40D6-A3C9-CCC8058C1A6C}" type="datetimeFigureOut">
              <a:rPr lang="es-ES" smtClean="0"/>
              <a:pPr/>
              <a:t>09/11/2017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65078-9DE2-41DE-B60D-A40E09854C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Información al 30/09/17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142984"/>
            <a:ext cx="7286675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El carácter federal de nuestro país otorga potestades tributarias a las provincias. Los recursos propios de las provincias representan un 7% del PBI y un 44,8% de sus recursos.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142984"/>
            <a:ext cx="8072494" cy="498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Coparticipación Federal de Impuestos Ley 23.548</a:t>
            </a:r>
          </a:p>
          <a:p>
            <a:pPr algn="just">
              <a:buNone/>
            </a:pPr>
            <a:r>
              <a:rPr lang="es-ES" dirty="0" smtClean="0"/>
              <a:t>Impuestos Coparticipables: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 a las Ganancias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 al Valor Agregado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Impuestos Internos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 a la Transferencia de Inmuebles de Personas Físicas y Sucesiones Indivisas</a:t>
            </a:r>
          </a:p>
          <a:p>
            <a:pPr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Continuación…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Gravamen de Emergencia sobre Premios de Determinados Juegos de Sorteo y Concursos Deportivos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 sobre el Capital de las Cooperativas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 a la Ganancia Mínima Presunta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 a los Créditos y Débitos en </a:t>
            </a:r>
            <a:r>
              <a:rPr lang="es-ES" dirty="0" err="1" smtClean="0"/>
              <a:t>Cta.Cte</a:t>
            </a:r>
            <a:r>
              <a:rPr lang="es-ES" dirty="0" smtClean="0"/>
              <a:t>. Bancaria.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 Específico sobre la Realización de Apuestas.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Impuesto Indirecto sobre Apuestas On-line.</a:t>
            </a:r>
          </a:p>
          <a:p>
            <a:pPr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Según Ley 25.570, la distribución es la siguiente:</a:t>
            </a:r>
          </a:p>
          <a:p>
            <a:pPr marL="514350" indent="-514350" algn="just">
              <a:buAutoNum type="alphaLcParenR"/>
            </a:pPr>
            <a:r>
              <a:rPr lang="es-ES" dirty="0" smtClean="0"/>
              <a:t>La ley 23.548 (Coparticipación Federal) establece:</a:t>
            </a:r>
          </a:p>
          <a:p>
            <a:pPr marL="914400" lvl="1" indent="-514350" algn="just">
              <a:buFont typeface="Wingdings" pitchFamily="2" charset="2"/>
              <a:buChar char="§"/>
            </a:pPr>
            <a:r>
              <a:rPr lang="es-ES" dirty="0" smtClean="0"/>
              <a:t>42,34% al Tesoro Nacional, de ese porcentaje se destina 0,7% a Tierra del Fuego y un 3,75% a CABA.</a:t>
            </a:r>
          </a:p>
          <a:p>
            <a:pPr marL="914400" lvl="1" indent="-514350" algn="just">
              <a:buFont typeface="Wingdings" pitchFamily="2" charset="2"/>
              <a:buChar char="§"/>
            </a:pPr>
            <a:r>
              <a:rPr lang="es-ES" dirty="0" smtClean="0"/>
              <a:t>56,66% a las Provincias</a:t>
            </a:r>
          </a:p>
          <a:p>
            <a:pPr marL="914400" lvl="1" indent="-514350" algn="just">
              <a:buFont typeface="Wingdings" pitchFamily="2" charset="2"/>
              <a:buChar char="§"/>
            </a:pPr>
            <a:r>
              <a:rPr lang="es-ES" dirty="0" smtClean="0"/>
              <a:t>1% al Ministerio del Interior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000100" y="1571612"/>
          <a:ext cx="7215238" cy="40792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5938"/>
                <a:gridCol w="2057400"/>
                <a:gridCol w="2057400"/>
                <a:gridCol w="15145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b="0" dirty="0" smtClean="0"/>
                        <a:t>Buenos Aires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 smtClean="0"/>
                        <a:t>19,93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0" dirty="0" smtClean="0"/>
                        <a:t>Mendoza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 smtClean="0"/>
                        <a:t>4,33</a:t>
                      </a:r>
                      <a:endParaRPr lang="es-E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Catamarca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2,86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Misiones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3,43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Córdoba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9,22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Neuquén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1,54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Corrientes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3,86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Río Negro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2,62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Chaco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5,18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Salta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3,98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Chubut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1,38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San Juan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3,51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Entre Ríos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5,07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San Luis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2,37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Formosa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3,78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Santa Cruz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1,38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Jujuy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2,95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Santa</a:t>
                      </a:r>
                      <a:r>
                        <a:rPr lang="es-ES" baseline="0" dirty="0" smtClean="0"/>
                        <a:t> Fe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9,28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La Pampa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1,95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Santiago del Estero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4,29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La Rioja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2,15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Tucumán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4,94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dirty="0" smtClean="0"/>
              <a:t>b) De la masa de recursos coparticipables el Estado Nacional retiene:</a:t>
            </a:r>
          </a:p>
          <a:p>
            <a:pPr marL="914400" lvl="1" indent="-514350" algn="just">
              <a:buFont typeface="Wingdings" pitchFamily="2" charset="2"/>
              <a:buChar char="§"/>
            </a:pPr>
            <a:r>
              <a:rPr lang="es-ES" dirty="0" smtClean="0"/>
              <a:t>Para el pago de obligaciones previsionales y otros gastos operativos: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Año 2017   9%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Año 2018   6%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Año 2019   3%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Año 2020  y sucesivos 0%  </a:t>
            </a:r>
          </a:p>
          <a:p>
            <a:pPr marL="914400" lvl="1" indent="-514350" algn="just">
              <a:buFont typeface="Wingdings" pitchFamily="2" charset="2"/>
              <a:buChar char="§"/>
            </a:pPr>
            <a:r>
              <a:rPr lang="es-ES" dirty="0" smtClean="0"/>
              <a:t>La suma de $ 45,8 millones mensuales para ser distribuida entre las provincias.</a:t>
            </a:r>
          </a:p>
          <a:p>
            <a:pPr marL="914400" lvl="1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s-ES" dirty="0" smtClean="0"/>
              <a:t>c) Además, existe en algunos impuestos un mecanismo de distribución previo a lo señalado anteriormente.</a:t>
            </a:r>
          </a:p>
          <a:p>
            <a:pPr algn="just">
              <a:buNone/>
            </a:pPr>
            <a:endParaRPr lang="es-ES" dirty="0" smtClean="0"/>
          </a:p>
          <a:p>
            <a:pPr marL="914400" lvl="1" indent="-514350" algn="just">
              <a:buFont typeface="Wingdings" pitchFamily="2" charset="2"/>
              <a:buChar char="§"/>
            </a:pPr>
            <a:r>
              <a:rPr lang="es-ES" b="1" dirty="0" smtClean="0">
                <a:solidFill>
                  <a:srgbClr val="FF0000"/>
                </a:solidFill>
              </a:rPr>
              <a:t>Impuesto a las Ganancias: (9% al 35%)</a:t>
            </a:r>
          </a:p>
          <a:p>
            <a:pPr marL="914400" lvl="1" indent="-514350" algn="just">
              <a:buNone/>
            </a:pPr>
            <a:r>
              <a:rPr lang="es-ES" dirty="0" smtClean="0"/>
              <a:t>Se realiza una detracción anual de $ 580 millones que se destina a :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120 millones anuales para el ANSES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20 millones anuales para el Fondo de Aportes del Tesoro Nacional a las Provincias.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440 millones anuales para distribuir entre las provincias según las proporciones establecidas en la coparticipación</a:t>
            </a:r>
          </a:p>
          <a:p>
            <a:pPr marL="1314450" lvl="2" indent="-514350" algn="just">
              <a:buNone/>
            </a:pPr>
            <a:r>
              <a:rPr lang="es-ES" dirty="0" smtClean="0"/>
              <a:t> </a:t>
            </a:r>
          </a:p>
          <a:p>
            <a:pPr marL="914400" lvl="1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s-ES" dirty="0" smtClean="0"/>
              <a:t>Luego de la detracción, se destina: </a:t>
            </a:r>
          </a:p>
          <a:p>
            <a:pPr algn="just">
              <a:buNone/>
            </a:pPr>
            <a:r>
              <a:rPr lang="es-ES" dirty="0" smtClean="0"/>
              <a:t>	a) 20% al </a:t>
            </a:r>
            <a:r>
              <a:rPr lang="es-ES" dirty="0" err="1" smtClean="0"/>
              <a:t>Anses</a:t>
            </a:r>
            <a:endParaRPr lang="es-ES" dirty="0" smtClean="0"/>
          </a:p>
          <a:p>
            <a:pPr algn="just">
              <a:buNone/>
            </a:pPr>
            <a:r>
              <a:rPr lang="es-ES" dirty="0" smtClean="0"/>
              <a:t>	b) 10% hasta un monto de $ 650 millones a </a:t>
            </a:r>
            <a:r>
              <a:rPr lang="es-ES" dirty="0" err="1" smtClean="0"/>
              <a:t>Bs.As</a:t>
            </a:r>
            <a:r>
              <a:rPr lang="es-ES" dirty="0" smtClean="0"/>
              <a:t>. El excedente se distribuye entre el resto de las provincias.</a:t>
            </a:r>
          </a:p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c) 2% al Ministerio del Interior. El 33% del 2% en el año 2017 se distribuye a las provincias.</a:t>
            </a:r>
          </a:p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d) 4% a las Provincias, excepto </a:t>
            </a:r>
            <a:r>
              <a:rPr lang="es-ES" dirty="0" err="1" smtClean="0"/>
              <a:t>Bs.As</a:t>
            </a:r>
            <a:r>
              <a:rPr lang="es-ES" dirty="0" smtClean="0"/>
              <a:t>.</a:t>
            </a:r>
          </a:p>
          <a:p>
            <a:pPr algn="just">
              <a:buNone/>
            </a:pPr>
            <a:r>
              <a:rPr lang="es-ES" dirty="0"/>
              <a:t>	</a:t>
            </a:r>
            <a:r>
              <a:rPr lang="es-ES" dirty="0" smtClean="0"/>
              <a:t>e) 64% se distribuye según la coparticipación entre Nación y Provincias.</a:t>
            </a:r>
          </a:p>
          <a:p>
            <a:pPr marL="1314450" lvl="2" indent="-514350" algn="just">
              <a:buNone/>
            </a:pPr>
            <a:r>
              <a:rPr lang="es-ES" dirty="0" smtClean="0"/>
              <a:t> </a:t>
            </a:r>
          </a:p>
          <a:p>
            <a:pPr marL="914400" lvl="1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s-ES" dirty="0" smtClean="0"/>
              <a:t>Los impuestos deben contribuir a la consecución de los objetivos de Política Fiscal.</a:t>
            </a:r>
          </a:p>
          <a:p>
            <a:pPr algn="just">
              <a:buNone/>
            </a:pPr>
            <a:endParaRPr lang="es-ES" dirty="0" smtClean="0"/>
          </a:p>
          <a:p>
            <a:pPr algn="just"/>
            <a:r>
              <a:rPr lang="es-ES" dirty="0" smtClean="0"/>
              <a:t>Existen 2 grandes principios para organizar el sistema tributario…</a:t>
            </a:r>
          </a:p>
          <a:p>
            <a:pPr algn="just"/>
            <a:endParaRPr lang="es-ES" dirty="0"/>
          </a:p>
          <a:p>
            <a:pPr algn="just">
              <a:buNone/>
            </a:pPr>
            <a:r>
              <a:rPr lang="es-ES" dirty="0" smtClean="0"/>
              <a:t>a) El Principio del Beneficio </a:t>
            </a:r>
          </a:p>
          <a:p>
            <a:pPr algn="just">
              <a:buNone/>
            </a:pPr>
            <a:r>
              <a:rPr lang="es-ES" dirty="0" smtClean="0"/>
              <a:t>c) El Principio de la capacidad de pago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Impuesto al Valor Agregado: (10,5%, 21% y 27%)</a:t>
            </a:r>
          </a:p>
          <a:p>
            <a:pPr algn="just">
              <a:buNone/>
            </a:pPr>
            <a:r>
              <a:rPr lang="es-ES" dirty="0" smtClean="0"/>
              <a:t>	De lo recaudado se detraen los Reintegros a las Exportaciones, el saldo restante:</a:t>
            </a:r>
          </a:p>
          <a:p>
            <a:pPr algn="just">
              <a:buNone/>
            </a:pPr>
            <a:endParaRPr lang="es-ES" dirty="0" smtClean="0"/>
          </a:p>
          <a:p>
            <a:pPr lvl="1" algn="just">
              <a:buFont typeface="Wingdings" pitchFamily="2" charset="2"/>
              <a:buChar char="§"/>
            </a:pPr>
            <a:r>
              <a:rPr lang="es-ES" dirty="0" smtClean="0"/>
              <a:t>11% al </a:t>
            </a:r>
            <a:r>
              <a:rPr lang="es-ES" dirty="0" err="1" smtClean="0"/>
              <a:t>Anses</a:t>
            </a:r>
            <a:r>
              <a:rPr lang="es-ES" dirty="0" smtClean="0"/>
              <a:t> que a su vez se distribuye: </a:t>
            </a:r>
          </a:p>
          <a:p>
            <a:pPr lvl="2" algn="just">
              <a:buFont typeface="Wingdings" pitchFamily="2" charset="2"/>
              <a:buChar char="ü"/>
            </a:pPr>
            <a:r>
              <a:rPr lang="es-ES" dirty="0"/>
              <a:t> </a:t>
            </a:r>
            <a:r>
              <a:rPr lang="es-ES" dirty="0" smtClean="0"/>
              <a:t>6,27 % a las Provincias  y CABA</a:t>
            </a:r>
          </a:p>
          <a:p>
            <a:pPr lvl="2" algn="just">
              <a:buFont typeface="Wingdings" pitchFamily="2" charset="2"/>
              <a:buChar char="ü"/>
            </a:pPr>
            <a:r>
              <a:rPr lang="es-ES" dirty="0" smtClean="0"/>
              <a:t>93,73% al </a:t>
            </a:r>
            <a:r>
              <a:rPr lang="es-ES" dirty="0" err="1" smtClean="0"/>
              <a:t>Anses</a:t>
            </a:r>
            <a:endParaRPr lang="es-ES" dirty="0" smtClean="0"/>
          </a:p>
          <a:p>
            <a:pPr lvl="2" algn="just">
              <a:buFont typeface="Wingdings" pitchFamily="2" charset="2"/>
              <a:buChar char="ü"/>
            </a:pPr>
            <a:endParaRPr lang="es-ES" dirty="0" smtClean="0"/>
          </a:p>
          <a:p>
            <a:pPr lvl="1" algn="just">
              <a:buFont typeface="Wingdings" pitchFamily="2" charset="2"/>
              <a:buChar char="§"/>
            </a:pPr>
            <a:r>
              <a:rPr lang="es-ES" dirty="0" smtClean="0"/>
              <a:t>89% se distribuye según la coparticipación entre la Nación y las Provincias. </a:t>
            </a:r>
          </a:p>
          <a:p>
            <a:pPr marL="914400" lvl="1" indent="-514350" algn="just">
              <a:buFont typeface="Wingdings" pitchFamily="2" charset="2"/>
              <a:buChar char="§"/>
            </a:pP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Impuestos Internos: </a:t>
            </a:r>
          </a:p>
          <a:p>
            <a:pPr algn="just">
              <a:buNone/>
            </a:pPr>
            <a:r>
              <a:rPr lang="es-ES" dirty="0" smtClean="0"/>
              <a:t>	Incluye los siguientes bienes y servicios: 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 Tabaco (75%)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Bebidas Alcohólicas, Cervezas, Bebidas </a:t>
            </a:r>
            <a:r>
              <a:rPr lang="es-ES" dirty="0" err="1" smtClean="0"/>
              <a:t>Analcohólicas</a:t>
            </a:r>
            <a:r>
              <a:rPr lang="es-ES" dirty="0" smtClean="0"/>
              <a:t>, (8%, 20%)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Jarabes, Extractos y Concentrados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Servicio de Telefonía Celular y Satelital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Objetos Suntuarios </a:t>
            </a:r>
          </a:p>
          <a:p>
            <a:pPr lvl="1" algn="just">
              <a:buFont typeface="Wingdings" pitchFamily="2" charset="2"/>
              <a:buChar char="ü"/>
            </a:pPr>
            <a:r>
              <a:rPr lang="es-ES" dirty="0" smtClean="0"/>
              <a:t>Vehículos Automóviles y Motores, Embarcaciones de Recreo o Deportes y Aeronaves. (10%, 20%)</a:t>
            </a:r>
          </a:p>
          <a:p>
            <a:pPr lvl="1" algn="just">
              <a:buFont typeface="Wingdings" pitchFamily="2" charset="2"/>
              <a:buChar char="ü"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	Se excluye el impuesto sobre los Automotores y Motores </a:t>
            </a:r>
            <a:r>
              <a:rPr lang="es-ES" dirty="0" err="1" smtClean="0"/>
              <a:t>Gasoleros</a:t>
            </a:r>
            <a:r>
              <a:rPr lang="es-ES" dirty="0" smtClean="0"/>
              <a:t> y sobre los Seguros.</a:t>
            </a:r>
          </a:p>
          <a:p>
            <a:pPr algn="just">
              <a:buNone/>
            </a:pPr>
            <a:endParaRPr lang="es-ES" dirty="0" smtClean="0"/>
          </a:p>
          <a:p>
            <a:pPr lvl="1" algn="just">
              <a:buFont typeface="Wingdings" pitchFamily="2" charset="2"/>
              <a:buChar char="§"/>
            </a:pPr>
            <a:r>
              <a:rPr lang="es-ES" dirty="0" smtClean="0"/>
              <a:t>100% se distribuye según la coparticipación entre la Nación y las Provincias. </a:t>
            </a:r>
          </a:p>
          <a:p>
            <a:pPr marL="914400" lvl="1" indent="-514350" algn="just">
              <a:buFont typeface="Wingdings" pitchFamily="2" charset="2"/>
              <a:buChar char="§"/>
            </a:pP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10000"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Impuestos  a la Transferencia de Inmuebles de Personas Físicas y Sucesiones Indivisas: </a:t>
            </a:r>
            <a:r>
              <a:rPr lang="es-ES" smtClean="0">
                <a:solidFill>
                  <a:srgbClr val="FF0000"/>
                </a:solidFill>
              </a:rPr>
              <a:t>(</a:t>
            </a:r>
            <a:r>
              <a:rPr lang="es-ES" smtClean="0">
                <a:solidFill>
                  <a:srgbClr val="FF0000"/>
                </a:solidFill>
              </a:rPr>
              <a:t>15%</a:t>
            </a:r>
            <a:r>
              <a:rPr lang="es-ES" baseline="-25000" smtClean="0">
                <a:solidFill>
                  <a:srgbClr val="FF0000"/>
                </a:solidFill>
              </a:rPr>
              <a:t>0 </a:t>
            </a:r>
            <a:r>
              <a:rPr lang="es-ES" smtClean="0">
                <a:solidFill>
                  <a:srgbClr val="FF0000"/>
                </a:solidFill>
              </a:rPr>
              <a:t> o 1,5%)   </a:t>
            </a:r>
            <a:endParaRPr lang="es-ES" dirty="0" smtClean="0">
              <a:solidFill>
                <a:srgbClr val="FF0000"/>
              </a:solidFill>
            </a:endParaRPr>
          </a:p>
          <a:p>
            <a:pPr lvl="2" algn="just">
              <a:buFont typeface="Wingdings" pitchFamily="2" charset="2"/>
              <a:buChar char="ü"/>
            </a:pPr>
            <a:r>
              <a:rPr lang="es-ES" dirty="0" smtClean="0"/>
              <a:t>100% se distribuye según la coparticipación entre la Nación y las Provincias. </a:t>
            </a:r>
            <a:endParaRPr lang="es-ES" dirty="0"/>
          </a:p>
          <a:p>
            <a:pPr lvl="1" algn="just">
              <a:buNone/>
            </a:pPr>
            <a:endParaRPr lang="es-ES" dirty="0">
              <a:solidFill>
                <a:srgbClr val="FF0000"/>
              </a:solidFill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Gravamen de Emergencia sobre Premios de Determinados Juegos de Sorteo y Concursos Deportivos (31%)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80,645% se distribuye según la coparticipación entre la Nación y las Provincias. 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16,13% al Fondo Especial para Bibliotecas Populares del Ministerio de Educación de la Nación.</a:t>
            </a: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3,225% al Instituto Nacional del Teatro.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Impuestos  sobre el Capital de las Cooperativas: (2%)</a:t>
            </a:r>
          </a:p>
          <a:p>
            <a:pPr lvl="1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lvl="2" algn="just">
              <a:buFont typeface="Wingdings" pitchFamily="2" charset="2"/>
              <a:buChar char="ü"/>
            </a:pPr>
            <a:r>
              <a:rPr lang="es-ES" dirty="0" smtClean="0"/>
              <a:t> 50% se distribuye según la coparticipación entre la Nación y las Provincias. </a:t>
            </a:r>
          </a:p>
          <a:p>
            <a:pPr lvl="2" algn="just">
              <a:buFont typeface="Wingdings" pitchFamily="2" charset="2"/>
              <a:buChar char="ü"/>
            </a:pPr>
            <a:r>
              <a:rPr lang="es-ES" dirty="0" smtClean="0"/>
              <a:t> 50% al Fondo para Educación y Promoción Cooperativa. </a:t>
            </a:r>
            <a:endParaRPr lang="es-ES" dirty="0"/>
          </a:p>
          <a:p>
            <a:pPr lvl="1" algn="just">
              <a:buNone/>
            </a:pPr>
            <a:endParaRPr lang="es-ES" dirty="0">
              <a:solidFill>
                <a:srgbClr val="FF0000"/>
              </a:solidFill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Impuesto a la Ganancia Mínima Presunta: (1%)</a:t>
            </a:r>
          </a:p>
          <a:p>
            <a:pPr lvl="1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100% se distribuye según la coparticipación entre la Nación y las Provincias. 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314450" lvl="2" indent="-514350" algn="just">
              <a:buFont typeface="Wingdings" pitchFamily="2" charset="2"/>
              <a:buChar char="§"/>
            </a:pP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10000"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Impuestos  a los Débitos y Créditos en </a:t>
            </a:r>
            <a:r>
              <a:rPr lang="es-ES" dirty="0" err="1" smtClean="0">
                <a:solidFill>
                  <a:srgbClr val="FF0000"/>
                </a:solidFill>
              </a:rPr>
              <a:t>Cta.Cte</a:t>
            </a:r>
            <a:r>
              <a:rPr lang="es-ES" dirty="0" smtClean="0">
                <a:solidFill>
                  <a:srgbClr val="FF0000"/>
                </a:solidFill>
              </a:rPr>
              <a:t>. Bancaria: (0,6%, 1,2%)</a:t>
            </a:r>
          </a:p>
          <a:p>
            <a:pPr lvl="1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lvl="2" algn="just">
              <a:buFont typeface="Wingdings" pitchFamily="2" charset="2"/>
              <a:buChar char="ü"/>
            </a:pPr>
            <a:r>
              <a:rPr lang="es-ES" dirty="0" smtClean="0"/>
              <a:t> 70% se destina al Tesoro Nacional con destino a la atención de los gastos que ocasione la Emergencia Pública declarada por Ley 25.561. </a:t>
            </a:r>
          </a:p>
          <a:p>
            <a:pPr lvl="2" algn="just">
              <a:buFont typeface="Wingdings" pitchFamily="2" charset="2"/>
              <a:buChar char="ü"/>
            </a:pPr>
            <a:r>
              <a:rPr lang="es-ES" dirty="0" smtClean="0"/>
              <a:t> 30% se distribuye según la coparticipación entre la Nación y las Provincias. </a:t>
            </a:r>
            <a:endParaRPr lang="es-ES" dirty="0"/>
          </a:p>
          <a:p>
            <a:pPr lvl="1" algn="just">
              <a:buNone/>
            </a:pPr>
            <a:endParaRPr lang="es-ES" dirty="0">
              <a:solidFill>
                <a:srgbClr val="FF0000"/>
              </a:solidFill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Impuesto específico sobre la Realización de Apuestas: </a:t>
            </a:r>
          </a:p>
          <a:p>
            <a:pPr lvl="1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100% se distribuye según la coparticipación entre la Nación y las Provincias. 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314450" lvl="2" indent="-514350" algn="just">
              <a:buFont typeface="Wingdings" pitchFamily="2" charset="2"/>
              <a:buChar char="§"/>
            </a:pP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dirty="0" smtClean="0">
                <a:solidFill>
                  <a:srgbClr val="FF0000"/>
                </a:solidFill>
              </a:rPr>
              <a:t>Impuesto Indirecto sobre Apuestas On-line:</a:t>
            </a:r>
          </a:p>
          <a:p>
            <a:pPr lvl="2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dirty="0" smtClean="0"/>
              <a:t>100% se distribuye según la coparticipación entre la Nación y las Provincias. 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314450" lvl="2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Impuestos NO COPARTICIPADOS:</a:t>
            </a:r>
          </a:p>
          <a:p>
            <a:pPr lvl="2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b="1" dirty="0" smtClean="0">
                <a:solidFill>
                  <a:schemeClr val="bg2">
                    <a:lumMod val="50000"/>
                  </a:schemeClr>
                </a:solidFill>
              </a:rPr>
              <a:t>Derechos de Exportación</a:t>
            </a:r>
          </a:p>
          <a:p>
            <a:pPr marL="1314450" lvl="2" indent="-514350" algn="just">
              <a:buNone/>
            </a:pPr>
            <a:r>
              <a:rPr lang="es-ES" dirty="0" smtClean="0"/>
              <a:t>100 % se destina al Tesoro Nacional 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314450" lvl="2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Impuestos con Asignación Específica:</a:t>
            </a:r>
          </a:p>
          <a:p>
            <a:pPr lvl="2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b="1" dirty="0" smtClean="0">
                <a:solidFill>
                  <a:schemeClr val="accent5"/>
                </a:solidFill>
              </a:rPr>
              <a:t>Tasa de Estadística</a:t>
            </a:r>
          </a:p>
          <a:p>
            <a:pPr marL="1314450" lvl="2" indent="-514350" algn="just">
              <a:buNone/>
            </a:pPr>
            <a:r>
              <a:rPr lang="es-ES" dirty="0" smtClean="0"/>
              <a:t>El 100 % se distribuye en: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sz="2400" dirty="0" smtClean="0"/>
              <a:t>31,30 %  al Instituto Nacional de Tecnología Agropecuaria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sz="2400" dirty="0" smtClean="0"/>
              <a:t>38,47 % al Ministerio de Relaciones Exteriores y Culto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sz="2400" dirty="0" smtClean="0"/>
              <a:t>30,23 % al Tesoro Nacional</a:t>
            </a:r>
          </a:p>
          <a:p>
            <a:pPr marL="1771650" lvl="3" indent="-514350" algn="just">
              <a:buNone/>
            </a:pPr>
            <a:r>
              <a:rPr lang="es-ES" dirty="0"/>
              <a:t>	</a:t>
            </a:r>
            <a:r>
              <a:rPr lang="es-ES" dirty="0" smtClean="0"/>
              <a:t> 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314450" lvl="2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Impuestos con Asignación Específica:</a:t>
            </a:r>
          </a:p>
          <a:p>
            <a:pPr lvl="2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b="1" dirty="0" smtClean="0">
                <a:solidFill>
                  <a:schemeClr val="accent5"/>
                </a:solidFill>
              </a:rPr>
              <a:t>Derechos de Importación</a:t>
            </a:r>
          </a:p>
          <a:p>
            <a:pPr marL="1314450" lvl="2" indent="-514350" algn="just">
              <a:buNone/>
            </a:pPr>
            <a:r>
              <a:rPr lang="es-ES" dirty="0" smtClean="0"/>
              <a:t>El 0,65 %  del valor CIF de las Importaciones se distribuye en: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sz="2400" dirty="0" smtClean="0"/>
              <a:t>0,45 %  al Instituto Nacional de Tecnología Agropecuaria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sz="2400" dirty="0" smtClean="0"/>
              <a:t>0,15 % al Servicio Nacional de Sanidad y Calidad Agroalimentaria.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sz="2400" dirty="0" smtClean="0"/>
              <a:t>0,05 % al Instituto Nacional de Tecnología Industrial</a:t>
            </a:r>
          </a:p>
          <a:p>
            <a:pPr marL="1771650" lvl="3" indent="-514350" algn="just">
              <a:buNone/>
            </a:pPr>
            <a:r>
              <a:rPr lang="es-ES" dirty="0"/>
              <a:t>	</a:t>
            </a:r>
            <a:r>
              <a:rPr lang="es-ES" dirty="0" smtClean="0"/>
              <a:t> </a:t>
            </a:r>
          </a:p>
          <a:p>
            <a:pPr marL="1314450" lvl="2" indent="-514350" algn="just">
              <a:buNone/>
            </a:pPr>
            <a:r>
              <a:rPr lang="es-ES" dirty="0" smtClean="0"/>
              <a:t>El 99,35% restante se destina al Tesoro Nacional 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314450" lvl="2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Impuestos con Asignación Específica:</a:t>
            </a:r>
          </a:p>
          <a:p>
            <a:pPr lvl="2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b="1" dirty="0" smtClean="0">
                <a:solidFill>
                  <a:schemeClr val="accent5"/>
                </a:solidFill>
              </a:rPr>
              <a:t>Impuesto sobre los Combustibles Líquidos y Gas Natural </a:t>
            </a:r>
            <a:r>
              <a:rPr lang="es-ES" dirty="0" smtClean="0"/>
              <a:t>(Naftas, Gasolina, Solvente, Aguarrás y a los productos compuestos por una mezcla de hidrocarburos): (60%)</a:t>
            </a:r>
          </a:p>
          <a:p>
            <a:pPr marL="1314450" lvl="2" indent="-514350" algn="just">
              <a:buNone/>
            </a:pPr>
            <a:r>
              <a:rPr lang="es-ES" dirty="0" smtClean="0"/>
              <a:t>El 79 % :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dirty="0" smtClean="0"/>
              <a:t>29 %  al Tesoro Nacional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dirty="0" smtClean="0"/>
              <a:t>29 % a las Provincias 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dirty="0" smtClean="0"/>
              <a:t>42 % al Fondo Nacional de la Vivienda</a:t>
            </a:r>
          </a:p>
          <a:p>
            <a:pPr marL="1771650" lvl="3" indent="-514350" algn="just">
              <a:buNone/>
            </a:pPr>
            <a:r>
              <a:rPr lang="es-ES" dirty="0"/>
              <a:t>	</a:t>
            </a:r>
            <a:r>
              <a:rPr lang="es-ES" dirty="0" smtClean="0"/>
              <a:t> </a:t>
            </a:r>
          </a:p>
          <a:p>
            <a:pPr marL="1314450" lvl="2" indent="-514350" algn="just">
              <a:buNone/>
            </a:pPr>
            <a:r>
              <a:rPr lang="es-ES" dirty="0" smtClean="0"/>
              <a:t>El 21% al ANSES 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314450" lvl="2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Requisitos para una adecuada Estructura Tributaria:</a:t>
            </a:r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Neutralidad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Suficiencia 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Equidad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Simplicidad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lnSpcReduction="10000"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Impuestos con Asignación Específica:</a:t>
            </a:r>
          </a:p>
          <a:p>
            <a:pPr lvl="2" algn="just"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 algn="just">
              <a:buFont typeface="Wingdings" pitchFamily="2" charset="2"/>
              <a:buChar char="ü"/>
            </a:pPr>
            <a:r>
              <a:rPr lang="es-ES" b="1" dirty="0" smtClean="0">
                <a:solidFill>
                  <a:schemeClr val="accent5"/>
                </a:solidFill>
              </a:rPr>
              <a:t>Impuesto sobre los Bienes Personales (2016 0,75%, 2017 0,5% ,y 2018 0,25%)</a:t>
            </a:r>
          </a:p>
          <a:p>
            <a:pPr marL="1314450" lvl="2" indent="-514350" algn="just">
              <a:buNone/>
            </a:pPr>
            <a:r>
              <a:rPr lang="es-ES" dirty="0" smtClean="0"/>
              <a:t>Se detrae en forma mensual la suma de $ 250 mil para el INCUCAI , el resto se distribuye: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sz="2400" dirty="0" smtClean="0"/>
              <a:t>93,73 %  según ley de coparticipación pero sin formar parte de los recursos coparticipables (no sufren detracciones) </a:t>
            </a:r>
          </a:p>
          <a:p>
            <a:pPr marL="1771650" lvl="3" indent="-514350" algn="just">
              <a:buFont typeface="Wingdings" pitchFamily="2" charset="2"/>
              <a:buChar char="Ø"/>
            </a:pPr>
            <a:r>
              <a:rPr lang="es-ES" sz="2400" dirty="0" smtClean="0"/>
              <a:t>6,27 % entre las provincias y CABA</a:t>
            </a:r>
          </a:p>
          <a:p>
            <a:pPr marL="1771650" lvl="3" indent="-514350" algn="just">
              <a:buNone/>
            </a:pPr>
            <a:r>
              <a:rPr lang="es-ES" dirty="0"/>
              <a:t>	</a:t>
            </a:r>
            <a:r>
              <a:rPr lang="es-ES" dirty="0" smtClean="0"/>
              <a:t> </a:t>
            </a:r>
          </a:p>
          <a:p>
            <a:pPr marL="1314450" lvl="2" indent="-514350" algn="just">
              <a:buNone/>
            </a:pPr>
            <a:endParaRPr lang="es-ES" dirty="0" smtClean="0"/>
          </a:p>
          <a:p>
            <a:pPr marL="1314450" lvl="2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§"/>
            </a:pPr>
            <a:r>
              <a:rPr lang="es-ES" dirty="0" smtClean="0"/>
              <a:t>Presión Tributaria creciente</a:t>
            </a:r>
            <a:endParaRPr lang="es-ES" dirty="0"/>
          </a:p>
          <a:p>
            <a:pPr lvl="1" algn="just">
              <a:buNone/>
            </a:pPr>
            <a:r>
              <a:rPr lang="es-ES" dirty="0" smtClean="0"/>
              <a:t>Entre 1998 y 2016 pasó de 21,4% a 34% del PBI</a:t>
            </a:r>
          </a:p>
          <a:p>
            <a:pPr lvl="1" algn="just">
              <a:buNone/>
            </a:pPr>
            <a:endParaRPr lang="es-ES" dirty="0"/>
          </a:p>
          <a:p>
            <a:pPr lvl="1" algn="just">
              <a:buNone/>
            </a:pPr>
            <a:r>
              <a:rPr lang="es-ES" dirty="0" smtClean="0"/>
              <a:t>Múltiples factores han contribuido: la creación y suba de impuestos en la crisis de la Convertibilidad – Débitos y Créditos Bancarios y Derechos de Exportación, la suba de los precios internacionales, la falta de actualización de los parámetros del Imp. a las Ganancias, la nacionalización de los fondos de </a:t>
            </a:r>
            <a:r>
              <a:rPr lang="es-ES" dirty="0" err="1" smtClean="0"/>
              <a:t>pensión,etc</a:t>
            </a:r>
            <a:r>
              <a:rPr lang="es-ES" dirty="0" smtClean="0"/>
              <a:t>.</a:t>
            </a:r>
          </a:p>
          <a:p>
            <a:pPr marL="1314450" lvl="2" indent="-514350" algn="just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142984"/>
            <a:ext cx="7515257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La Presión Tributaria en Argentina es similar a los países desarrollados, aunque con un ingreso per cápita inferior:</a:t>
            </a:r>
          </a:p>
          <a:p>
            <a:pPr algn="just">
              <a:buNone/>
            </a:pPr>
            <a:endParaRPr lang="es-ES" dirty="0" smtClean="0"/>
          </a:p>
          <a:p>
            <a:pPr lvl="1">
              <a:buFont typeface="Wingdings" pitchFamily="2" charset="2"/>
              <a:buChar char="ü"/>
            </a:pPr>
            <a:r>
              <a:rPr lang="es-ES" dirty="0" smtClean="0"/>
              <a:t>Argentina  PBI </a:t>
            </a:r>
            <a:r>
              <a:rPr lang="es-ES" dirty="0" err="1" smtClean="0"/>
              <a:t>pc</a:t>
            </a:r>
            <a:r>
              <a:rPr lang="es-ES" dirty="0" smtClean="0"/>
              <a:t> </a:t>
            </a:r>
            <a:r>
              <a:rPr lang="es-ES" dirty="0" err="1" smtClean="0"/>
              <a:t>u$s</a:t>
            </a:r>
            <a:r>
              <a:rPr lang="es-ES" dirty="0" smtClean="0"/>
              <a:t> 12.449,22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/>
              <a:t>USA PBI </a:t>
            </a:r>
            <a:r>
              <a:rPr lang="es-ES" dirty="0" err="1" smtClean="0"/>
              <a:t>pc</a:t>
            </a:r>
            <a:r>
              <a:rPr lang="es-ES" dirty="0" smtClean="0"/>
              <a:t> </a:t>
            </a:r>
            <a:r>
              <a:rPr lang="es-ES" dirty="0" err="1" smtClean="0"/>
              <a:t>u$s</a:t>
            </a:r>
            <a:r>
              <a:rPr lang="es-ES" dirty="0" smtClean="0"/>
              <a:t> 57.466,79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/>
              <a:t>UK PBI </a:t>
            </a:r>
            <a:r>
              <a:rPr lang="es-ES" dirty="0" err="1" smtClean="0"/>
              <a:t>pc</a:t>
            </a:r>
            <a:r>
              <a:rPr lang="es-ES" dirty="0" smtClean="0"/>
              <a:t> </a:t>
            </a:r>
            <a:r>
              <a:rPr lang="es-ES" dirty="0" err="1" smtClean="0"/>
              <a:t>u$s</a:t>
            </a:r>
            <a:r>
              <a:rPr lang="es-ES" dirty="0" smtClean="0"/>
              <a:t> 39.899,39</a:t>
            </a:r>
          </a:p>
          <a:p>
            <a:pPr lvl="1">
              <a:buNone/>
            </a:pPr>
            <a:endParaRPr lang="es-ES" dirty="0" smtClean="0"/>
          </a:p>
          <a:p>
            <a:pPr lvl="1">
              <a:buNone/>
            </a:pPr>
            <a:r>
              <a:rPr lang="es-ES" dirty="0" smtClean="0"/>
              <a:t>Superando al promedio en Latinoamérica del 23%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El Gasto Tributario</a:t>
            </a:r>
          </a:p>
          <a:p>
            <a:pPr>
              <a:buNone/>
            </a:pPr>
            <a:endParaRPr lang="es-ES" dirty="0"/>
          </a:p>
          <a:p>
            <a:pPr algn="just">
              <a:buNone/>
            </a:pPr>
            <a:r>
              <a:rPr lang="es-ES" dirty="0" smtClean="0"/>
              <a:t>	Constituye el conjunto de ingresos que el Estado resigna en virtud de regímenes tributarios diferenciales. Su adecuada implementación puede contribuir al desarrollo de sectores y regiones considerados estratégicos.</a:t>
            </a:r>
          </a:p>
          <a:p>
            <a:pPr>
              <a:buNone/>
            </a:pPr>
            <a:endParaRPr lang="es-ES" dirty="0" smtClean="0"/>
          </a:p>
          <a:p>
            <a:pPr lvl="1">
              <a:buFont typeface="Wingdings" pitchFamily="2" charset="2"/>
              <a:buChar char="ü"/>
            </a:pPr>
            <a:r>
              <a:rPr lang="es-ES" dirty="0" smtClean="0"/>
              <a:t>Representan 2,7% del PBI (2016)</a:t>
            </a:r>
          </a:p>
          <a:p>
            <a:pPr lvl="1">
              <a:buFont typeface="Wingdings" pitchFamily="2" charset="2"/>
              <a:buChar char="ü"/>
            </a:pPr>
            <a:r>
              <a:rPr lang="es-ES" dirty="0" smtClean="0"/>
              <a:t>Para el 2017 se estima un 3,23%.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4335" y="1600200"/>
            <a:ext cx="557532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Poder Ejecutivo está elaborando un proyecto de Reforma Tributaria…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Principios constitucionales que deben observar los Tributos: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Legalidad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Igualdad 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Generalidad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No </a:t>
            </a:r>
            <a:r>
              <a:rPr lang="es-ES" dirty="0" err="1" smtClean="0"/>
              <a:t>confiscatoriedad</a:t>
            </a:r>
            <a:endParaRPr lang="es-ES" dirty="0" smtClean="0"/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Proporcionalidad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Equidad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s-ES" dirty="0" smtClean="0"/>
              <a:t>	</a:t>
            </a:r>
            <a:r>
              <a:rPr lang="es-ES" b="1" dirty="0" smtClean="0"/>
              <a:t>Determinantes directos </a:t>
            </a:r>
            <a:r>
              <a:rPr lang="es-ES" dirty="0" smtClean="0"/>
              <a:t>que participan en la conformación de datos de la Recaudación Tributaria: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La Legislación Tributaria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El valor de la materia gravada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Las normas de liquidación e ingreso de los tributos.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El incumplimiento en el pago de las obligaciones fiscales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Factores diversos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/>
              <a:t>	</a:t>
            </a:r>
            <a:r>
              <a:rPr lang="es-ES" b="1" dirty="0" smtClean="0"/>
              <a:t>Determinantes de segundo grado</a:t>
            </a:r>
            <a:r>
              <a:rPr lang="es-ES" dirty="0" smtClean="0"/>
              <a:t>:</a:t>
            </a:r>
          </a:p>
          <a:p>
            <a:pPr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Las necesidades de la Política Fiscal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Las preferencias de los realizadores de la Política Tributaria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Las variables de índole económica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Las variables del mercado de crédito</a:t>
            </a:r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La situación financiera de los contribuyentes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/>
              <a:t>	</a:t>
            </a:r>
            <a:r>
              <a:rPr lang="es-ES" b="1" dirty="0" smtClean="0"/>
              <a:t>Definiciones  referidas al incumplimiento en el pago de tributos…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La Mora</a:t>
            </a:r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La Evasión  </a:t>
            </a:r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La Elusión 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La elusión de impuestos hace referencia a las conductas del contribuyente que busca evitar el pago de impuestos utilizando para ello maniobras o estrategias permitidas por la misma ley o por los vacíos de esta. La elusión no es estrictamente ilegal puesto que no se está violando ninguna ley, sino que se está aprovechando mediante una interpretación en ocasiones amañada o caprichosa, </a:t>
            </a:r>
            <a:r>
              <a:rPr lang="es-ES" dirty="0" smtClean="0"/>
              <a:t>una situación </a:t>
            </a:r>
            <a:r>
              <a:rPr lang="es-ES" dirty="0"/>
              <a:t>que es </a:t>
            </a:r>
            <a:r>
              <a:rPr lang="es-ES" dirty="0" smtClean="0"/>
              <a:t>permitida </a:t>
            </a:r>
            <a:r>
              <a:rPr lang="es-ES" dirty="0"/>
              <a:t>por una ley ambigua o con vacíos.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Tributaria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/>
              <a:t>	El sistema tributario argentino se caracteriza por la preeminencia de los impuestos indirectos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§"/>
            </a:pPr>
            <a:r>
              <a:rPr lang="es-ES" dirty="0" smtClean="0"/>
              <a:t>En el año 2016 la recaudación representó un 34% del PBI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1010</Words>
  <Application>Microsoft Office PowerPoint</Application>
  <PresentationFormat>Presentación en pantalla (4:3)</PresentationFormat>
  <Paragraphs>269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Tema de Office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  <vt:lpstr>Estructura Tributaria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Impuestos</dc:title>
  <dc:creator>csuarez</dc:creator>
  <cp:lastModifiedBy>csuarez</cp:lastModifiedBy>
  <cp:revision>39</cp:revision>
  <dcterms:created xsi:type="dcterms:W3CDTF">2017-10-26T18:18:10Z</dcterms:created>
  <dcterms:modified xsi:type="dcterms:W3CDTF">2017-11-09T23:17:21Z</dcterms:modified>
</cp:coreProperties>
</file>