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57" r:id="rId2"/>
    <p:sldId id="256" r:id="rId3"/>
    <p:sldId id="258" r:id="rId4"/>
    <p:sldId id="262" r:id="rId5"/>
    <p:sldId id="260" r:id="rId6"/>
    <p:sldId id="261" r:id="rId7"/>
    <p:sldId id="259" r:id="rId8"/>
    <p:sldId id="263" r:id="rId9"/>
    <p:sldId id="264" r:id="rId10"/>
    <p:sldId id="268" r:id="rId11"/>
    <p:sldId id="269" r:id="rId12"/>
    <p:sldId id="270" r:id="rId13"/>
    <p:sldId id="271" r:id="rId14"/>
    <p:sldId id="272" r:id="rId15"/>
    <p:sldId id="273" r:id="rId16"/>
    <p:sldId id="265" r:id="rId17"/>
    <p:sldId id="266" r:id="rId18"/>
    <p:sldId id="267" r:id="rId19"/>
  </p:sldIdLst>
  <p:sldSz cx="9144000" cy="6858000" type="screen4x3"/>
  <p:notesSz cx="6797675" cy="9928225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68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FB5E38-6A40-46D0-BC1A-A781A67DA3B8}" type="datetimeFigureOut">
              <a:rPr lang="es-ES" smtClean="0"/>
              <a:pPr/>
              <a:t>27/10/2017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49C68D-8D0A-4FD2-94B6-9E585CB6C8D7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545806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F33D-470F-44F8-995A-40401DDC7F7A}" type="datetimeFigureOut">
              <a:rPr lang="es-AR" smtClean="0"/>
              <a:pPr/>
              <a:t>27/10/2017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3FAB-C495-49E2-8D9D-4FA789FDDC16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3910499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F33D-470F-44F8-995A-40401DDC7F7A}" type="datetimeFigureOut">
              <a:rPr lang="es-AR" smtClean="0"/>
              <a:pPr/>
              <a:t>27/10/2017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3FAB-C495-49E2-8D9D-4FA789FDDC16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2692810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F33D-470F-44F8-995A-40401DDC7F7A}" type="datetimeFigureOut">
              <a:rPr lang="es-AR" smtClean="0"/>
              <a:pPr/>
              <a:t>27/10/2017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3FAB-C495-49E2-8D9D-4FA789FDDC16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2141666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F33D-470F-44F8-995A-40401DDC7F7A}" type="datetimeFigureOut">
              <a:rPr lang="es-AR" smtClean="0"/>
              <a:pPr/>
              <a:t>27/10/2017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3FAB-C495-49E2-8D9D-4FA789FDDC16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353660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F33D-470F-44F8-995A-40401DDC7F7A}" type="datetimeFigureOut">
              <a:rPr lang="es-AR" smtClean="0"/>
              <a:pPr/>
              <a:t>27/10/2017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3FAB-C495-49E2-8D9D-4FA789FDDC16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4018332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F33D-470F-44F8-995A-40401DDC7F7A}" type="datetimeFigureOut">
              <a:rPr lang="es-AR" smtClean="0"/>
              <a:pPr/>
              <a:t>27/10/2017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3FAB-C495-49E2-8D9D-4FA789FDDC16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3180042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F33D-470F-44F8-995A-40401DDC7F7A}" type="datetimeFigureOut">
              <a:rPr lang="es-AR" smtClean="0"/>
              <a:pPr/>
              <a:t>27/10/2017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3FAB-C495-49E2-8D9D-4FA789FDDC16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3495348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F33D-470F-44F8-995A-40401DDC7F7A}" type="datetimeFigureOut">
              <a:rPr lang="es-AR" smtClean="0"/>
              <a:pPr/>
              <a:t>27/10/2017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3FAB-C495-49E2-8D9D-4FA789FDDC16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248869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F33D-470F-44F8-995A-40401DDC7F7A}" type="datetimeFigureOut">
              <a:rPr lang="es-AR" smtClean="0"/>
              <a:pPr/>
              <a:t>27/10/2017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3FAB-C495-49E2-8D9D-4FA789FDDC16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2071634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F33D-470F-44F8-995A-40401DDC7F7A}" type="datetimeFigureOut">
              <a:rPr lang="es-AR" smtClean="0"/>
              <a:pPr/>
              <a:t>27/10/2017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3FAB-C495-49E2-8D9D-4FA789FDDC16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2491190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CF33D-470F-44F8-995A-40401DDC7F7A}" type="datetimeFigureOut">
              <a:rPr lang="es-AR" smtClean="0"/>
              <a:pPr/>
              <a:t>27/10/2017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C33FAB-C495-49E2-8D9D-4FA789FDDC16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1977421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CF33D-470F-44F8-995A-40401DDC7F7A}" type="datetimeFigureOut">
              <a:rPr lang="es-AR" smtClean="0"/>
              <a:pPr/>
              <a:t>27/10/2017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C33FAB-C495-49E2-8D9D-4FA789FDDC16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3514072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11560" y="447055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dirty="0" smtClean="0"/>
              <a:t>SECTOR PUBLICO</a:t>
            </a:r>
            <a:endParaRPr lang="es-AR" sz="2400" dirty="0"/>
          </a:p>
        </p:txBody>
      </p:sp>
      <p:sp>
        <p:nvSpPr>
          <p:cNvPr id="5" name="4 CuadroTexto"/>
          <p:cNvSpPr txBox="1"/>
          <p:nvPr/>
        </p:nvSpPr>
        <p:spPr>
          <a:xfrm>
            <a:off x="323528" y="3573016"/>
            <a:ext cx="856895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 smtClean="0"/>
              <a:t>Funciones Principales: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000" dirty="0" smtClean="0"/>
              <a:t>Mejorar la eficiencia económica.</a:t>
            </a:r>
          </a:p>
          <a:p>
            <a:r>
              <a:rPr lang="es-AR" sz="1600" dirty="0"/>
              <a:t>	</a:t>
            </a:r>
            <a:r>
              <a:rPr lang="es-AR" sz="1600" dirty="0" smtClean="0"/>
              <a:t>Combate externalidades negativas y fomenta las positivas.</a:t>
            </a:r>
          </a:p>
          <a:p>
            <a:r>
              <a:rPr lang="es-AR" sz="1600" dirty="0"/>
              <a:t>	</a:t>
            </a:r>
            <a:r>
              <a:rPr lang="es-AR" sz="1600" dirty="0" smtClean="0"/>
              <a:t>Provee bienes públicos (Defensa nacional, Justicia, sanidad, educación publica).</a:t>
            </a:r>
          </a:p>
          <a:p>
            <a:r>
              <a:rPr lang="es-AR" sz="1600" dirty="0"/>
              <a:t>	</a:t>
            </a:r>
            <a:r>
              <a:rPr lang="es-AR" sz="1600" dirty="0" smtClean="0"/>
              <a:t>Evita la formación de monopolios y oligopolios.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000" dirty="0" smtClean="0"/>
              <a:t>Estabilizar la economía proporcionando crecimiento sostenido.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000" dirty="0" smtClean="0"/>
              <a:t>Procurar la equidad mejorando la distribución del ingreso.</a:t>
            </a:r>
            <a:endParaRPr lang="es-AR" sz="2000" dirty="0"/>
          </a:p>
        </p:txBody>
      </p:sp>
      <p:sp>
        <p:nvSpPr>
          <p:cNvPr id="2" name="1 Flecha izquierda y derecha"/>
          <p:cNvSpPr/>
          <p:nvPr/>
        </p:nvSpPr>
        <p:spPr>
          <a:xfrm>
            <a:off x="1331640" y="1907540"/>
            <a:ext cx="6408712" cy="2880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" name="2 CuadroTexto"/>
          <p:cNvSpPr txBox="1"/>
          <p:nvPr/>
        </p:nvSpPr>
        <p:spPr>
          <a:xfrm>
            <a:off x="611560" y="2339588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Liberalismo</a:t>
            </a:r>
            <a:endParaRPr lang="es-AR" dirty="0"/>
          </a:p>
        </p:txBody>
      </p:sp>
      <p:sp>
        <p:nvSpPr>
          <p:cNvPr id="6" name="5 CuadroTexto"/>
          <p:cNvSpPr txBox="1"/>
          <p:nvPr/>
        </p:nvSpPr>
        <p:spPr>
          <a:xfrm>
            <a:off x="5724128" y="2339588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AR" dirty="0" smtClean="0"/>
              <a:t>Socialismo</a:t>
            </a:r>
            <a:endParaRPr lang="es-AR" dirty="0"/>
          </a:p>
        </p:txBody>
      </p:sp>
      <p:sp>
        <p:nvSpPr>
          <p:cNvPr id="7" name="6 CuadroTexto"/>
          <p:cNvSpPr txBox="1"/>
          <p:nvPr/>
        </p:nvSpPr>
        <p:spPr>
          <a:xfrm>
            <a:off x="3131840" y="1538208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dirty="0" smtClean="0"/>
              <a:t>Nivel de Intervención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xmlns="" val="39093721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11560" y="188640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dirty="0" smtClean="0"/>
              <a:t>Presupuesto Publico</a:t>
            </a:r>
            <a:endParaRPr lang="es-AR" sz="2400" dirty="0"/>
          </a:p>
        </p:txBody>
      </p:sp>
      <p:sp>
        <p:nvSpPr>
          <p:cNvPr id="10" name="9 Rectángulo"/>
          <p:cNvSpPr/>
          <p:nvPr/>
        </p:nvSpPr>
        <p:spPr>
          <a:xfrm>
            <a:off x="251520" y="836712"/>
            <a:ext cx="2376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Egresos de Estado</a:t>
            </a:r>
            <a:endParaRPr lang="es-ES" b="1" dirty="0"/>
          </a:p>
        </p:txBody>
      </p:sp>
      <p:sp>
        <p:nvSpPr>
          <p:cNvPr id="7" name="6 Rectángulo"/>
          <p:cNvSpPr/>
          <p:nvPr/>
        </p:nvSpPr>
        <p:spPr>
          <a:xfrm>
            <a:off x="611560" y="1907540"/>
            <a:ext cx="2376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Gastos de Consumo</a:t>
            </a:r>
            <a:endParaRPr lang="es-ES" b="1" dirty="0"/>
          </a:p>
        </p:txBody>
      </p:sp>
      <p:sp>
        <p:nvSpPr>
          <p:cNvPr id="8" name="7 Rectángulo"/>
          <p:cNvSpPr/>
          <p:nvPr/>
        </p:nvSpPr>
        <p:spPr>
          <a:xfrm>
            <a:off x="3275856" y="1628800"/>
            <a:ext cx="59766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Personal</a:t>
            </a:r>
          </a:p>
          <a:p>
            <a:r>
              <a:rPr lang="es-ES" dirty="0" smtClean="0"/>
              <a:t>Materiales y suministros consumibles</a:t>
            </a:r>
          </a:p>
          <a:p>
            <a:r>
              <a:rPr lang="es-ES" dirty="0" smtClean="0"/>
              <a:t>Servicios</a:t>
            </a:r>
          </a:p>
        </p:txBody>
      </p:sp>
      <p:sp>
        <p:nvSpPr>
          <p:cNvPr id="9" name="8 Rectángulo"/>
          <p:cNvSpPr/>
          <p:nvPr/>
        </p:nvSpPr>
        <p:spPr>
          <a:xfrm>
            <a:off x="611560" y="2996952"/>
            <a:ext cx="55446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Rentas a la propiedad </a:t>
            </a:r>
            <a:r>
              <a:rPr lang="es-ES" dirty="0" smtClean="0"/>
              <a:t>(intereses de deuda)</a:t>
            </a:r>
            <a:endParaRPr lang="es-ES" b="1" dirty="0"/>
          </a:p>
        </p:txBody>
      </p:sp>
      <p:sp>
        <p:nvSpPr>
          <p:cNvPr id="11" name="10 Rectángulo"/>
          <p:cNvSpPr/>
          <p:nvPr/>
        </p:nvSpPr>
        <p:spPr>
          <a:xfrm>
            <a:off x="611560" y="4643844"/>
            <a:ext cx="57606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Gastos de Capital </a:t>
            </a:r>
            <a:r>
              <a:rPr lang="es-ES" dirty="0" smtClean="0"/>
              <a:t>(Inversión Directa y Financiera) </a:t>
            </a:r>
            <a:endParaRPr lang="es-ES" b="1" dirty="0"/>
          </a:p>
        </p:txBody>
      </p:sp>
      <p:sp>
        <p:nvSpPr>
          <p:cNvPr id="12" name="11 Rectángulo"/>
          <p:cNvSpPr/>
          <p:nvPr/>
        </p:nvSpPr>
        <p:spPr>
          <a:xfrm>
            <a:off x="611560" y="3563724"/>
            <a:ext cx="4320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Prestaciones de la Seguridad Social</a:t>
            </a:r>
            <a:endParaRPr lang="es-ES" b="1" dirty="0"/>
          </a:p>
        </p:txBody>
      </p:sp>
      <p:sp>
        <p:nvSpPr>
          <p:cNvPr id="13" name="12 Rectángulo"/>
          <p:cNvSpPr/>
          <p:nvPr/>
        </p:nvSpPr>
        <p:spPr>
          <a:xfrm>
            <a:off x="611560" y="4139788"/>
            <a:ext cx="31683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Transferencias y Subsidios</a:t>
            </a:r>
            <a:endParaRPr lang="es-ES" b="1" dirty="0"/>
          </a:p>
        </p:txBody>
      </p:sp>
      <p:sp>
        <p:nvSpPr>
          <p:cNvPr id="14" name="13 Abrir llave"/>
          <p:cNvSpPr/>
          <p:nvPr/>
        </p:nvSpPr>
        <p:spPr>
          <a:xfrm>
            <a:off x="2699792" y="1628800"/>
            <a:ext cx="720080" cy="93610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303161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11560" y="188640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dirty="0" smtClean="0"/>
              <a:t>Presupuesto Publico</a:t>
            </a:r>
            <a:endParaRPr lang="es-AR" sz="2400" dirty="0"/>
          </a:p>
        </p:txBody>
      </p:sp>
      <p:sp>
        <p:nvSpPr>
          <p:cNvPr id="10" name="9 Rectángulo"/>
          <p:cNvSpPr/>
          <p:nvPr/>
        </p:nvSpPr>
        <p:spPr>
          <a:xfrm>
            <a:off x="251520" y="836712"/>
            <a:ext cx="2376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Egresos de Estado</a:t>
            </a:r>
            <a:endParaRPr lang="es-ES" b="1" dirty="0"/>
          </a:p>
        </p:txBody>
      </p:sp>
      <p:sp>
        <p:nvSpPr>
          <p:cNvPr id="7" name="6 Rectángulo"/>
          <p:cNvSpPr/>
          <p:nvPr/>
        </p:nvSpPr>
        <p:spPr>
          <a:xfrm>
            <a:off x="611560" y="1907540"/>
            <a:ext cx="2376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Gastos de Consumo</a:t>
            </a:r>
            <a:endParaRPr lang="es-ES" b="1" dirty="0"/>
          </a:p>
        </p:txBody>
      </p:sp>
      <p:sp>
        <p:nvSpPr>
          <p:cNvPr id="8" name="7 Rectángulo"/>
          <p:cNvSpPr/>
          <p:nvPr/>
        </p:nvSpPr>
        <p:spPr>
          <a:xfrm>
            <a:off x="3275856" y="1628800"/>
            <a:ext cx="59766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Personal</a:t>
            </a:r>
          </a:p>
          <a:p>
            <a:r>
              <a:rPr lang="es-ES" dirty="0" smtClean="0"/>
              <a:t>Materiales y suministros consumibles</a:t>
            </a:r>
          </a:p>
          <a:p>
            <a:r>
              <a:rPr lang="es-ES" dirty="0" smtClean="0"/>
              <a:t>Servicios</a:t>
            </a:r>
          </a:p>
        </p:txBody>
      </p:sp>
      <p:sp>
        <p:nvSpPr>
          <p:cNvPr id="9" name="8 Rectángulo"/>
          <p:cNvSpPr/>
          <p:nvPr/>
        </p:nvSpPr>
        <p:spPr>
          <a:xfrm>
            <a:off x="611560" y="2996952"/>
            <a:ext cx="55446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Rentas a la propiedad </a:t>
            </a:r>
            <a:r>
              <a:rPr lang="es-ES" dirty="0" smtClean="0"/>
              <a:t>(intereses de deuda)</a:t>
            </a:r>
            <a:endParaRPr lang="es-ES" b="1" dirty="0"/>
          </a:p>
        </p:txBody>
      </p:sp>
      <p:sp>
        <p:nvSpPr>
          <p:cNvPr id="11" name="10 Rectángulo"/>
          <p:cNvSpPr/>
          <p:nvPr/>
        </p:nvSpPr>
        <p:spPr>
          <a:xfrm>
            <a:off x="611560" y="4643844"/>
            <a:ext cx="57606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Gastos de Capital </a:t>
            </a:r>
            <a:r>
              <a:rPr lang="es-ES" dirty="0" smtClean="0"/>
              <a:t>(Inversión Directa y Financiera) </a:t>
            </a:r>
            <a:endParaRPr lang="es-ES" b="1" dirty="0"/>
          </a:p>
        </p:txBody>
      </p:sp>
      <p:sp>
        <p:nvSpPr>
          <p:cNvPr id="12" name="11 Rectángulo"/>
          <p:cNvSpPr/>
          <p:nvPr/>
        </p:nvSpPr>
        <p:spPr>
          <a:xfrm>
            <a:off x="611560" y="3563724"/>
            <a:ext cx="43204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Prestaciones de la Seguridad Social</a:t>
            </a:r>
            <a:endParaRPr lang="es-ES" b="1" dirty="0"/>
          </a:p>
        </p:txBody>
      </p:sp>
      <p:sp>
        <p:nvSpPr>
          <p:cNvPr id="13" name="12 Rectángulo"/>
          <p:cNvSpPr/>
          <p:nvPr/>
        </p:nvSpPr>
        <p:spPr>
          <a:xfrm>
            <a:off x="611560" y="4139788"/>
            <a:ext cx="31683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Transferencias y Subsidios</a:t>
            </a:r>
            <a:endParaRPr lang="es-ES" b="1" dirty="0"/>
          </a:p>
        </p:txBody>
      </p:sp>
      <p:sp>
        <p:nvSpPr>
          <p:cNvPr id="14" name="13 Abrir llave"/>
          <p:cNvSpPr/>
          <p:nvPr/>
        </p:nvSpPr>
        <p:spPr>
          <a:xfrm>
            <a:off x="2699792" y="1628800"/>
            <a:ext cx="720080" cy="93610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223167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179" y="836712"/>
            <a:ext cx="8953872" cy="518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2399770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179" y="836712"/>
            <a:ext cx="8953872" cy="518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3563186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27" y="1268760"/>
            <a:ext cx="9144786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3563186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973" t="21782" r="13393" b="6428"/>
          <a:stretch/>
        </p:blipFill>
        <p:spPr bwMode="auto">
          <a:xfrm>
            <a:off x="114378" y="986667"/>
            <a:ext cx="8922118" cy="489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774427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251520" y="836712"/>
            <a:ext cx="2376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Presión Tributaria</a:t>
            </a:r>
            <a:endParaRPr lang="es-ES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535683"/>
            <a:ext cx="7674851" cy="4125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7818411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11560" y="188640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dirty="0" smtClean="0"/>
              <a:t>Presupuesto Publico</a:t>
            </a:r>
            <a:endParaRPr lang="es-AR" sz="2400" dirty="0"/>
          </a:p>
        </p:txBody>
      </p:sp>
      <p:sp>
        <p:nvSpPr>
          <p:cNvPr id="10" name="9 Rectángulo"/>
          <p:cNvSpPr/>
          <p:nvPr/>
        </p:nvSpPr>
        <p:spPr>
          <a:xfrm>
            <a:off x="251520" y="836712"/>
            <a:ext cx="2376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Presión Tributaria</a:t>
            </a:r>
            <a:endParaRPr lang="es-ES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628800"/>
            <a:ext cx="7981056" cy="4683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7818411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11560" y="188640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dirty="0" smtClean="0"/>
              <a:t>Presupuesto Publico</a:t>
            </a:r>
            <a:endParaRPr lang="es-AR" sz="2400" dirty="0"/>
          </a:p>
        </p:txBody>
      </p:sp>
      <p:sp>
        <p:nvSpPr>
          <p:cNvPr id="10" name="9 Rectángulo"/>
          <p:cNvSpPr/>
          <p:nvPr/>
        </p:nvSpPr>
        <p:spPr>
          <a:xfrm>
            <a:off x="251520" y="836712"/>
            <a:ext cx="2376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Presión Tributaria</a:t>
            </a:r>
            <a:endParaRPr lang="es-ES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248" y="1412776"/>
            <a:ext cx="8349216" cy="489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3781841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11560" y="188640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dirty="0" smtClean="0"/>
              <a:t>SECTOR PUBLICO ARGENTINO</a:t>
            </a:r>
            <a:endParaRPr lang="es-AR" sz="2400" dirty="0"/>
          </a:p>
        </p:txBody>
      </p:sp>
      <p:sp>
        <p:nvSpPr>
          <p:cNvPr id="6" name="5 CuadroTexto"/>
          <p:cNvSpPr txBox="1"/>
          <p:nvPr/>
        </p:nvSpPr>
        <p:spPr>
          <a:xfrm>
            <a:off x="179512" y="1484784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Sector Publico No Financiero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1403648" y="2060848"/>
            <a:ext cx="266429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Administraciones Publicas</a:t>
            </a:r>
            <a:endParaRPr lang="es-AR" dirty="0"/>
          </a:p>
        </p:txBody>
      </p:sp>
      <p:sp>
        <p:nvSpPr>
          <p:cNvPr id="8" name="7 Rectángulo redondeado"/>
          <p:cNvSpPr/>
          <p:nvPr/>
        </p:nvSpPr>
        <p:spPr>
          <a:xfrm>
            <a:off x="1403648" y="2852936"/>
            <a:ext cx="266429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Sociedades y Empresas Publicas</a:t>
            </a:r>
            <a:endParaRPr lang="es-AR" dirty="0"/>
          </a:p>
        </p:txBody>
      </p:sp>
      <p:sp>
        <p:nvSpPr>
          <p:cNvPr id="9" name="8 Rectángulo redondeado"/>
          <p:cNvSpPr/>
          <p:nvPr/>
        </p:nvSpPr>
        <p:spPr>
          <a:xfrm>
            <a:off x="1403648" y="3645024"/>
            <a:ext cx="266429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Otros Entes</a:t>
            </a:r>
            <a:endParaRPr lang="es-AR" dirty="0"/>
          </a:p>
        </p:txBody>
      </p:sp>
      <p:sp>
        <p:nvSpPr>
          <p:cNvPr id="10" name="9 Rectángulo redondeado"/>
          <p:cNvSpPr/>
          <p:nvPr/>
        </p:nvSpPr>
        <p:spPr>
          <a:xfrm>
            <a:off x="5364088" y="1052736"/>
            <a:ext cx="2664296" cy="5040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Administración Central</a:t>
            </a:r>
            <a:endParaRPr lang="es-AR" dirty="0"/>
          </a:p>
        </p:txBody>
      </p:sp>
      <p:sp>
        <p:nvSpPr>
          <p:cNvPr id="12" name="11 Rectángulo redondeado"/>
          <p:cNvSpPr/>
          <p:nvPr/>
        </p:nvSpPr>
        <p:spPr>
          <a:xfrm>
            <a:off x="5364088" y="1700808"/>
            <a:ext cx="2664296" cy="5040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err="1" smtClean="0"/>
              <a:t>Org</a:t>
            </a:r>
            <a:r>
              <a:rPr lang="es-AR" dirty="0" smtClean="0"/>
              <a:t>. Descentralizados</a:t>
            </a:r>
            <a:endParaRPr lang="es-AR" dirty="0"/>
          </a:p>
        </p:txBody>
      </p:sp>
      <p:sp>
        <p:nvSpPr>
          <p:cNvPr id="13" name="12 Rectángulo redondeado"/>
          <p:cNvSpPr/>
          <p:nvPr/>
        </p:nvSpPr>
        <p:spPr>
          <a:xfrm>
            <a:off x="5364088" y="2348880"/>
            <a:ext cx="2664296" cy="5040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Instituciones de </a:t>
            </a:r>
            <a:r>
              <a:rPr lang="es-AR" dirty="0" err="1" smtClean="0"/>
              <a:t>Seg</a:t>
            </a:r>
            <a:r>
              <a:rPr lang="es-AR" dirty="0" smtClean="0"/>
              <a:t>. Soc.</a:t>
            </a:r>
            <a:endParaRPr lang="es-AR" dirty="0"/>
          </a:p>
        </p:txBody>
      </p:sp>
      <p:sp>
        <p:nvSpPr>
          <p:cNvPr id="14" name="13 Rectángulo redondeado"/>
          <p:cNvSpPr/>
          <p:nvPr/>
        </p:nvSpPr>
        <p:spPr>
          <a:xfrm>
            <a:off x="5364088" y="2996952"/>
            <a:ext cx="2664296" cy="5040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Provincias</a:t>
            </a:r>
            <a:endParaRPr lang="es-AR" dirty="0"/>
          </a:p>
        </p:txBody>
      </p:sp>
      <p:sp>
        <p:nvSpPr>
          <p:cNvPr id="15" name="14 Rectángulo redondeado"/>
          <p:cNvSpPr/>
          <p:nvPr/>
        </p:nvSpPr>
        <p:spPr>
          <a:xfrm>
            <a:off x="5364088" y="3645024"/>
            <a:ext cx="2664296" cy="5040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Municipios</a:t>
            </a:r>
            <a:endParaRPr lang="es-AR" dirty="0"/>
          </a:p>
        </p:txBody>
      </p:sp>
      <p:cxnSp>
        <p:nvCxnSpPr>
          <p:cNvPr id="17" name="16 Conector recto"/>
          <p:cNvCxnSpPr/>
          <p:nvPr/>
        </p:nvCxnSpPr>
        <p:spPr>
          <a:xfrm flipV="1">
            <a:off x="611560" y="1916832"/>
            <a:ext cx="0" cy="198022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"/>
          <p:cNvCxnSpPr>
            <a:stCxn id="9" idx="1"/>
          </p:cNvCxnSpPr>
          <p:nvPr/>
        </p:nvCxnSpPr>
        <p:spPr>
          <a:xfrm flipH="1">
            <a:off x="611560" y="3897052"/>
            <a:ext cx="79208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>
            <a:stCxn id="8" idx="1"/>
          </p:cNvCxnSpPr>
          <p:nvPr/>
        </p:nvCxnSpPr>
        <p:spPr>
          <a:xfrm flipH="1">
            <a:off x="611560" y="3104964"/>
            <a:ext cx="79208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stCxn id="7" idx="1"/>
          </p:cNvCxnSpPr>
          <p:nvPr/>
        </p:nvCxnSpPr>
        <p:spPr>
          <a:xfrm flipH="1">
            <a:off x="611560" y="2312876"/>
            <a:ext cx="79208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Abrir llave"/>
          <p:cNvSpPr/>
          <p:nvPr/>
        </p:nvSpPr>
        <p:spPr>
          <a:xfrm>
            <a:off x="4427984" y="908720"/>
            <a:ext cx="720080" cy="3384376"/>
          </a:xfrm>
          <a:prstGeom prst="leftBrace">
            <a:avLst>
              <a:gd name="adj1" fmla="val 8333"/>
              <a:gd name="adj2" fmla="val 41369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31 CuadroTexto"/>
          <p:cNvSpPr txBox="1"/>
          <p:nvPr/>
        </p:nvSpPr>
        <p:spPr>
          <a:xfrm>
            <a:off x="179512" y="5085184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Sector Publico Financiero </a:t>
            </a:r>
          </a:p>
        </p:txBody>
      </p:sp>
      <p:sp>
        <p:nvSpPr>
          <p:cNvPr id="33" name="32 Rectángulo redondeado"/>
          <p:cNvSpPr/>
          <p:nvPr/>
        </p:nvSpPr>
        <p:spPr>
          <a:xfrm>
            <a:off x="1403648" y="5661248"/>
            <a:ext cx="266429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Instituciones Publicas Financieras</a:t>
            </a:r>
            <a:endParaRPr lang="es-AR" dirty="0"/>
          </a:p>
        </p:txBody>
      </p:sp>
      <p:cxnSp>
        <p:nvCxnSpPr>
          <p:cNvPr id="36" name="35 Conector recto"/>
          <p:cNvCxnSpPr/>
          <p:nvPr/>
        </p:nvCxnSpPr>
        <p:spPr>
          <a:xfrm flipV="1">
            <a:off x="611560" y="5517232"/>
            <a:ext cx="0" cy="3960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Conector recto"/>
          <p:cNvCxnSpPr>
            <a:stCxn id="33" idx="1"/>
          </p:cNvCxnSpPr>
          <p:nvPr/>
        </p:nvCxnSpPr>
        <p:spPr>
          <a:xfrm flipH="1">
            <a:off x="611560" y="5913276"/>
            <a:ext cx="79208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41 Rectángulo redondeado"/>
          <p:cNvSpPr/>
          <p:nvPr/>
        </p:nvSpPr>
        <p:spPr>
          <a:xfrm>
            <a:off x="5364088" y="4941168"/>
            <a:ext cx="2664296" cy="5040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No Bancarias</a:t>
            </a:r>
            <a:endParaRPr lang="es-AR" dirty="0"/>
          </a:p>
        </p:txBody>
      </p:sp>
      <p:sp>
        <p:nvSpPr>
          <p:cNvPr id="43" name="42 Rectángulo redondeado"/>
          <p:cNvSpPr/>
          <p:nvPr/>
        </p:nvSpPr>
        <p:spPr>
          <a:xfrm>
            <a:off x="5364088" y="5589240"/>
            <a:ext cx="2664296" cy="5040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Bancarias</a:t>
            </a:r>
            <a:endParaRPr lang="es-AR" dirty="0"/>
          </a:p>
        </p:txBody>
      </p:sp>
      <p:sp>
        <p:nvSpPr>
          <p:cNvPr id="47" name="46 Abrir llave"/>
          <p:cNvSpPr/>
          <p:nvPr/>
        </p:nvSpPr>
        <p:spPr>
          <a:xfrm>
            <a:off x="4427984" y="4797152"/>
            <a:ext cx="720080" cy="1584176"/>
          </a:xfrm>
          <a:prstGeom prst="leftBrace">
            <a:avLst>
              <a:gd name="adj1" fmla="val 8333"/>
              <a:gd name="adj2" fmla="val 67824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xmlns="" val="3781841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11560" y="188640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dirty="0" smtClean="0"/>
              <a:t>SECTOR PUBLICO ARGENTINO</a:t>
            </a:r>
            <a:endParaRPr lang="es-AR" sz="2400" dirty="0"/>
          </a:p>
        </p:txBody>
      </p:sp>
      <p:sp>
        <p:nvSpPr>
          <p:cNvPr id="10" name="9 Rectángulo redondeado"/>
          <p:cNvSpPr/>
          <p:nvPr/>
        </p:nvSpPr>
        <p:spPr>
          <a:xfrm>
            <a:off x="395536" y="908720"/>
            <a:ext cx="2664296" cy="5040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Administración Central</a:t>
            </a:r>
            <a:endParaRPr lang="es-AR" dirty="0"/>
          </a:p>
        </p:txBody>
      </p:sp>
      <p:sp>
        <p:nvSpPr>
          <p:cNvPr id="24" name="23 CuadroTexto"/>
          <p:cNvSpPr txBox="1"/>
          <p:nvPr/>
        </p:nvSpPr>
        <p:spPr>
          <a:xfrm>
            <a:off x="323528" y="1700808"/>
            <a:ext cx="80648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Constituido por los poderes Ejecutivo / Legislativo / Judicial / Ministerio Publico.</a:t>
            </a:r>
            <a:endParaRPr lang="es-ES" sz="1600" dirty="0"/>
          </a:p>
        </p:txBody>
      </p:sp>
      <p:sp>
        <p:nvSpPr>
          <p:cNvPr id="25" name="24 Rectángulo redondeado"/>
          <p:cNvSpPr/>
          <p:nvPr/>
        </p:nvSpPr>
        <p:spPr>
          <a:xfrm>
            <a:off x="395536" y="2348880"/>
            <a:ext cx="2664296" cy="5040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err="1" smtClean="0"/>
              <a:t>Org</a:t>
            </a:r>
            <a:r>
              <a:rPr lang="es-AR" dirty="0" smtClean="0"/>
              <a:t>. Descentralizados</a:t>
            </a:r>
            <a:endParaRPr lang="es-AR" dirty="0"/>
          </a:p>
        </p:txBody>
      </p:sp>
      <p:sp>
        <p:nvSpPr>
          <p:cNvPr id="27" name="26 Rectángulo"/>
          <p:cNvSpPr/>
          <p:nvPr/>
        </p:nvSpPr>
        <p:spPr>
          <a:xfrm>
            <a:off x="323528" y="3140968"/>
            <a:ext cx="849694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1600" dirty="0" smtClean="0"/>
              <a:t>Los organismos descentralizados son entidades que tienen patrimonio propio y personería jurídica</a:t>
            </a:r>
            <a:endParaRPr lang="es-ES" sz="1600" dirty="0"/>
          </a:p>
        </p:txBody>
      </p:sp>
      <p:sp>
        <p:nvSpPr>
          <p:cNvPr id="29" name="28 CuadroTexto"/>
          <p:cNvSpPr txBox="1"/>
          <p:nvPr/>
        </p:nvSpPr>
        <p:spPr>
          <a:xfrm>
            <a:off x="251520" y="3501008"/>
            <a:ext cx="7992888" cy="1938992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1200" dirty="0" smtClean="0"/>
              <a:t> </a:t>
            </a:r>
            <a:r>
              <a:rPr lang="es-ES" sz="1200" b="1" dirty="0" smtClean="0"/>
              <a:t>Jefatura de Gabinete de Ministros.</a:t>
            </a:r>
          </a:p>
          <a:p>
            <a:pPr>
              <a:buFont typeface="Arial" pitchFamily="34" charset="0"/>
              <a:buChar char="•"/>
            </a:pPr>
            <a:r>
              <a:rPr lang="es-ES" sz="1200" b="1" dirty="0" smtClean="0"/>
              <a:t> Ministerio de Agroindustria</a:t>
            </a:r>
            <a:r>
              <a:rPr lang="es-ES" sz="1200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s-ES" sz="1200" b="1" dirty="0" smtClean="0"/>
              <a:t> Ministerio de Ambiente y Desarrollo Sustentable. </a:t>
            </a:r>
          </a:p>
          <a:p>
            <a:pPr>
              <a:buFont typeface="Arial" pitchFamily="34" charset="0"/>
              <a:buChar char="•"/>
            </a:pPr>
            <a:r>
              <a:rPr lang="es-ES" sz="1200" b="1" dirty="0" smtClean="0"/>
              <a:t> Ministerio de Ciencia, Tecnología e Innovación Productiva.</a:t>
            </a:r>
          </a:p>
          <a:p>
            <a:pPr>
              <a:buFont typeface="Arial" pitchFamily="34" charset="0"/>
              <a:buChar char="•"/>
            </a:pPr>
            <a:r>
              <a:rPr lang="es-ES" sz="1200" b="1" dirty="0" smtClean="0"/>
              <a:t> Ministerio de Cultura.</a:t>
            </a:r>
          </a:p>
          <a:p>
            <a:pPr>
              <a:buFont typeface="Arial" pitchFamily="34" charset="0"/>
              <a:buChar char="•"/>
            </a:pPr>
            <a:r>
              <a:rPr lang="es-ES" sz="1200" b="1" dirty="0" smtClean="0"/>
              <a:t> Ministerio de Defensa.</a:t>
            </a:r>
          </a:p>
          <a:p>
            <a:pPr>
              <a:buFont typeface="Arial" pitchFamily="34" charset="0"/>
              <a:buChar char="•"/>
            </a:pPr>
            <a:r>
              <a:rPr lang="es-ES" sz="1200" b="1" dirty="0" smtClean="0"/>
              <a:t> Ministerio de Educación.</a:t>
            </a:r>
          </a:p>
          <a:p>
            <a:pPr>
              <a:buFont typeface="Arial" pitchFamily="34" charset="0"/>
              <a:buChar char="•"/>
            </a:pPr>
            <a:r>
              <a:rPr lang="es-ES" sz="1200" b="1" dirty="0" smtClean="0"/>
              <a:t> Ministerio de Energía y Minería.</a:t>
            </a:r>
          </a:p>
          <a:p>
            <a:pPr>
              <a:buFont typeface="Arial" pitchFamily="34" charset="0"/>
              <a:buChar char="•"/>
            </a:pPr>
            <a:r>
              <a:rPr lang="es-ES" sz="1200" b="1" dirty="0" smtClean="0"/>
              <a:t> Ministerio de Finanzas.</a:t>
            </a:r>
          </a:p>
          <a:p>
            <a:pPr>
              <a:buFont typeface="Arial" pitchFamily="34" charset="0"/>
              <a:buChar char="•"/>
            </a:pPr>
            <a:r>
              <a:rPr lang="es-ES" sz="1200" b="1" dirty="0" smtClean="0"/>
              <a:t> Ministerio de Hacienda.</a:t>
            </a:r>
          </a:p>
          <a:p>
            <a:pPr>
              <a:buFont typeface="Arial" pitchFamily="34" charset="0"/>
              <a:buChar char="•"/>
            </a:pPr>
            <a:r>
              <a:rPr lang="es-ES" sz="1200" b="1" dirty="0" smtClean="0"/>
              <a:t> Ministerio de Justicia y Derechos Humanos.</a:t>
            </a:r>
          </a:p>
          <a:p>
            <a:pPr>
              <a:buFont typeface="Arial" pitchFamily="34" charset="0"/>
              <a:buChar char="•"/>
            </a:pPr>
            <a:r>
              <a:rPr lang="es-ES" sz="1200" b="1" dirty="0" smtClean="0"/>
              <a:t> Ministerio de Modernización.</a:t>
            </a:r>
          </a:p>
          <a:p>
            <a:pPr>
              <a:buFont typeface="Arial" pitchFamily="34" charset="0"/>
              <a:buChar char="•"/>
            </a:pPr>
            <a:r>
              <a:rPr lang="es-ES" sz="1200" b="1" dirty="0" smtClean="0"/>
              <a:t> Ministerio de Producción.</a:t>
            </a:r>
          </a:p>
          <a:p>
            <a:pPr>
              <a:buFont typeface="Arial" pitchFamily="34" charset="0"/>
              <a:buChar char="•"/>
            </a:pPr>
            <a:r>
              <a:rPr lang="es-ES" sz="1200" b="1" dirty="0" smtClean="0"/>
              <a:t> Ministerio de Salud.</a:t>
            </a:r>
          </a:p>
          <a:p>
            <a:pPr>
              <a:buFont typeface="Arial" pitchFamily="34" charset="0"/>
              <a:buChar char="•"/>
            </a:pPr>
            <a:r>
              <a:rPr lang="es-ES" sz="1200" b="1" dirty="0" smtClean="0"/>
              <a:t> Ministerio de Seguridad.</a:t>
            </a:r>
          </a:p>
          <a:p>
            <a:pPr>
              <a:buFont typeface="Arial" pitchFamily="34" charset="0"/>
              <a:buChar char="•"/>
            </a:pPr>
            <a:r>
              <a:rPr lang="es-ES" sz="1200" b="1" dirty="0" smtClean="0"/>
              <a:t> Ministerio de Trabajo, Empleo y Seguridad Social.</a:t>
            </a:r>
          </a:p>
          <a:p>
            <a:pPr>
              <a:buFont typeface="Arial" pitchFamily="34" charset="0"/>
              <a:buChar char="•"/>
            </a:pPr>
            <a:r>
              <a:rPr lang="es-ES" sz="1200" b="1" dirty="0" smtClean="0"/>
              <a:t> Ministerio de Transporte.</a:t>
            </a:r>
          </a:p>
          <a:p>
            <a:pPr>
              <a:buFont typeface="Arial" pitchFamily="34" charset="0"/>
              <a:buChar char="•"/>
            </a:pPr>
            <a:r>
              <a:rPr lang="es-ES" sz="1200" b="1" dirty="0" smtClean="0"/>
              <a:t> Ministerio de Turismo.</a:t>
            </a:r>
          </a:p>
          <a:p>
            <a:pPr>
              <a:buFont typeface="Arial" pitchFamily="34" charset="0"/>
              <a:buChar char="•"/>
            </a:pPr>
            <a:r>
              <a:rPr lang="es-ES" sz="1200" b="1" dirty="0" smtClean="0"/>
              <a:t> Ministerio del Interior, Obras Públicas y Vivienda.</a:t>
            </a:r>
          </a:p>
        </p:txBody>
      </p:sp>
      <p:sp>
        <p:nvSpPr>
          <p:cNvPr id="30" name="29 CuadroTexto"/>
          <p:cNvSpPr txBox="1"/>
          <p:nvPr/>
        </p:nvSpPr>
        <p:spPr>
          <a:xfrm>
            <a:off x="251520" y="5661248"/>
            <a:ext cx="7992888" cy="276999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r>
              <a:rPr lang="es-ES" sz="1200" b="1" dirty="0" smtClean="0"/>
              <a:t>Otros </a:t>
            </a:r>
            <a:r>
              <a:rPr lang="es-ES" sz="1200" b="1" dirty="0" err="1" smtClean="0"/>
              <a:t>Org</a:t>
            </a:r>
            <a:r>
              <a:rPr lang="es-ES" sz="1200" b="1" dirty="0" smtClean="0"/>
              <a:t>. Descentralizados como Auditoria General de la Nación, Ente Nacional Regulador del Gas, etc.</a:t>
            </a:r>
          </a:p>
        </p:txBody>
      </p:sp>
    </p:spTree>
    <p:extLst>
      <p:ext uri="{BB962C8B-B14F-4D97-AF65-F5344CB8AC3E}">
        <p14:creationId xmlns:p14="http://schemas.microsoft.com/office/powerpoint/2010/main" xmlns="" val="3781841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11560" y="188640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dirty="0" smtClean="0"/>
              <a:t>SECTOR PUBLICO ARGENTINO</a:t>
            </a:r>
            <a:endParaRPr lang="es-AR" sz="2400" dirty="0"/>
          </a:p>
        </p:txBody>
      </p:sp>
      <p:sp>
        <p:nvSpPr>
          <p:cNvPr id="9" name="8 Rectángulo redondeado"/>
          <p:cNvSpPr/>
          <p:nvPr/>
        </p:nvSpPr>
        <p:spPr>
          <a:xfrm>
            <a:off x="395536" y="836712"/>
            <a:ext cx="2664296" cy="5040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Instituciones de </a:t>
            </a:r>
            <a:r>
              <a:rPr lang="es-AR" dirty="0" err="1" smtClean="0"/>
              <a:t>Seg</a:t>
            </a:r>
            <a:r>
              <a:rPr lang="es-AR" dirty="0" smtClean="0"/>
              <a:t>. Soc.</a:t>
            </a:r>
            <a:endParaRPr lang="es-AR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23528" y="1700808"/>
            <a:ext cx="80648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600" dirty="0" smtClean="0"/>
              <a:t>Son organismos descentralizados pero se mantienen discriminados por el gran volumen de gasto asignado.</a:t>
            </a:r>
            <a:endParaRPr lang="es-ES" sz="16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539552" y="2492896"/>
            <a:ext cx="72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Ejemplos:</a:t>
            </a:r>
          </a:p>
          <a:p>
            <a:pPr>
              <a:buFont typeface="Arial" pitchFamily="34" charset="0"/>
              <a:buChar char="•"/>
            </a:pPr>
            <a:r>
              <a:rPr lang="es-ES" sz="1600" dirty="0" smtClean="0"/>
              <a:t> Ministerio de Seguridad</a:t>
            </a:r>
          </a:p>
          <a:p>
            <a:pPr>
              <a:buFont typeface="Arial" pitchFamily="34" charset="0"/>
              <a:buChar char="•"/>
            </a:pPr>
            <a:r>
              <a:rPr lang="es-ES" sz="1600" dirty="0" smtClean="0"/>
              <a:t> Ministerio de Defensa</a:t>
            </a:r>
          </a:p>
          <a:p>
            <a:pPr>
              <a:buFont typeface="Arial" pitchFamily="34" charset="0"/>
              <a:buChar char="•"/>
            </a:pPr>
            <a:r>
              <a:rPr lang="es-ES" sz="1600" dirty="0" smtClean="0"/>
              <a:t> Ministerio de Trabajo, Empleo y Seguridad Social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xmlns="" val="3781841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11560" y="188640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dirty="0" smtClean="0"/>
              <a:t>SECTOR PUBLICO ARGENTINO</a:t>
            </a:r>
            <a:endParaRPr lang="es-AR" sz="2400" dirty="0"/>
          </a:p>
        </p:txBody>
      </p:sp>
      <p:sp>
        <p:nvSpPr>
          <p:cNvPr id="5" name="4 Rectángulo redondeado"/>
          <p:cNvSpPr/>
          <p:nvPr/>
        </p:nvSpPr>
        <p:spPr>
          <a:xfrm>
            <a:off x="683568" y="908720"/>
            <a:ext cx="266429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Instituciones Publicas Financieras</a:t>
            </a:r>
            <a:endParaRPr lang="es-AR" dirty="0"/>
          </a:p>
        </p:txBody>
      </p:sp>
      <p:sp>
        <p:nvSpPr>
          <p:cNvPr id="6" name="5 Rectángulo redondeado"/>
          <p:cNvSpPr/>
          <p:nvPr/>
        </p:nvSpPr>
        <p:spPr>
          <a:xfrm>
            <a:off x="683568" y="1916832"/>
            <a:ext cx="2664296" cy="5040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Bancarias</a:t>
            </a:r>
            <a:endParaRPr lang="es-AR" dirty="0"/>
          </a:p>
        </p:txBody>
      </p:sp>
      <p:sp>
        <p:nvSpPr>
          <p:cNvPr id="7" name="6 CuadroTexto"/>
          <p:cNvSpPr txBox="1"/>
          <p:nvPr/>
        </p:nvSpPr>
        <p:spPr>
          <a:xfrm>
            <a:off x="3851920" y="1628800"/>
            <a:ext cx="45365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" sz="1600" dirty="0" smtClean="0"/>
              <a:t> Banco Central de la República Argentina (BCRA)</a:t>
            </a:r>
          </a:p>
          <a:p>
            <a:pPr>
              <a:buFont typeface="Arial" pitchFamily="34" charset="0"/>
              <a:buChar char="•"/>
            </a:pPr>
            <a:r>
              <a:rPr lang="es-ES" sz="1600" dirty="0" smtClean="0"/>
              <a:t> Banco de la Nación Argentina (BNA)</a:t>
            </a:r>
          </a:p>
          <a:p>
            <a:pPr>
              <a:buFont typeface="Arial" pitchFamily="34" charset="0"/>
              <a:buChar char="•"/>
            </a:pPr>
            <a:r>
              <a:rPr lang="es-ES" sz="1600" dirty="0" smtClean="0"/>
              <a:t> Banco Hipotecario SA (BHN)</a:t>
            </a:r>
          </a:p>
          <a:p>
            <a:pPr>
              <a:buFont typeface="Arial" pitchFamily="34" charset="0"/>
              <a:buChar char="•"/>
            </a:pPr>
            <a:r>
              <a:rPr lang="es-ES" sz="1600" dirty="0" smtClean="0"/>
              <a:t> Banco de Inversión y Comercio Exterior SA (BICE)</a:t>
            </a:r>
            <a:endParaRPr lang="es-ES" sz="1600" dirty="0"/>
          </a:p>
        </p:txBody>
      </p:sp>
      <p:sp>
        <p:nvSpPr>
          <p:cNvPr id="8" name="7 Rectángulo redondeado"/>
          <p:cNvSpPr/>
          <p:nvPr/>
        </p:nvSpPr>
        <p:spPr>
          <a:xfrm>
            <a:off x="683568" y="3717032"/>
            <a:ext cx="2664296" cy="504056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No Bancarias</a:t>
            </a:r>
            <a:endParaRPr lang="es-AR" dirty="0"/>
          </a:p>
        </p:txBody>
      </p:sp>
      <p:sp>
        <p:nvSpPr>
          <p:cNvPr id="9" name="8 CuadroTexto"/>
          <p:cNvSpPr txBox="1"/>
          <p:nvPr/>
        </p:nvSpPr>
        <p:spPr>
          <a:xfrm>
            <a:off x="3851920" y="3356992"/>
            <a:ext cx="45365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/>
              <a:t>• Pellegrini SA –Fondos Comunes de Inversión</a:t>
            </a:r>
          </a:p>
          <a:p>
            <a:r>
              <a:rPr lang="es-ES" sz="1600" dirty="0" smtClean="0"/>
              <a:t>• Nación Retiro SA </a:t>
            </a:r>
          </a:p>
          <a:p>
            <a:r>
              <a:rPr lang="es-ES" sz="1600" dirty="0" smtClean="0"/>
              <a:t>• Nación Seguros SA </a:t>
            </a:r>
          </a:p>
          <a:p>
            <a:r>
              <a:rPr lang="es-ES" sz="1600" dirty="0" smtClean="0"/>
              <a:t>• Nación Bursátil SA </a:t>
            </a:r>
          </a:p>
          <a:p>
            <a:r>
              <a:rPr lang="es-ES" sz="1600" dirty="0" smtClean="0"/>
              <a:t>• Nación Fideicomisos SA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xmlns="" val="3781841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11560" y="188640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dirty="0" smtClean="0"/>
              <a:t>SECTOR PUBLICO ARGENTINO</a:t>
            </a:r>
            <a:endParaRPr lang="es-AR" sz="2400" dirty="0"/>
          </a:p>
        </p:txBody>
      </p:sp>
      <p:sp>
        <p:nvSpPr>
          <p:cNvPr id="3" name="2 Rectángulo"/>
          <p:cNvSpPr/>
          <p:nvPr/>
        </p:nvSpPr>
        <p:spPr>
          <a:xfrm>
            <a:off x="395536" y="2060848"/>
            <a:ext cx="8280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Administración Federal de Ingresos Públicos (AFIP) </a:t>
            </a:r>
          </a:p>
          <a:p>
            <a:r>
              <a:rPr lang="es-ES" dirty="0" smtClean="0"/>
              <a:t>Instituto Nacional de Servicios Sociales para Jubilados y Pensionados (</a:t>
            </a:r>
            <a:r>
              <a:rPr lang="es-ES" dirty="0" err="1" smtClean="0"/>
              <a:t>INSSJyP</a:t>
            </a:r>
            <a:r>
              <a:rPr lang="es-ES" dirty="0" smtClean="0"/>
              <a:t>) - PAMI Unidad Especial Sistema de Transmisión </a:t>
            </a:r>
            <a:r>
              <a:rPr lang="es-ES" dirty="0" err="1" smtClean="0"/>
              <a:t>Yacyretá</a:t>
            </a:r>
            <a:r>
              <a:rPr lang="es-ES" dirty="0" smtClean="0"/>
              <a:t> (UESTY)</a:t>
            </a:r>
          </a:p>
          <a:p>
            <a:r>
              <a:rPr lang="es-ES" dirty="0" smtClean="0"/>
              <a:t>Obras Sociales Estatales Instituto de Obra Social del Ejército (IOSE) </a:t>
            </a:r>
          </a:p>
          <a:p>
            <a:r>
              <a:rPr lang="es-ES" dirty="0" smtClean="0"/>
              <a:t>Dirección de Salud y Acción Social de la Armada (DIBA) </a:t>
            </a:r>
          </a:p>
          <a:p>
            <a:r>
              <a:rPr lang="es-ES" dirty="0" smtClean="0"/>
              <a:t>Dirección General de Bienestar del Personal de la Fuerza Aérea (DIBPFA) Superintendencia de Bienestar de la Policía Federal Argentina (SBPFA) </a:t>
            </a:r>
          </a:p>
          <a:p>
            <a:r>
              <a:rPr lang="es-ES" dirty="0" smtClean="0"/>
              <a:t>Obra Social del Servicio Penitenciario Federal (OSSPF) </a:t>
            </a:r>
            <a:endParaRPr lang="es-ES" dirty="0"/>
          </a:p>
        </p:txBody>
      </p:sp>
      <p:sp>
        <p:nvSpPr>
          <p:cNvPr id="5" name="4 Rectángulo redondeado"/>
          <p:cNvSpPr/>
          <p:nvPr/>
        </p:nvSpPr>
        <p:spPr>
          <a:xfrm>
            <a:off x="395536" y="908720"/>
            <a:ext cx="2664296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/>
              <a:t>Otros Entes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xmlns="" val="3781841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11560" y="188640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dirty="0" smtClean="0"/>
              <a:t>Presupuesto Publico</a:t>
            </a:r>
            <a:endParaRPr lang="es-AR" sz="2400" dirty="0"/>
          </a:p>
        </p:txBody>
      </p:sp>
      <p:sp>
        <p:nvSpPr>
          <p:cNvPr id="6" name="5 Rectángulo"/>
          <p:cNvSpPr/>
          <p:nvPr/>
        </p:nvSpPr>
        <p:spPr>
          <a:xfrm>
            <a:off x="323528" y="828001"/>
            <a:ext cx="856895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600" b="1" i="1" dirty="0" smtClean="0"/>
              <a:t>“El presupuesto es la expresión, en términos financieros, de lo que el gobierno pretende llevar a cabo en un período determinado, por regla general, un año"</a:t>
            </a:r>
            <a:endParaRPr lang="es-ES" sz="1600" dirty="0"/>
          </a:p>
        </p:txBody>
      </p:sp>
      <p:sp>
        <p:nvSpPr>
          <p:cNvPr id="7" name="6 Rectángulo"/>
          <p:cNvSpPr/>
          <p:nvPr/>
        </p:nvSpPr>
        <p:spPr>
          <a:xfrm>
            <a:off x="251520" y="1783268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EL PRESUPUESTO COMO INSTRUMENTO DE GOBIERNO</a:t>
            </a:r>
            <a:endParaRPr lang="es-ES" b="1" dirty="0"/>
          </a:p>
        </p:txBody>
      </p:sp>
      <p:sp>
        <p:nvSpPr>
          <p:cNvPr id="8" name="7 Rectángulo"/>
          <p:cNvSpPr/>
          <p:nvPr/>
        </p:nvSpPr>
        <p:spPr>
          <a:xfrm>
            <a:off x="395536" y="2279774"/>
            <a:ext cx="820891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lphaLcParenR"/>
            </a:pPr>
            <a:r>
              <a:rPr lang="es-ES" sz="1600" dirty="0" smtClean="0"/>
              <a:t>Adopción de un programa de acción del Estado para un período dado</a:t>
            </a:r>
          </a:p>
          <a:p>
            <a:pPr marL="342900" indent="-342900" algn="just">
              <a:buAutoNum type="alphaLcParenR"/>
            </a:pPr>
            <a:r>
              <a:rPr lang="es-ES" sz="1600" dirty="0" smtClean="0"/>
              <a:t>Formulación de una política global y políticas específicas para llevar adelante dicho programa</a:t>
            </a:r>
          </a:p>
          <a:p>
            <a:pPr marL="342900" indent="-342900" algn="just">
              <a:buAutoNum type="alphaLcParenR"/>
            </a:pPr>
            <a:r>
              <a:rPr lang="es-ES" sz="1600" dirty="0" smtClean="0"/>
              <a:t>Dirección de las actividades para la materialización de tales políticas y para el seguimiento y evaluación de su cumplimiento.</a:t>
            </a:r>
            <a:endParaRPr lang="es-ES" sz="1600" dirty="0"/>
          </a:p>
        </p:txBody>
      </p:sp>
      <p:sp>
        <p:nvSpPr>
          <p:cNvPr id="9" name="8 Rectángulo"/>
          <p:cNvSpPr/>
          <p:nvPr/>
        </p:nvSpPr>
        <p:spPr>
          <a:xfrm>
            <a:off x="251520" y="3717032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EL PRESUPUESTO COMO INSTRUMENTO DE PROGRAMACIÓN ECONÓMICA Y SOCIAL </a:t>
            </a:r>
            <a:endParaRPr lang="es-ES" b="1" dirty="0"/>
          </a:p>
        </p:txBody>
      </p:sp>
      <p:sp>
        <p:nvSpPr>
          <p:cNvPr id="11" name="10 Rectángulo"/>
          <p:cNvSpPr/>
          <p:nvPr/>
        </p:nvSpPr>
        <p:spPr>
          <a:xfrm>
            <a:off x="467544" y="4221088"/>
            <a:ext cx="813690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dirty="0" smtClean="0"/>
              <a:t>Las acciones de programación en el mediano plazo se elaboran en términos de agregados macro-económicos para el conjunto de la realidad nacional, y se reflejan en el presupuesto plurianual y en el plan de inversión pública. El Estado define el nivel y composición de la provisión e inversión pública, la demanda de producción recursos reales que requiere de la economía, las formas y magnitudes del financiamiento de sus actividades y los efectos que, a través del binomio ingreso-gasto, pretende alcanzar en las macro variables del sistema económico.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xmlns="" val="3781841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11560" y="188640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dirty="0" smtClean="0"/>
              <a:t>Presupuesto Publico</a:t>
            </a:r>
            <a:endParaRPr lang="es-AR" sz="2400" dirty="0"/>
          </a:p>
        </p:txBody>
      </p:sp>
      <p:sp>
        <p:nvSpPr>
          <p:cNvPr id="10" name="9 Rectángulo"/>
          <p:cNvSpPr/>
          <p:nvPr/>
        </p:nvSpPr>
        <p:spPr>
          <a:xfrm>
            <a:off x="251520" y="980728"/>
            <a:ext cx="61744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EL PRESUPUESTO COMO INSTRUMENTO DE ADMINISTRACIÓN</a:t>
            </a:r>
            <a:endParaRPr lang="es-ES" b="1" dirty="0"/>
          </a:p>
        </p:txBody>
      </p:sp>
      <p:sp>
        <p:nvSpPr>
          <p:cNvPr id="12" name="11 Rectángulo"/>
          <p:cNvSpPr/>
          <p:nvPr/>
        </p:nvSpPr>
        <p:spPr>
          <a:xfrm>
            <a:off x="467544" y="1628800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dirty="0" smtClean="0"/>
              <a:t>El presupuesto tiene que formularse y expresarse en una forma tal que permita a cada una de las personas responsables del cumplimiento de los objetivos concretos y del conjunto orgánico de acciones correspondientes, encontrar en él una verdadera "guía de acción" que elimine o minimice la necesidad de decisiones improvisadas. </a:t>
            </a:r>
            <a:endParaRPr lang="es-ES" dirty="0"/>
          </a:p>
        </p:txBody>
      </p:sp>
      <p:sp>
        <p:nvSpPr>
          <p:cNvPr id="13" name="12 Rectángulo"/>
          <p:cNvSpPr/>
          <p:nvPr/>
        </p:nvSpPr>
        <p:spPr>
          <a:xfrm>
            <a:off x="251520" y="3203684"/>
            <a:ext cx="35509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b="1" dirty="0" smtClean="0"/>
              <a:t>LOS PRINCIPIOS PRESUPUESTARIOS</a:t>
            </a:r>
            <a:endParaRPr lang="es-ES" b="1" dirty="0"/>
          </a:p>
        </p:txBody>
      </p:sp>
      <p:sp>
        <p:nvSpPr>
          <p:cNvPr id="14" name="13 Rectángulo"/>
          <p:cNvSpPr/>
          <p:nvPr/>
        </p:nvSpPr>
        <p:spPr>
          <a:xfrm>
            <a:off x="827584" y="3917955"/>
            <a:ext cx="8064896" cy="2031325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lvl="0"/>
            <a:r>
              <a:rPr lang="es-ES" dirty="0" smtClean="0"/>
              <a:t>Programación </a:t>
            </a:r>
          </a:p>
          <a:p>
            <a:pPr lvl="0"/>
            <a:r>
              <a:rPr lang="es-ES" dirty="0" smtClean="0"/>
              <a:t>Universalidad</a:t>
            </a:r>
          </a:p>
          <a:p>
            <a:pPr lvl="0"/>
            <a:r>
              <a:rPr lang="es-ES" dirty="0" smtClean="0"/>
              <a:t>Exclusividad</a:t>
            </a:r>
          </a:p>
          <a:p>
            <a:pPr lvl="0"/>
            <a:r>
              <a:rPr lang="es-ES" dirty="0" smtClean="0"/>
              <a:t>Unidad</a:t>
            </a:r>
          </a:p>
          <a:p>
            <a:pPr lvl="0"/>
            <a:r>
              <a:rPr lang="es-ES" dirty="0" smtClean="0"/>
              <a:t>Factibilidad</a:t>
            </a:r>
          </a:p>
          <a:p>
            <a:pPr lvl="0"/>
            <a:r>
              <a:rPr lang="es-ES" dirty="0" smtClean="0"/>
              <a:t>Exactitud</a:t>
            </a:r>
          </a:p>
          <a:p>
            <a:pPr lvl="0"/>
            <a:r>
              <a:rPr lang="es-ES" dirty="0" smtClean="0"/>
              <a:t>Claridad</a:t>
            </a:r>
          </a:p>
          <a:p>
            <a:pPr lvl="0"/>
            <a:r>
              <a:rPr lang="es-ES" dirty="0" smtClean="0"/>
              <a:t>Especificación</a:t>
            </a:r>
          </a:p>
          <a:p>
            <a:pPr lvl="0"/>
            <a:r>
              <a:rPr lang="es-ES" dirty="0" smtClean="0"/>
              <a:t>Periodicidad</a:t>
            </a:r>
          </a:p>
          <a:p>
            <a:pPr lvl="0"/>
            <a:r>
              <a:rPr lang="es-ES" dirty="0" smtClean="0"/>
              <a:t>Continuidad</a:t>
            </a:r>
          </a:p>
          <a:p>
            <a:pPr lvl="0"/>
            <a:r>
              <a:rPr lang="es-ES" dirty="0" smtClean="0"/>
              <a:t>Flexibilidad</a:t>
            </a:r>
          </a:p>
          <a:p>
            <a:pPr lvl="0"/>
            <a:r>
              <a:rPr lang="es-ES" dirty="0" smtClean="0"/>
              <a:t>Equilibrio</a:t>
            </a:r>
          </a:p>
          <a:p>
            <a:pPr lvl="0"/>
            <a:r>
              <a:rPr lang="es-ES" dirty="0" smtClean="0"/>
              <a:t>Anticipación</a:t>
            </a:r>
          </a:p>
          <a:p>
            <a:pPr lvl="0"/>
            <a:r>
              <a:rPr lang="es-ES" dirty="0" smtClean="0"/>
              <a:t>Transparencia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3781841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611560" y="188640"/>
            <a:ext cx="77768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dirty="0" smtClean="0"/>
              <a:t>Presupuesto Publico</a:t>
            </a:r>
            <a:endParaRPr lang="es-AR" sz="2400" dirty="0"/>
          </a:p>
        </p:txBody>
      </p:sp>
      <p:sp>
        <p:nvSpPr>
          <p:cNvPr id="10" name="9 Rectángulo"/>
          <p:cNvSpPr/>
          <p:nvPr/>
        </p:nvSpPr>
        <p:spPr>
          <a:xfrm>
            <a:off x="251520" y="836712"/>
            <a:ext cx="2376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Ingresos del Estado</a:t>
            </a:r>
            <a:endParaRPr lang="es-ES" b="1" dirty="0"/>
          </a:p>
        </p:txBody>
      </p:sp>
      <p:sp>
        <p:nvSpPr>
          <p:cNvPr id="7" name="6 Rectángulo"/>
          <p:cNvSpPr/>
          <p:nvPr/>
        </p:nvSpPr>
        <p:spPr>
          <a:xfrm>
            <a:off x="611560" y="1907540"/>
            <a:ext cx="15121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Tributario</a:t>
            </a:r>
            <a:endParaRPr lang="es-ES" b="1" dirty="0"/>
          </a:p>
        </p:txBody>
      </p:sp>
      <p:sp>
        <p:nvSpPr>
          <p:cNvPr id="8" name="7 Rectángulo"/>
          <p:cNvSpPr/>
          <p:nvPr/>
        </p:nvSpPr>
        <p:spPr>
          <a:xfrm>
            <a:off x="2411760" y="1628800"/>
            <a:ext cx="59766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Impuestos (Directos o Indirectos / Progresivos o  Regresivos)</a:t>
            </a:r>
          </a:p>
          <a:p>
            <a:r>
              <a:rPr lang="es-ES" dirty="0" smtClean="0"/>
              <a:t>Tasas</a:t>
            </a:r>
          </a:p>
          <a:p>
            <a:r>
              <a:rPr lang="es-ES" dirty="0" smtClean="0"/>
              <a:t>Contribuciones Especiales</a:t>
            </a:r>
          </a:p>
        </p:txBody>
      </p:sp>
      <p:sp>
        <p:nvSpPr>
          <p:cNvPr id="9" name="8 Rectángulo"/>
          <p:cNvSpPr/>
          <p:nvPr/>
        </p:nvSpPr>
        <p:spPr>
          <a:xfrm>
            <a:off x="611560" y="2996952"/>
            <a:ext cx="31683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Venta de Bs y Servicios</a:t>
            </a:r>
            <a:endParaRPr lang="es-ES" b="1" dirty="0"/>
          </a:p>
        </p:txBody>
      </p:sp>
      <p:sp>
        <p:nvSpPr>
          <p:cNvPr id="11" name="10 Rectángulo"/>
          <p:cNvSpPr/>
          <p:nvPr/>
        </p:nvSpPr>
        <p:spPr>
          <a:xfrm>
            <a:off x="611560" y="4643844"/>
            <a:ext cx="57606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Endeudamiento Publico </a:t>
            </a:r>
            <a:r>
              <a:rPr lang="es-ES" dirty="0" smtClean="0"/>
              <a:t>(interno o Externo) </a:t>
            </a:r>
            <a:endParaRPr lang="es-ES" b="1" dirty="0"/>
          </a:p>
        </p:txBody>
      </p:sp>
      <p:sp>
        <p:nvSpPr>
          <p:cNvPr id="12" name="11 Rectángulo"/>
          <p:cNvSpPr/>
          <p:nvPr/>
        </p:nvSpPr>
        <p:spPr>
          <a:xfrm>
            <a:off x="611560" y="3563724"/>
            <a:ext cx="31683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Derechos (Comercio Exterior)</a:t>
            </a:r>
            <a:endParaRPr lang="es-ES" b="1" dirty="0"/>
          </a:p>
        </p:txBody>
      </p:sp>
      <p:sp>
        <p:nvSpPr>
          <p:cNvPr id="13" name="12 Rectángulo"/>
          <p:cNvSpPr/>
          <p:nvPr/>
        </p:nvSpPr>
        <p:spPr>
          <a:xfrm>
            <a:off x="611560" y="4139788"/>
            <a:ext cx="31683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Aportes a la Seguridad Social</a:t>
            </a:r>
            <a:endParaRPr lang="es-ES" b="1" dirty="0"/>
          </a:p>
        </p:txBody>
      </p:sp>
      <p:sp>
        <p:nvSpPr>
          <p:cNvPr id="14" name="13 Abrir llave"/>
          <p:cNvSpPr/>
          <p:nvPr/>
        </p:nvSpPr>
        <p:spPr>
          <a:xfrm>
            <a:off x="1835696" y="1628800"/>
            <a:ext cx="720080" cy="936104"/>
          </a:xfrm>
          <a:prstGeom prst="lef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7818411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819</Words>
  <Application>Microsoft Office PowerPoint</Application>
  <PresentationFormat>Presentación en pantalla (4:3)</PresentationFormat>
  <Paragraphs>139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Samsung</dc:creator>
  <cp:lastModifiedBy>csuarez</cp:lastModifiedBy>
  <cp:revision>27</cp:revision>
  <dcterms:created xsi:type="dcterms:W3CDTF">2017-10-02T02:34:58Z</dcterms:created>
  <dcterms:modified xsi:type="dcterms:W3CDTF">2017-10-27T22:28:22Z</dcterms:modified>
</cp:coreProperties>
</file>