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8" r:id="rId2"/>
    <p:sldId id="270" r:id="rId3"/>
    <p:sldId id="261" r:id="rId4"/>
    <p:sldId id="263" r:id="rId5"/>
    <p:sldId id="273" r:id="rId6"/>
    <p:sldId id="260" r:id="rId7"/>
    <p:sldId id="262" r:id="rId8"/>
    <p:sldId id="256" r:id="rId9"/>
    <p:sldId id="272" r:id="rId10"/>
    <p:sldId id="257" r:id="rId11"/>
    <p:sldId id="258" r:id="rId12"/>
    <p:sldId id="264" r:id="rId13"/>
    <p:sldId id="265" r:id="rId14"/>
    <p:sldId id="266" r:id="rId15"/>
    <p:sldId id="267" r:id="rId16"/>
    <p:sldId id="271" r:id="rId17"/>
    <p:sldId id="269" r:id="rId18"/>
    <p:sldId id="275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343" autoAdjust="0"/>
  </p:normalViewPr>
  <p:slideViewPr>
    <p:cSldViewPr snapToGrid="0">
      <p:cViewPr varScale="1">
        <p:scale>
          <a:sx n="64" d="100"/>
          <a:sy n="64" d="100"/>
        </p:scale>
        <p:origin x="74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63AAB-A422-4515-8B17-B23AD1292C97}" type="datetimeFigureOut">
              <a:rPr lang="es-AR" smtClean="0"/>
              <a:t>11/10/2021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C0E08-60E7-4D60-9A4C-A1DDD63F31F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10883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63AAB-A422-4515-8B17-B23AD1292C97}" type="datetimeFigureOut">
              <a:rPr lang="es-AR" smtClean="0"/>
              <a:t>11/10/2021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C0E08-60E7-4D60-9A4C-A1DDD63F31F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81960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63AAB-A422-4515-8B17-B23AD1292C97}" type="datetimeFigureOut">
              <a:rPr lang="es-AR" smtClean="0"/>
              <a:t>11/10/2021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C0E08-60E7-4D60-9A4C-A1DDD63F31F7}" type="slidenum">
              <a:rPr lang="es-AR" smtClean="0"/>
              <a:t>‹Nº›</a:t>
            </a:fld>
            <a:endParaRPr lang="es-A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56359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63AAB-A422-4515-8B17-B23AD1292C97}" type="datetimeFigureOut">
              <a:rPr lang="es-AR" smtClean="0"/>
              <a:t>11/10/2021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C0E08-60E7-4D60-9A4C-A1DDD63F31F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603127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63AAB-A422-4515-8B17-B23AD1292C97}" type="datetimeFigureOut">
              <a:rPr lang="es-AR" smtClean="0"/>
              <a:t>11/10/2021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C0E08-60E7-4D60-9A4C-A1DDD63F31F7}" type="slidenum">
              <a:rPr lang="es-AR" smtClean="0"/>
              <a:t>‹Nº›</a:t>
            </a:fld>
            <a:endParaRPr lang="es-A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292574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63AAB-A422-4515-8B17-B23AD1292C97}" type="datetimeFigureOut">
              <a:rPr lang="es-AR" smtClean="0"/>
              <a:t>11/10/2021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C0E08-60E7-4D60-9A4C-A1DDD63F31F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818130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63AAB-A422-4515-8B17-B23AD1292C97}" type="datetimeFigureOut">
              <a:rPr lang="es-AR" smtClean="0"/>
              <a:t>11/10/2021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C0E08-60E7-4D60-9A4C-A1DDD63F31F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771498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63AAB-A422-4515-8B17-B23AD1292C97}" type="datetimeFigureOut">
              <a:rPr lang="es-AR" smtClean="0"/>
              <a:t>11/10/2021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C0E08-60E7-4D60-9A4C-A1DDD63F31F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26735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63AAB-A422-4515-8B17-B23AD1292C97}" type="datetimeFigureOut">
              <a:rPr lang="es-AR" smtClean="0"/>
              <a:t>11/10/2021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C0E08-60E7-4D60-9A4C-A1DDD63F31F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58483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63AAB-A422-4515-8B17-B23AD1292C97}" type="datetimeFigureOut">
              <a:rPr lang="es-AR" smtClean="0"/>
              <a:t>11/10/2021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C0E08-60E7-4D60-9A4C-A1DDD63F31F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16942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63AAB-A422-4515-8B17-B23AD1292C97}" type="datetimeFigureOut">
              <a:rPr lang="es-AR" smtClean="0"/>
              <a:t>11/10/2021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C0E08-60E7-4D60-9A4C-A1DDD63F31F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85726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63AAB-A422-4515-8B17-B23AD1292C97}" type="datetimeFigureOut">
              <a:rPr lang="es-AR" smtClean="0"/>
              <a:t>11/10/2021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C0E08-60E7-4D60-9A4C-A1DDD63F31F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3663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63AAB-A422-4515-8B17-B23AD1292C97}" type="datetimeFigureOut">
              <a:rPr lang="es-AR" smtClean="0"/>
              <a:t>11/10/2021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C0E08-60E7-4D60-9A4C-A1DDD63F31F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04290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63AAB-A422-4515-8B17-B23AD1292C97}" type="datetimeFigureOut">
              <a:rPr lang="es-AR" smtClean="0"/>
              <a:t>11/10/2021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C0E08-60E7-4D60-9A4C-A1DDD63F31F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49919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63AAB-A422-4515-8B17-B23AD1292C97}" type="datetimeFigureOut">
              <a:rPr lang="es-AR" smtClean="0"/>
              <a:t>11/10/2021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C0E08-60E7-4D60-9A4C-A1DDD63F31F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63980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63AAB-A422-4515-8B17-B23AD1292C97}" type="datetimeFigureOut">
              <a:rPr lang="es-AR" smtClean="0"/>
              <a:t>11/10/2021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C0E08-60E7-4D60-9A4C-A1DDD63F31F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45126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63AAB-A422-4515-8B17-B23AD1292C97}" type="datetimeFigureOut">
              <a:rPr lang="es-AR" smtClean="0"/>
              <a:t>11/10/2021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16C0E08-60E7-4D60-9A4C-A1DDD63F31F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54048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3200" dirty="0"/>
              <a:t>GESTIÓN DE PROYECTOS</a:t>
            </a:r>
            <a:endParaRPr lang="es-AR" sz="3200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s-MX" dirty="0"/>
              <a:t>INVESTIGACIÓN OPERATIVA  2021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2675165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427511" y="232168"/>
            <a:ext cx="49137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dirty="0">
                <a:solidFill>
                  <a:srgbClr val="7030A0"/>
                </a:solidFill>
              </a:rPr>
              <a:t>MUCHAS VECES LOS PROYECTOS</a:t>
            </a:r>
            <a:endParaRPr lang="es-AR" sz="2800" dirty="0">
              <a:solidFill>
                <a:srgbClr val="7030A0"/>
              </a:solidFill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616266" y="1002552"/>
            <a:ext cx="1093405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3200" dirty="0"/>
              <a:t>…. SON COMPLETADOS CON SOBRECOSTOS Y /O SOBREPLAZOS Y / O CON MENOR FUNCIONALIDAD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3200" dirty="0"/>
              <a:t>…. O SON CANCELADOS ANTES DE TERMINAR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AR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3200" dirty="0"/>
              <a:t>…. O (Con mucha suerte) SON COMPLETADOS EN TIEMPO Y EN PRESUPUESTO</a:t>
            </a:r>
          </a:p>
        </p:txBody>
      </p:sp>
    </p:spTree>
    <p:extLst>
      <p:ext uri="{BB962C8B-B14F-4D97-AF65-F5344CB8AC3E}">
        <p14:creationId xmlns:p14="http://schemas.microsoft.com/office/powerpoint/2010/main" val="28387081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427511" y="232168"/>
            <a:ext cx="64854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dirty="0">
                <a:solidFill>
                  <a:srgbClr val="7030A0"/>
                </a:solidFill>
              </a:rPr>
              <a:t>FACTORES DE FRACASO DE LOS PROYECTOS</a:t>
            </a:r>
            <a:endParaRPr lang="es-AR" sz="2800" dirty="0">
              <a:solidFill>
                <a:srgbClr val="7030A0"/>
              </a:solidFill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427511" y="890257"/>
            <a:ext cx="1085383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3600" dirty="0"/>
              <a:t>Requerimientos incorrectos incompletos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3600" dirty="0"/>
              <a:t>Falta de involucramiento del cliente / usuario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3600" dirty="0"/>
              <a:t>Falta de recursos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3600" dirty="0"/>
              <a:t>Expectativas irrealistas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3600" dirty="0"/>
              <a:t>Falta de apoyo de la gerencia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3600" dirty="0"/>
              <a:t>Especificaciones y requerimientos cambiantes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3600" dirty="0"/>
              <a:t>Falta de planificación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3600" dirty="0"/>
              <a:t>No se necesitaba mas ( El proyecto perdió sentido)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3600" dirty="0"/>
              <a:t>Desconocimiento de la tecnología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3600" dirty="0"/>
              <a:t>Otros.</a:t>
            </a:r>
          </a:p>
        </p:txBody>
      </p:sp>
    </p:spTree>
    <p:extLst>
      <p:ext uri="{BB962C8B-B14F-4D97-AF65-F5344CB8AC3E}">
        <p14:creationId xmlns:p14="http://schemas.microsoft.com/office/powerpoint/2010/main" val="2666068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3816" y="137699"/>
            <a:ext cx="10515600" cy="1325563"/>
          </a:xfrm>
        </p:spPr>
        <p:txBody>
          <a:bodyPr>
            <a:normAutofit/>
          </a:bodyPr>
          <a:lstStyle/>
          <a:p>
            <a:r>
              <a:rPr lang="es-MX" sz="3200" b="1" dirty="0">
                <a:solidFill>
                  <a:srgbClr val="7030A0"/>
                </a:solidFill>
              </a:rPr>
              <a:t>Factores críticos de éxito de los proyectos:</a:t>
            </a:r>
            <a:endParaRPr lang="es-AR" sz="3200" b="1" dirty="0">
              <a:solidFill>
                <a:srgbClr val="7030A0"/>
              </a:solidFill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838200" y="1549267"/>
            <a:ext cx="7938455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MX" dirty="0">
              <a:solidFill>
                <a:schemeClr val="accent2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MX" u="sng" dirty="0">
                <a:solidFill>
                  <a:schemeClr val="accent2">
                    <a:lumMod val="75000"/>
                  </a:schemeClr>
                </a:solidFill>
              </a:rPr>
              <a:t>ALCANCE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: Hacer lo comprometido y solamente lo comprometido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MX" u="sng" dirty="0">
                <a:solidFill>
                  <a:schemeClr val="accent2">
                    <a:lumMod val="75000"/>
                  </a:schemeClr>
                </a:solidFill>
              </a:rPr>
              <a:t>CRONOGRAMA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: Cumplir con el proyecto en el tiempo comprometido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MX" u="sng" dirty="0">
                <a:solidFill>
                  <a:schemeClr val="accent2">
                    <a:lumMod val="75000"/>
                  </a:schemeClr>
                </a:solidFill>
              </a:rPr>
              <a:t>COSTOS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: Cumplir con el proyecto dentro del presupuesto comprometido</a:t>
            </a:r>
          </a:p>
          <a:p>
            <a:endParaRPr lang="es-MX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……… en un ambiente de </a:t>
            </a:r>
            <a:r>
              <a:rPr lang="es-MX" u="sng" dirty="0">
                <a:solidFill>
                  <a:schemeClr val="accent2">
                    <a:lumMod val="75000"/>
                  </a:schemeClr>
                </a:solidFill>
              </a:rPr>
              <a:t>CALIDAD</a:t>
            </a:r>
          </a:p>
          <a:p>
            <a:endParaRPr lang="es-A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Triángulo isósceles 4"/>
          <p:cNvSpPr/>
          <p:nvPr/>
        </p:nvSpPr>
        <p:spPr>
          <a:xfrm>
            <a:off x="2611972" y="3674375"/>
            <a:ext cx="1828800" cy="1805050"/>
          </a:xfrm>
          <a:prstGeom prst="triangl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CuadroTexto 5"/>
          <p:cNvSpPr txBox="1"/>
          <p:nvPr/>
        </p:nvSpPr>
        <p:spPr>
          <a:xfrm>
            <a:off x="2535940" y="5620115"/>
            <a:ext cx="1980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La triple restricción</a:t>
            </a:r>
            <a:endParaRPr lang="es-AR" dirty="0"/>
          </a:p>
        </p:txBody>
      </p:sp>
      <p:sp>
        <p:nvSpPr>
          <p:cNvPr id="7" name="Flecha derecha 6"/>
          <p:cNvSpPr/>
          <p:nvPr/>
        </p:nvSpPr>
        <p:spPr>
          <a:xfrm>
            <a:off x="4468681" y="4305797"/>
            <a:ext cx="7216638" cy="629392"/>
          </a:xfrm>
          <a:prstGeom prst="right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" name="CuadroTexto 7"/>
          <p:cNvSpPr txBox="1"/>
          <p:nvPr/>
        </p:nvSpPr>
        <p:spPr>
          <a:xfrm>
            <a:off x="7127980" y="4435944"/>
            <a:ext cx="1609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chemeClr val="bg2"/>
                </a:solidFill>
              </a:rPr>
              <a:t>NEGOCIACIÓN</a:t>
            </a:r>
            <a:endParaRPr lang="es-AR" dirty="0">
              <a:solidFill>
                <a:schemeClr val="bg2"/>
              </a:solidFill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5157973" y="4025318"/>
            <a:ext cx="6854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chemeClr val="tx2"/>
                </a:solidFill>
              </a:rPr>
              <a:t>COSTO                    ALCANCE                 CRONOGRAMA</a:t>
            </a:r>
            <a:endParaRPr lang="es-AR" dirty="0">
              <a:solidFill>
                <a:schemeClr val="tx2"/>
              </a:solidFill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5210975" y="5077286"/>
            <a:ext cx="1483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Debe lograrse</a:t>
            </a:r>
            <a:endParaRPr lang="es-AR" dirty="0"/>
          </a:p>
        </p:txBody>
      </p:sp>
      <p:sp>
        <p:nvSpPr>
          <p:cNvPr id="11" name="CuadroTexto 10"/>
          <p:cNvSpPr txBox="1"/>
          <p:nvPr/>
        </p:nvSpPr>
        <p:spPr>
          <a:xfrm>
            <a:off x="7310324" y="4952859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dirty="0"/>
              <a:t>Es deseable </a:t>
            </a:r>
          </a:p>
          <a:p>
            <a:pPr algn="ctr"/>
            <a:r>
              <a:rPr lang="es-MX" dirty="0"/>
              <a:t>Que se cumpla</a:t>
            </a:r>
            <a:endParaRPr lang="es-AR" dirty="0"/>
          </a:p>
        </p:txBody>
      </p:sp>
      <p:sp>
        <p:nvSpPr>
          <p:cNvPr id="12" name="CuadroTexto 11"/>
          <p:cNvSpPr txBox="1"/>
          <p:nvPr/>
        </p:nvSpPr>
        <p:spPr>
          <a:xfrm>
            <a:off x="9839872" y="4935189"/>
            <a:ext cx="13622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dirty="0"/>
              <a:t>Se acepta el </a:t>
            </a:r>
          </a:p>
          <a:p>
            <a:pPr algn="ctr"/>
            <a:r>
              <a:rPr lang="es-MX" dirty="0"/>
              <a:t>resultado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9812747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27660" y="197404"/>
            <a:ext cx="10515600" cy="834283"/>
          </a:xfrm>
        </p:spPr>
        <p:txBody>
          <a:bodyPr/>
          <a:lstStyle/>
          <a:p>
            <a:r>
              <a:rPr lang="es-MX" dirty="0">
                <a:solidFill>
                  <a:srgbClr val="7030A0"/>
                </a:solidFill>
              </a:rPr>
              <a:t>Negociación de la Triple Restricción</a:t>
            </a:r>
            <a:endParaRPr lang="es-AR" dirty="0">
              <a:solidFill>
                <a:srgbClr val="7030A0"/>
              </a:solidFill>
            </a:endParaRPr>
          </a:p>
        </p:txBody>
      </p:sp>
      <p:grpSp>
        <p:nvGrpSpPr>
          <p:cNvPr id="9" name="Grupo 8"/>
          <p:cNvGrpSpPr/>
          <p:nvPr/>
        </p:nvGrpSpPr>
        <p:grpSpPr>
          <a:xfrm>
            <a:off x="1942802" y="1112123"/>
            <a:ext cx="7704117" cy="5258197"/>
            <a:chOff x="1942803" y="1112123"/>
            <a:chExt cx="5654634" cy="4038997"/>
          </a:xfrm>
        </p:grpSpPr>
        <p:sp>
          <p:nvSpPr>
            <p:cNvPr id="4" name="Conector 3"/>
            <p:cNvSpPr/>
            <p:nvPr/>
          </p:nvSpPr>
          <p:spPr>
            <a:xfrm>
              <a:off x="3011978" y="1230481"/>
              <a:ext cx="2921330" cy="2196935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6" name="Conector 5"/>
            <p:cNvSpPr/>
            <p:nvPr/>
          </p:nvSpPr>
          <p:spPr>
            <a:xfrm>
              <a:off x="3497283" y="2577737"/>
              <a:ext cx="2827317" cy="2573383"/>
            </a:xfrm>
            <a:prstGeom prst="flowChartConnector">
              <a:avLst/>
            </a:prstGeom>
            <a:solidFill>
              <a:srgbClr val="92D050">
                <a:alpha val="4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7" name="Conector 6"/>
            <p:cNvSpPr/>
            <p:nvPr/>
          </p:nvSpPr>
          <p:spPr>
            <a:xfrm>
              <a:off x="1942803" y="2080160"/>
              <a:ext cx="2827317" cy="2573383"/>
            </a:xfrm>
            <a:prstGeom prst="flowChartConnector">
              <a:avLst/>
            </a:prstGeom>
            <a:solidFill>
              <a:srgbClr val="FF0000">
                <a:alpha val="4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8" name="Conector 7"/>
            <p:cNvSpPr/>
            <p:nvPr/>
          </p:nvSpPr>
          <p:spPr>
            <a:xfrm>
              <a:off x="4770120" y="1112123"/>
              <a:ext cx="2827317" cy="2573383"/>
            </a:xfrm>
            <a:prstGeom prst="flowChartConnector">
              <a:avLst/>
            </a:prstGeom>
            <a:solidFill>
              <a:schemeClr val="accent4">
                <a:alpha val="4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dirty="0"/>
            </a:p>
          </p:txBody>
        </p:sp>
      </p:grpSp>
      <p:sp>
        <p:nvSpPr>
          <p:cNvPr id="10" name="CuadroTexto 9"/>
          <p:cNvSpPr txBox="1"/>
          <p:nvPr/>
        </p:nvSpPr>
        <p:spPr>
          <a:xfrm>
            <a:off x="348224" y="1148030"/>
            <a:ext cx="2832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¿Cómo quieres tu proyecto?</a:t>
            </a:r>
            <a:endParaRPr lang="es-AR" dirty="0"/>
          </a:p>
        </p:txBody>
      </p:sp>
      <p:sp>
        <p:nvSpPr>
          <p:cNvPr id="11" name="CuadroTexto 10"/>
          <p:cNvSpPr txBox="1"/>
          <p:nvPr/>
        </p:nvSpPr>
        <p:spPr>
          <a:xfrm>
            <a:off x="7897801" y="1958510"/>
            <a:ext cx="9385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BARATO</a:t>
            </a:r>
            <a:endParaRPr lang="es-AR" dirty="0"/>
          </a:p>
        </p:txBody>
      </p:sp>
      <p:sp>
        <p:nvSpPr>
          <p:cNvPr id="12" name="CuadroTexto 11"/>
          <p:cNvSpPr txBox="1"/>
          <p:nvPr/>
        </p:nvSpPr>
        <p:spPr>
          <a:xfrm>
            <a:off x="4597253" y="1656887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RÁPIDO</a:t>
            </a:r>
            <a:endParaRPr lang="es-AR" dirty="0"/>
          </a:p>
        </p:txBody>
      </p:sp>
      <p:sp>
        <p:nvSpPr>
          <p:cNvPr id="13" name="CuadroTexto 12"/>
          <p:cNvSpPr txBox="1"/>
          <p:nvPr/>
        </p:nvSpPr>
        <p:spPr>
          <a:xfrm>
            <a:off x="2321130" y="3655245"/>
            <a:ext cx="846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GRATIS</a:t>
            </a:r>
            <a:endParaRPr lang="es-AR" dirty="0"/>
          </a:p>
        </p:txBody>
      </p:sp>
      <p:sp>
        <p:nvSpPr>
          <p:cNvPr id="14" name="CuadroTexto 13"/>
          <p:cNvSpPr txBox="1"/>
          <p:nvPr/>
        </p:nvSpPr>
        <p:spPr>
          <a:xfrm>
            <a:off x="5560913" y="5568461"/>
            <a:ext cx="1011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CALIDAD</a:t>
            </a:r>
            <a:endParaRPr lang="es-AR" dirty="0"/>
          </a:p>
        </p:txBody>
      </p:sp>
      <p:sp>
        <p:nvSpPr>
          <p:cNvPr id="15" name="CuadroTexto 14"/>
          <p:cNvSpPr txBox="1"/>
          <p:nvPr/>
        </p:nvSpPr>
        <p:spPr>
          <a:xfrm>
            <a:off x="5972853" y="2304661"/>
            <a:ext cx="1199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chemeClr val="bg1"/>
                </a:solidFill>
              </a:rPr>
              <a:t>Mal Hecho</a:t>
            </a:r>
            <a:endParaRPr lang="es-AR" dirty="0">
              <a:solidFill>
                <a:schemeClr val="bg1"/>
              </a:solidFill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6266745" y="3839911"/>
            <a:ext cx="21003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chemeClr val="bg1"/>
                </a:solidFill>
              </a:rPr>
              <a:t>No puede ser rápido</a:t>
            </a:r>
            <a:endParaRPr lang="es-AR" dirty="0">
              <a:solidFill>
                <a:schemeClr val="bg1"/>
              </a:solidFill>
            </a:endParaRPr>
          </a:p>
        </p:txBody>
      </p:sp>
      <p:sp>
        <p:nvSpPr>
          <p:cNvPr id="17" name="CuadroTexto 16"/>
          <p:cNvSpPr txBox="1"/>
          <p:nvPr/>
        </p:nvSpPr>
        <p:spPr>
          <a:xfrm>
            <a:off x="5954328" y="3208871"/>
            <a:ext cx="899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chemeClr val="bg1"/>
                </a:solidFill>
              </a:rPr>
              <a:t>UTOPIA</a:t>
            </a:r>
            <a:endParaRPr lang="es-AR" dirty="0">
              <a:solidFill>
                <a:schemeClr val="bg1"/>
              </a:solidFill>
            </a:endParaRPr>
          </a:p>
        </p:txBody>
      </p:sp>
      <p:sp>
        <p:nvSpPr>
          <p:cNvPr id="18" name="CuadroTexto 17"/>
          <p:cNvSpPr txBox="1"/>
          <p:nvPr/>
        </p:nvSpPr>
        <p:spPr>
          <a:xfrm rot="19785977">
            <a:off x="5591013" y="3417083"/>
            <a:ext cx="7158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chemeClr val="bg1"/>
                </a:solidFill>
              </a:rPr>
              <a:t>BIEN </a:t>
            </a:r>
          </a:p>
          <a:p>
            <a:r>
              <a:rPr lang="es-MX" dirty="0">
                <a:solidFill>
                  <a:schemeClr val="bg1"/>
                </a:solidFill>
              </a:rPr>
              <a:t>PAGO</a:t>
            </a:r>
            <a:endParaRPr lang="es-AR" dirty="0">
              <a:solidFill>
                <a:schemeClr val="bg1"/>
              </a:solidFill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4664056" y="3512260"/>
            <a:ext cx="899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chemeClr val="bg1"/>
                </a:solidFill>
              </a:rPr>
              <a:t>UTOPIA</a:t>
            </a:r>
            <a:endParaRPr lang="es-AR" dirty="0">
              <a:solidFill>
                <a:schemeClr val="bg1"/>
              </a:solidFill>
            </a:endParaRPr>
          </a:p>
        </p:txBody>
      </p:sp>
      <p:sp>
        <p:nvSpPr>
          <p:cNvPr id="20" name="CuadroTexto 19"/>
          <p:cNvSpPr txBox="1"/>
          <p:nvPr/>
        </p:nvSpPr>
        <p:spPr>
          <a:xfrm>
            <a:off x="3682884" y="2755041"/>
            <a:ext cx="744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chemeClr val="bg1"/>
                </a:solidFill>
              </a:rPr>
              <a:t>Estafa</a:t>
            </a:r>
            <a:endParaRPr lang="es-AR" dirty="0">
              <a:solidFill>
                <a:schemeClr val="bg1"/>
              </a:solidFill>
            </a:endParaRPr>
          </a:p>
        </p:txBody>
      </p:sp>
      <p:sp>
        <p:nvSpPr>
          <p:cNvPr id="21" name="CuadroTexto 20"/>
          <p:cNvSpPr txBox="1"/>
          <p:nvPr/>
        </p:nvSpPr>
        <p:spPr>
          <a:xfrm>
            <a:off x="4303864" y="4432870"/>
            <a:ext cx="14032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chemeClr val="bg1"/>
                </a:solidFill>
              </a:rPr>
              <a:t>Hágalo usted</a:t>
            </a:r>
          </a:p>
          <a:p>
            <a:r>
              <a:rPr lang="es-MX" dirty="0">
                <a:solidFill>
                  <a:schemeClr val="bg1"/>
                </a:solidFill>
              </a:rPr>
              <a:t>mismo</a:t>
            </a:r>
          </a:p>
        </p:txBody>
      </p:sp>
    </p:spTree>
    <p:extLst>
      <p:ext uri="{BB962C8B-B14F-4D97-AF65-F5344CB8AC3E}">
        <p14:creationId xmlns:p14="http://schemas.microsoft.com/office/powerpoint/2010/main" val="30192560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>
                <a:solidFill>
                  <a:srgbClr val="7030A0"/>
                </a:solidFill>
              </a:rPr>
              <a:t>LA TRIPLE RESTRICCIÓN “MODERNA”</a:t>
            </a:r>
            <a:endParaRPr lang="es-AR" dirty="0">
              <a:solidFill>
                <a:srgbClr val="7030A0"/>
              </a:solidFill>
            </a:endParaRPr>
          </a:p>
        </p:txBody>
      </p:sp>
      <p:sp>
        <p:nvSpPr>
          <p:cNvPr id="5" name="Heptágono 4"/>
          <p:cNvSpPr/>
          <p:nvPr/>
        </p:nvSpPr>
        <p:spPr>
          <a:xfrm>
            <a:off x="4245428" y="2246811"/>
            <a:ext cx="3252651" cy="2377440"/>
          </a:xfrm>
          <a:prstGeom prst="heptagon">
            <a:avLst/>
          </a:prstGeom>
          <a:ln w="603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GESTION DE PROYECTOS</a:t>
            </a:r>
            <a:endParaRPr lang="es-AR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7683913" y="2038082"/>
            <a:ext cx="1618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CRONOGRAMA</a:t>
            </a:r>
            <a:endParaRPr lang="es-AR" dirty="0"/>
          </a:p>
        </p:txBody>
      </p:sp>
      <p:sp>
        <p:nvSpPr>
          <p:cNvPr id="7" name="CuadroTexto 6"/>
          <p:cNvSpPr txBox="1"/>
          <p:nvPr/>
        </p:nvSpPr>
        <p:spPr>
          <a:xfrm>
            <a:off x="7650480" y="2973866"/>
            <a:ext cx="9262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COSTOS</a:t>
            </a:r>
            <a:endParaRPr lang="es-AR" dirty="0"/>
          </a:p>
        </p:txBody>
      </p:sp>
      <p:sp>
        <p:nvSpPr>
          <p:cNvPr id="8" name="CuadroTexto 7"/>
          <p:cNvSpPr txBox="1"/>
          <p:nvPr/>
        </p:nvSpPr>
        <p:spPr>
          <a:xfrm>
            <a:off x="2221580" y="2974330"/>
            <a:ext cx="1011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CALIDAD</a:t>
            </a:r>
            <a:endParaRPr lang="es-AR" dirty="0"/>
          </a:p>
        </p:txBody>
      </p:sp>
      <p:sp>
        <p:nvSpPr>
          <p:cNvPr id="9" name="CuadroTexto 8"/>
          <p:cNvSpPr txBox="1"/>
          <p:nvPr/>
        </p:nvSpPr>
        <p:spPr>
          <a:xfrm>
            <a:off x="7905256" y="4407319"/>
            <a:ext cx="11760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RECURSOS</a:t>
            </a:r>
            <a:endParaRPr lang="es-AR" dirty="0"/>
          </a:p>
        </p:txBody>
      </p:sp>
      <p:sp>
        <p:nvSpPr>
          <p:cNvPr id="10" name="CuadroTexto 9"/>
          <p:cNvSpPr txBox="1"/>
          <p:nvPr/>
        </p:nvSpPr>
        <p:spPr>
          <a:xfrm>
            <a:off x="2490820" y="4222653"/>
            <a:ext cx="9871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RIESGOS</a:t>
            </a:r>
            <a:endParaRPr lang="es-AR" dirty="0"/>
          </a:p>
        </p:txBody>
      </p:sp>
      <p:sp>
        <p:nvSpPr>
          <p:cNvPr id="11" name="CuadroTexto 10"/>
          <p:cNvSpPr txBox="1"/>
          <p:nvPr/>
        </p:nvSpPr>
        <p:spPr>
          <a:xfrm>
            <a:off x="2521638" y="2062145"/>
            <a:ext cx="1054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ALCANCE</a:t>
            </a:r>
            <a:endParaRPr lang="es-AR" dirty="0"/>
          </a:p>
        </p:txBody>
      </p:sp>
      <p:sp>
        <p:nvSpPr>
          <p:cNvPr id="12" name="CuadroTexto 11"/>
          <p:cNvSpPr txBox="1"/>
          <p:nvPr/>
        </p:nvSpPr>
        <p:spPr>
          <a:xfrm>
            <a:off x="4566267" y="5272155"/>
            <a:ext cx="26109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SATISFACCIÓN AL CLIENTE</a:t>
            </a:r>
            <a:endParaRPr lang="es-AR" dirty="0"/>
          </a:p>
        </p:txBody>
      </p:sp>
      <p:cxnSp>
        <p:nvCxnSpPr>
          <p:cNvPr id="16" name="Conector recto de flecha 15"/>
          <p:cNvCxnSpPr>
            <a:endCxn id="7" idx="1"/>
          </p:cNvCxnSpPr>
          <p:nvPr/>
        </p:nvCxnSpPr>
        <p:spPr>
          <a:xfrm flipV="1">
            <a:off x="7315200" y="3158532"/>
            <a:ext cx="335280" cy="81783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/>
          <p:cNvCxnSpPr/>
          <p:nvPr/>
        </p:nvCxnSpPr>
        <p:spPr>
          <a:xfrm flipV="1">
            <a:off x="6634716" y="2246812"/>
            <a:ext cx="985283" cy="263816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/>
          <p:cNvCxnSpPr/>
          <p:nvPr/>
        </p:nvCxnSpPr>
        <p:spPr>
          <a:xfrm>
            <a:off x="7006856" y="4154715"/>
            <a:ext cx="933184" cy="252604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de flecha 18"/>
          <p:cNvCxnSpPr/>
          <p:nvPr/>
        </p:nvCxnSpPr>
        <p:spPr>
          <a:xfrm flipH="1">
            <a:off x="3419587" y="3240315"/>
            <a:ext cx="920145" cy="1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de flecha 19"/>
          <p:cNvCxnSpPr>
            <a:endCxn id="11" idx="3"/>
          </p:cNvCxnSpPr>
          <p:nvPr/>
        </p:nvCxnSpPr>
        <p:spPr>
          <a:xfrm flipH="1" flipV="1">
            <a:off x="3575837" y="2246811"/>
            <a:ext cx="1527791" cy="184666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de flecha 20"/>
          <p:cNvCxnSpPr/>
          <p:nvPr/>
        </p:nvCxnSpPr>
        <p:spPr>
          <a:xfrm flipH="1">
            <a:off x="3708181" y="4154715"/>
            <a:ext cx="659311" cy="176040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de flecha 21"/>
          <p:cNvCxnSpPr>
            <a:endCxn id="12" idx="0"/>
          </p:cNvCxnSpPr>
          <p:nvPr/>
        </p:nvCxnSpPr>
        <p:spPr>
          <a:xfrm>
            <a:off x="5871752" y="4624251"/>
            <a:ext cx="1" cy="647904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78457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6800" y="0"/>
            <a:ext cx="10058400" cy="1450757"/>
          </a:xfrm>
        </p:spPr>
        <p:txBody>
          <a:bodyPr/>
          <a:lstStyle/>
          <a:p>
            <a:r>
              <a:rPr lang="es-MX" dirty="0">
                <a:solidFill>
                  <a:srgbClr val="7030A0"/>
                </a:solidFill>
              </a:rPr>
              <a:t>FACTORES DE ÉXITO DE LOS PROYECTOS</a:t>
            </a:r>
            <a:endParaRPr lang="es-AR" dirty="0">
              <a:solidFill>
                <a:srgbClr val="7030A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456656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s-MX" dirty="0"/>
              <a:t>Involucramiento del clientes / usuario</a:t>
            </a:r>
          </a:p>
          <a:p>
            <a:r>
              <a:rPr lang="es-MX" dirty="0"/>
              <a:t>Apoyo de la gerencia</a:t>
            </a:r>
          </a:p>
          <a:p>
            <a:r>
              <a:rPr lang="es-MX" dirty="0"/>
              <a:t>Enunciado claro y completo de los requerimientos</a:t>
            </a:r>
          </a:p>
          <a:p>
            <a:r>
              <a:rPr lang="es-MX" dirty="0"/>
              <a:t>Planificación adecuada</a:t>
            </a:r>
          </a:p>
          <a:p>
            <a:r>
              <a:rPr lang="es-MX" dirty="0"/>
              <a:t>Expectativas realistas</a:t>
            </a:r>
          </a:p>
          <a:p>
            <a:r>
              <a:rPr lang="es-MX" dirty="0"/>
              <a:t>Hitos intermedios</a:t>
            </a:r>
          </a:p>
          <a:p>
            <a:r>
              <a:rPr lang="es-MX" dirty="0"/>
              <a:t>Recursos competentes</a:t>
            </a:r>
          </a:p>
          <a:p>
            <a:r>
              <a:rPr lang="es-MX" dirty="0" err="1"/>
              <a:t>Ownership</a:t>
            </a:r>
            <a:endParaRPr lang="es-MX" dirty="0"/>
          </a:p>
          <a:p>
            <a:r>
              <a:rPr lang="es-MX" dirty="0"/>
              <a:t>Objetivos claros</a:t>
            </a:r>
          </a:p>
          <a:p>
            <a:r>
              <a:rPr lang="es-MX" dirty="0"/>
              <a:t>Gerenciamiento de proyectos!!!!!!</a:t>
            </a:r>
          </a:p>
          <a:p>
            <a:r>
              <a:rPr lang="es-MX" dirty="0"/>
              <a:t>Otros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9953551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75D09A-6594-4B8C-87E0-0D4104B7D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599"/>
            <a:ext cx="10881875" cy="3154681"/>
          </a:xfrm>
        </p:spPr>
        <p:txBody>
          <a:bodyPr>
            <a:normAutofit fontScale="90000"/>
          </a:bodyPr>
          <a:lstStyle/>
          <a:p>
            <a:r>
              <a:rPr lang="es-AR" sz="4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IMAGINEMOS UN MUNDO SIN GESTIÓN DE PROYECTOS. ¿De que dependería el éxito o el fracaso del mismo?</a:t>
            </a:r>
            <a:br>
              <a:rPr lang="es-AR" sz="4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s-AR" sz="4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s-AR" sz="4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AR" sz="6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89163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7CF56A-95E3-4F07-BECA-BC21D12F0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E64F94E-F024-41B7-98F9-AB1F488F27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189" y="57793"/>
            <a:ext cx="4235090" cy="3105732"/>
          </a:xfrm>
          <a:prstGeom prst="rect">
            <a:avLst/>
          </a:prstGeom>
        </p:spPr>
      </p:pic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8B3F6E88-D2FB-4A6A-967D-49C9873B1E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1488281"/>
            <a:ext cx="5922935" cy="2735849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E47DE981-15B6-42BD-B26D-DE013A408D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1124" y="218621"/>
            <a:ext cx="4685631" cy="3423557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A07E9507-F3C9-44BC-BBB2-ADBF09208591}"/>
              </a:ext>
            </a:extLst>
          </p:cNvPr>
          <p:cNvSpPr txBox="1"/>
          <p:nvPr/>
        </p:nvSpPr>
        <p:spPr>
          <a:xfrm>
            <a:off x="587829" y="4779645"/>
            <a:ext cx="22384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3600" dirty="0"/>
              <a:t>PERT-CPM</a:t>
            </a:r>
          </a:p>
        </p:txBody>
      </p:sp>
    </p:spTree>
    <p:extLst>
      <p:ext uri="{BB962C8B-B14F-4D97-AF65-F5344CB8AC3E}">
        <p14:creationId xmlns:p14="http://schemas.microsoft.com/office/powerpoint/2010/main" val="1459029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75D09A-6594-4B8C-87E0-0D4104B7D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599"/>
            <a:ext cx="10881875" cy="3154681"/>
          </a:xfrm>
        </p:spPr>
        <p:txBody>
          <a:bodyPr>
            <a:normAutofit fontScale="90000"/>
          </a:bodyPr>
          <a:lstStyle/>
          <a:p>
            <a:r>
              <a:rPr lang="es-AR" sz="4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¿Qué es un proyecto?</a:t>
            </a:r>
            <a:br>
              <a:rPr lang="es-AR" sz="4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4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Diferencia entre Operaciones y Proyecto</a:t>
            </a:r>
            <a:br>
              <a:rPr lang="es-AR" sz="4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4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Ciclo de Proyectos</a:t>
            </a:r>
            <a:br>
              <a:rPr lang="es-AR" sz="4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4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Factores de Éxito y de fracaso</a:t>
            </a:r>
            <a:br>
              <a:rPr lang="es-AR" sz="4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4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Herramientas de Gestión</a:t>
            </a:r>
            <a:br>
              <a:rPr lang="es-AR" sz="4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AR" sz="6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795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586C87-AB28-4EC8-9D15-621CA0F45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>
                <a:solidFill>
                  <a:schemeClr val="tx1"/>
                </a:solidFill>
              </a:rPr>
              <a:t>INGRESAR A LA PAGINA DE UTN FRH</a:t>
            </a:r>
            <a:br>
              <a:rPr lang="es-AR" dirty="0">
                <a:solidFill>
                  <a:schemeClr val="tx1"/>
                </a:solidFill>
              </a:rPr>
            </a:br>
            <a:r>
              <a:rPr lang="es-AR" dirty="0">
                <a:solidFill>
                  <a:schemeClr val="tx1"/>
                </a:solidFill>
              </a:rPr>
              <a:t>BUSCAR EL PERFIL DEL GRADUADO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E7F2862-D321-43F3-9FA6-183606D9D0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177" y="2081076"/>
            <a:ext cx="8596668" cy="3880773"/>
          </a:xfrm>
        </p:spPr>
        <p:txBody>
          <a:bodyPr>
            <a:normAutofit/>
          </a:bodyPr>
          <a:lstStyle/>
          <a:p>
            <a:r>
              <a:rPr lang="es-AR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¿Cómo creen ustedes que esta unidad, “PERT - CPM”, “Gestión de proyectos” puede colaborar el perfil de graduado?</a:t>
            </a:r>
            <a:endParaRPr lang="es-AR" sz="3600" b="1" dirty="0">
              <a:solidFill>
                <a:schemeClr val="tx1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31E4781A-0607-4FB5-8EEC-5A170128984B}"/>
              </a:ext>
            </a:extLst>
          </p:cNvPr>
          <p:cNvSpPr txBox="1"/>
          <p:nvPr/>
        </p:nvSpPr>
        <p:spPr>
          <a:xfrm>
            <a:off x="2548890" y="4698415"/>
            <a:ext cx="61036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dirty="0"/>
              <a:t>https://www.frh.utn.edu.ar/carrerascarrera/ingenieria-industrial/</a:t>
            </a:r>
          </a:p>
        </p:txBody>
      </p:sp>
    </p:spTree>
    <p:extLst>
      <p:ext uri="{BB962C8B-B14F-4D97-AF65-F5344CB8AC3E}">
        <p14:creationId xmlns:p14="http://schemas.microsoft.com/office/powerpoint/2010/main" val="2275901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427511" y="232168"/>
            <a:ext cx="169225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dirty="0">
                <a:solidFill>
                  <a:srgbClr val="7030A0"/>
                </a:solidFill>
              </a:rPr>
              <a:t>Proyecto </a:t>
            </a:r>
          </a:p>
          <a:p>
            <a:endParaRPr lang="es-AR" sz="2800" dirty="0">
              <a:solidFill>
                <a:srgbClr val="7030A0"/>
              </a:solidFill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427511" y="1192380"/>
            <a:ext cx="7822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Un esfuerzo temporario destinado a crear un producto, servicio o resultado único</a:t>
            </a:r>
            <a:endParaRPr lang="es-AR" dirty="0"/>
          </a:p>
        </p:txBody>
      </p:sp>
      <p:sp>
        <p:nvSpPr>
          <p:cNvPr id="6" name="CuadroTexto 5"/>
          <p:cNvSpPr txBox="1"/>
          <p:nvPr/>
        </p:nvSpPr>
        <p:spPr>
          <a:xfrm>
            <a:off x="427511" y="1937149"/>
            <a:ext cx="6229526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Inicio y fin definidos = Temporario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Producto o servicio único : nunca antes se hizo;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Objetivos bien determinados;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Requisitos de calidad cuantificables y medibles;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Elaboración progresiva; muchas actividades interrelacionadas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Recursos limitados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Costos y tiempos definidos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18512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05535" y="43193"/>
            <a:ext cx="10058400" cy="1450757"/>
          </a:xfrm>
        </p:spPr>
        <p:txBody>
          <a:bodyPr/>
          <a:lstStyle/>
          <a:p>
            <a:r>
              <a:rPr lang="es-MX" b="1" dirty="0">
                <a:solidFill>
                  <a:srgbClr val="7030A0"/>
                </a:solidFill>
              </a:rPr>
              <a:t>Otra definición: </a:t>
            </a:r>
            <a:r>
              <a:rPr lang="es-MX" sz="3200" b="1" dirty="0">
                <a:solidFill>
                  <a:srgbClr val="7030A0"/>
                </a:solidFill>
              </a:rPr>
              <a:t>Un proyecto también es un cambio</a:t>
            </a:r>
            <a:endParaRPr lang="es-AR" sz="3200" b="1" dirty="0">
              <a:solidFill>
                <a:srgbClr val="7030A0"/>
              </a:solidFill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1270660" y="1690688"/>
            <a:ext cx="12551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NECESIDAD</a:t>
            </a:r>
            <a:endParaRPr lang="es-AR" dirty="0"/>
          </a:p>
        </p:txBody>
      </p:sp>
      <p:sp>
        <p:nvSpPr>
          <p:cNvPr id="5" name="CuadroTexto 4"/>
          <p:cNvSpPr txBox="1"/>
          <p:nvPr/>
        </p:nvSpPr>
        <p:spPr>
          <a:xfrm>
            <a:off x="4878779" y="1690688"/>
            <a:ext cx="1450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ALCANCE</a:t>
            </a:r>
            <a:endParaRPr lang="es-AR" dirty="0"/>
          </a:p>
        </p:txBody>
      </p:sp>
      <p:sp>
        <p:nvSpPr>
          <p:cNvPr id="6" name="CuadroTexto 5"/>
          <p:cNvSpPr txBox="1"/>
          <p:nvPr/>
        </p:nvSpPr>
        <p:spPr>
          <a:xfrm>
            <a:off x="8039550" y="1690688"/>
            <a:ext cx="1285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BENEFICIOS</a:t>
            </a:r>
            <a:endParaRPr lang="es-AR" dirty="0"/>
          </a:p>
        </p:txBody>
      </p:sp>
      <p:sp>
        <p:nvSpPr>
          <p:cNvPr id="7" name="Elipse 6"/>
          <p:cNvSpPr/>
          <p:nvPr/>
        </p:nvSpPr>
        <p:spPr>
          <a:xfrm>
            <a:off x="1601352" y="2227231"/>
            <a:ext cx="593767" cy="653143"/>
          </a:xfrm>
          <a:prstGeom prst="ellipse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" name="CuadroTexto 7"/>
          <p:cNvSpPr txBox="1"/>
          <p:nvPr/>
        </p:nvSpPr>
        <p:spPr>
          <a:xfrm>
            <a:off x="1270660" y="3157659"/>
            <a:ext cx="14584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Estado Actual</a:t>
            </a:r>
          </a:p>
          <a:p>
            <a:pPr algn="ctr"/>
            <a:r>
              <a:rPr lang="es-MX" b="1" dirty="0">
                <a:solidFill>
                  <a:schemeClr val="accent6"/>
                </a:solidFill>
              </a:rPr>
              <a:t>As </a:t>
            </a:r>
            <a:r>
              <a:rPr lang="es-MX" b="1" dirty="0" err="1">
                <a:solidFill>
                  <a:schemeClr val="accent6"/>
                </a:solidFill>
              </a:rPr>
              <a:t>Is</a:t>
            </a:r>
            <a:endParaRPr lang="es-AR" b="1" dirty="0">
              <a:solidFill>
                <a:schemeClr val="accent6"/>
              </a:solidFill>
            </a:endParaRPr>
          </a:p>
        </p:txBody>
      </p:sp>
      <p:sp>
        <p:nvSpPr>
          <p:cNvPr id="9" name="Flecha derecha 8"/>
          <p:cNvSpPr/>
          <p:nvPr/>
        </p:nvSpPr>
        <p:spPr>
          <a:xfrm>
            <a:off x="3460667" y="2157586"/>
            <a:ext cx="4286992" cy="6531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" name="Elipse 9"/>
          <p:cNvSpPr/>
          <p:nvPr/>
        </p:nvSpPr>
        <p:spPr>
          <a:xfrm>
            <a:off x="8395525" y="2145720"/>
            <a:ext cx="593767" cy="653143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CuadroTexto 10"/>
          <p:cNvSpPr txBox="1"/>
          <p:nvPr/>
        </p:nvSpPr>
        <p:spPr>
          <a:xfrm>
            <a:off x="8039550" y="3157659"/>
            <a:ext cx="14900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Estado Futuro</a:t>
            </a:r>
          </a:p>
          <a:p>
            <a:pPr algn="ctr"/>
            <a:r>
              <a:rPr lang="es-MX" b="1" dirty="0">
                <a:solidFill>
                  <a:schemeClr val="accent6"/>
                </a:solidFill>
              </a:rPr>
              <a:t>To-Be</a:t>
            </a:r>
            <a:endParaRPr lang="es-AR" b="1" dirty="0">
              <a:solidFill>
                <a:schemeClr val="accent6"/>
              </a:solidFill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8090400" y="4197465"/>
            <a:ext cx="2355132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OBJETIVOS (SMART)</a:t>
            </a:r>
          </a:p>
          <a:p>
            <a:endParaRPr lang="es-MX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MX" dirty="0">
                <a:solidFill>
                  <a:srgbClr val="00B0F0"/>
                </a:solidFill>
              </a:rPr>
              <a:t>Específicos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MX" dirty="0">
                <a:solidFill>
                  <a:srgbClr val="00B0F0"/>
                </a:solidFill>
              </a:rPr>
              <a:t>Medibles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MX" dirty="0">
                <a:solidFill>
                  <a:srgbClr val="00B0F0"/>
                </a:solidFill>
              </a:rPr>
              <a:t>Asignables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MX" dirty="0">
                <a:solidFill>
                  <a:srgbClr val="00B0F0"/>
                </a:solidFill>
              </a:rPr>
              <a:t>Realistas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MX" dirty="0">
                <a:solidFill>
                  <a:srgbClr val="00B0F0"/>
                </a:solidFill>
              </a:rPr>
              <a:t>Asociados al tiempo</a:t>
            </a:r>
            <a:endParaRPr lang="es-AR" dirty="0">
              <a:solidFill>
                <a:srgbClr val="00B0F0"/>
              </a:solidFill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1105535" y="4197464"/>
            <a:ext cx="4343112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Motivaciones para alcanzar un proyecto</a:t>
            </a:r>
          </a:p>
          <a:p>
            <a:endParaRPr lang="es-MX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MX" dirty="0">
                <a:solidFill>
                  <a:srgbClr val="7030A0"/>
                </a:solidFill>
              </a:rPr>
              <a:t>Cristalizar una oportunidad de negocio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MX" dirty="0">
                <a:solidFill>
                  <a:srgbClr val="7030A0"/>
                </a:solidFill>
              </a:rPr>
              <a:t>Solucionar un problema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MX" dirty="0">
                <a:solidFill>
                  <a:srgbClr val="7030A0"/>
                </a:solidFill>
              </a:rPr>
              <a:t>Cumplir una reglamentación o regulación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MX" dirty="0">
                <a:solidFill>
                  <a:srgbClr val="7030A0"/>
                </a:solidFill>
              </a:rPr>
              <a:t>Satisfacer una necesidad estratégica</a:t>
            </a:r>
          </a:p>
          <a:p>
            <a:endParaRPr lang="es-AR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1611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75D09A-6594-4B8C-87E0-0D4104B7D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599"/>
            <a:ext cx="10881875" cy="4160521"/>
          </a:xfrm>
        </p:spPr>
        <p:txBody>
          <a:bodyPr>
            <a:normAutofit fontScale="90000"/>
          </a:bodyPr>
          <a:lstStyle/>
          <a:p>
            <a:r>
              <a:rPr lang="es-AR" sz="4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SU VIDA:</a:t>
            </a:r>
            <a:br>
              <a:rPr lang="es-AR" sz="4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s-AR" sz="4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4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¿Identifique un proyecto? </a:t>
            </a:r>
            <a:br>
              <a:rPr lang="es-AR" sz="40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40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Liste las actividades necesarias para concretar el proyecto</a:t>
            </a:r>
            <a:br>
              <a:rPr lang="es-AR" sz="40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40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Dele un orden y precedencia</a:t>
            </a:r>
            <a:br>
              <a:rPr lang="es-AR" sz="4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s-AR" sz="4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s-AR" sz="4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AR" sz="6600" b="1" dirty="0">
              <a:solidFill>
                <a:schemeClr val="tx1"/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ACC90E3-32D7-4B68-A6F0-23BC07E7F505}"/>
              </a:ext>
            </a:extLst>
          </p:cNvPr>
          <p:cNvSpPr txBox="1"/>
          <p:nvPr/>
        </p:nvSpPr>
        <p:spPr>
          <a:xfrm>
            <a:off x="677333" y="4585454"/>
            <a:ext cx="61036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dirty="0"/>
              <a:t>https://forms.gle/QuZbib1vRxy6mzmx8</a:t>
            </a:r>
          </a:p>
        </p:txBody>
      </p:sp>
    </p:spTree>
    <p:extLst>
      <p:ext uri="{BB962C8B-B14F-4D97-AF65-F5344CB8AC3E}">
        <p14:creationId xmlns:p14="http://schemas.microsoft.com/office/powerpoint/2010/main" val="3098010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27511" y="907082"/>
            <a:ext cx="64109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dirty="0">
                <a:solidFill>
                  <a:srgbClr val="7030A0"/>
                </a:solidFill>
              </a:rPr>
              <a:t>¿Diferencia entre proyecto y operaciones ?</a:t>
            </a:r>
            <a:endParaRPr lang="es-AR" sz="2800" dirty="0">
              <a:solidFill>
                <a:srgbClr val="7030A0"/>
              </a:solidFill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1163782" y="1876301"/>
            <a:ext cx="6592446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Tienen características comunes: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Ejecutado por personas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Recursos Limitados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Actividades planificadas, ejecutadas y controladas</a:t>
            </a:r>
          </a:p>
          <a:p>
            <a:endParaRPr lang="es-MX" dirty="0"/>
          </a:p>
          <a:p>
            <a:r>
              <a:rPr lang="es-MX" dirty="0"/>
              <a:t>Pero son bien diferentes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Los proyectos obtienen resultados únicos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Las operaciones son repetitivas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Los proyectos son ejecutados para alcanzar objetivos de negocios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Las operaciones son ejecutadas para soportar el negocio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222121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8818" y="545432"/>
            <a:ext cx="11603182" cy="461488"/>
          </a:xfrm>
        </p:spPr>
        <p:txBody>
          <a:bodyPr>
            <a:noAutofit/>
          </a:bodyPr>
          <a:lstStyle/>
          <a:p>
            <a:r>
              <a:rPr lang="es-MX" sz="3200" dirty="0">
                <a:solidFill>
                  <a:srgbClr val="7030A0"/>
                </a:solidFill>
              </a:rPr>
              <a:t>Identifique cuáles ejemplos corresponden a proyectos y cuáles a operaciones</a:t>
            </a:r>
            <a:endParaRPr lang="es-AR" sz="3200" dirty="0">
              <a:solidFill>
                <a:srgbClr val="7030A0"/>
              </a:solidFill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4040129"/>
              </p:ext>
            </p:extLst>
          </p:nvPr>
        </p:nvGraphicFramePr>
        <p:xfrm>
          <a:off x="588817" y="1690690"/>
          <a:ext cx="8362677" cy="49770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99485">
                  <a:extLst>
                    <a:ext uri="{9D8B030D-6E8A-4147-A177-3AD203B41FA5}">
                      <a16:colId xmlns:a16="http://schemas.microsoft.com/office/drawing/2014/main" val="2668258313"/>
                    </a:ext>
                  </a:extLst>
                </a:gridCol>
                <a:gridCol w="1834948">
                  <a:extLst>
                    <a:ext uri="{9D8B030D-6E8A-4147-A177-3AD203B41FA5}">
                      <a16:colId xmlns:a16="http://schemas.microsoft.com/office/drawing/2014/main" val="638367264"/>
                    </a:ext>
                  </a:extLst>
                </a:gridCol>
                <a:gridCol w="1828244">
                  <a:extLst>
                    <a:ext uri="{9D8B030D-6E8A-4147-A177-3AD203B41FA5}">
                      <a16:colId xmlns:a16="http://schemas.microsoft.com/office/drawing/2014/main" val="1115144676"/>
                    </a:ext>
                  </a:extLst>
                </a:gridCol>
              </a:tblGrid>
              <a:tr h="561753">
                <a:tc>
                  <a:txBody>
                    <a:bodyPr/>
                    <a:lstStyle/>
                    <a:p>
                      <a:r>
                        <a:rPr lang="es-MX" dirty="0"/>
                        <a:t>EJEMPLO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PROYECTO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OPERACIÓN</a:t>
                      </a:r>
                      <a:endParaRPr lang="es-A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9935157"/>
                  </a:ext>
                </a:extLst>
              </a:tr>
              <a:tr h="325460">
                <a:tc>
                  <a:txBody>
                    <a:bodyPr/>
                    <a:lstStyle/>
                    <a:p>
                      <a:r>
                        <a:rPr lang="es-MX" dirty="0"/>
                        <a:t>Compra de insumos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A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8083509"/>
                  </a:ext>
                </a:extLst>
              </a:tr>
              <a:tr h="561753">
                <a:tc>
                  <a:txBody>
                    <a:bodyPr/>
                    <a:lstStyle/>
                    <a:p>
                      <a:r>
                        <a:rPr lang="es-MX" dirty="0"/>
                        <a:t>Implementación</a:t>
                      </a:r>
                      <a:r>
                        <a:rPr lang="es-MX" baseline="0" dirty="0"/>
                        <a:t> de sistema financiero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8004861"/>
                  </a:ext>
                </a:extLst>
              </a:tr>
              <a:tr h="325460">
                <a:tc>
                  <a:txBody>
                    <a:bodyPr/>
                    <a:lstStyle/>
                    <a:p>
                      <a:r>
                        <a:rPr lang="es-MX" dirty="0"/>
                        <a:t>Cierre Contable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9261663"/>
                  </a:ext>
                </a:extLst>
              </a:tr>
              <a:tr h="325460">
                <a:tc>
                  <a:txBody>
                    <a:bodyPr/>
                    <a:lstStyle/>
                    <a:p>
                      <a:r>
                        <a:rPr lang="es-MX" dirty="0"/>
                        <a:t>Pago a proveedores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4691566"/>
                  </a:ext>
                </a:extLst>
              </a:tr>
              <a:tr h="325460">
                <a:tc>
                  <a:txBody>
                    <a:bodyPr/>
                    <a:lstStyle/>
                    <a:p>
                      <a:r>
                        <a:rPr lang="es-MX" dirty="0"/>
                        <a:t>Liquidación de impuestos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0110004"/>
                  </a:ext>
                </a:extLst>
              </a:tr>
              <a:tr h="325460">
                <a:tc>
                  <a:txBody>
                    <a:bodyPr/>
                    <a:lstStyle/>
                    <a:p>
                      <a:r>
                        <a:rPr lang="es-MX" dirty="0"/>
                        <a:t>Estudio de mercado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6705901"/>
                  </a:ext>
                </a:extLst>
              </a:tr>
              <a:tr h="325460">
                <a:tc>
                  <a:txBody>
                    <a:bodyPr/>
                    <a:lstStyle/>
                    <a:p>
                      <a:r>
                        <a:rPr lang="es-MX" dirty="0"/>
                        <a:t>Crear</a:t>
                      </a:r>
                      <a:r>
                        <a:rPr lang="es-MX" baseline="0" dirty="0"/>
                        <a:t> nuevo canal de ventas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7144423"/>
                  </a:ext>
                </a:extLst>
              </a:tr>
              <a:tr h="325460">
                <a:tc>
                  <a:txBody>
                    <a:bodyPr/>
                    <a:lstStyle/>
                    <a:p>
                      <a:r>
                        <a:rPr lang="es-MX" dirty="0"/>
                        <a:t>Ampliación de un local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5910548"/>
                  </a:ext>
                </a:extLst>
              </a:tr>
              <a:tr h="325460">
                <a:tc>
                  <a:txBody>
                    <a:bodyPr/>
                    <a:lstStyle/>
                    <a:p>
                      <a:r>
                        <a:rPr lang="es-MX" dirty="0"/>
                        <a:t>Producción de automóviles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3693768"/>
                  </a:ext>
                </a:extLst>
              </a:tr>
              <a:tr h="561753">
                <a:tc>
                  <a:txBody>
                    <a:bodyPr/>
                    <a:lstStyle/>
                    <a:p>
                      <a:r>
                        <a:rPr lang="es-MX" dirty="0"/>
                        <a:t>Investigación de reactivos químicos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8113973"/>
                  </a:ext>
                </a:extLst>
              </a:tr>
              <a:tr h="325460">
                <a:tc>
                  <a:txBody>
                    <a:bodyPr/>
                    <a:lstStyle/>
                    <a:p>
                      <a:r>
                        <a:rPr lang="es-MX" dirty="0"/>
                        <a:t>Bacheo y</a:t>
                      </a:r>
                      <a:r>
                        <a:rPr lang="es-MX" baseline="0" dirty="0"/>
                        <a:t> arreglo de calles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A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6865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64358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427511" y="232168"/>
            <a:ext cx="52191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>
                <a:solidFill>
                  <a:srgbClr val="7030A0"/>
                </a:solidFill>
              </a:rPr>
              <a:t>Un posible ciclo de vida de los proyectos</a:t>
            </a:r>
            <a:endParaRPr lang="es-AR" sz="2400" dirty="0">
              <a:solidFill>
                <a:srgbClr val="7030A0"/>
              </a:solidFill>
            </a:endParaRPr>
          </a:p>
        </p:txBody>
      </p:sp>
      <p:sp>
        <p:nvSpPr>
          <p:cNvPr id="5" name="Llamada de flecha hacia abajo 4"/>
          <p:cNvSpPr/>
          <p:nvPr/>
        </p:nvSpPr>
        <p:spPr>
          <a:xfrm>
            <a:off x="4415731" y="643486"/>
            <a:ext cx="3164896" cy="59791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/>
              <a:t>INICIO</a:t>
            </a:r>
            <a:endParaRPr lang="es-AR" dirty="0"/>
          </a:p>
        </p:txBody>
      </p:sp>
      <p:sp>
        <p:nvSpPr>
          <p:cNvPr id="6" name="Llamada de flecha hacia abajo 5"/>
          <p:cNvSpPr/>
          <p:nvPr/>
        </p:nvSpPr>
        <p:spPr>
          <a:xfrm>
            <a:off x="4415728" y="1271680"/>
            <a:ext cx="3164896" cy="59791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ENTUSIASMO EUFÓRICO</a:t>
            </a:r>
            <a:endParaRPr lang="es-AR" dirty="0"/>
          </a:p>
        </p:txBody>
      </p:sp>
      <p:sp>
        <p:nvSpPr>
          <p:cNvPr id="7" name="Llamada de flecha hacia abajo 6"/>
          <p:cNvSpPr/>
          <p:nvPr/>
        </p:nvSpPr>
        <p:spPr>
          <a:xfrm>
            <a:off x="4415728" y="1865769"/>
            <a:ext cx="3164896" cy="59791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DESILUSIÓN</a:t>
            </a:r>
            <a:endParaRPr lang="es-AR" dirty="0"/>
          </a:p>
        </p:txBody>
      </p:sp>
      <p:sp>
        <p:nvSpPr>
          <p:cNvPr id="8" name="Llamada de flecha hacia abajo 7"/>
          <p:cNvSpPr/>
          <p:nvPr/>
        </p:nvSpPr>
        <p:spPr>
          <a:xfrm>
            <a:off x="4415728" y="2526162"/>
            <a:ext cx="3164896" cy="59791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CAOS</a:t>
            </a:r>
            <a:endParaRPr lang="es-AR" dirty="0"/>
          </a:p>
        </p:txBody>
      </p:sp>
      <p:sp>
        <p:nvSpPr>
          <p:cNvPr id="9" name="Llamada de flecha hacia abajo 8"/>
          <p:cNvSpPr/>
          <p:nvPr/>
        </p:nvSpPr>
        <p:spPr>
          <a:xfrm>
            <a:off x="4415728" y="3186555"/>
            <a:ext cx="3164896" cy="59791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BUSCAR CULPABLES</a:t>
            </a:r>
            <a:endParaRPr lang="es-AR" dirty="0"/>
          </a:p>
        </p:txBody>
      </p:sp>
      <p:sp>
        <p:nvSpPr>
          <p:cNvPr id="10" name="Llamada de flecha hacia abajo 9"/>
          <p:cNvSpPr/>
          <p:nvPr/>
        </p:nvSpPr>
        <p:spPr>
          <a:xfrm>
            <a:off x="4415728" y="3819055"/>
            <a:ext cx="3164896" cy="59791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CASTIGAR INOCENTES</a:t>
            </a:r>
            <a:endParaRPr lang="es-AR" dirty="0"/>
          </a:p>
        </p:txBody>
      </p:sp>
      <p:sp>
        <p:nvSpPr>
          <p:cNvPr id="11" name="Llamada de flecha hacia abajo 10"/>
          <p:cNvSpPr/>
          <p:nvPr/>
        </p:nvSpPr>
        <p:spPr>
          <a:xfrm>
            <a:off x="4415728" y="4416965"/>
            <a:ext cx="3164896" cy="782265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PROMOCIONAR A LOS NO PARTICIPANTES</a:t>
            </a:r>
            <a:endParaRPr lang="es-AR" dirty="0"/>
          </a:p>
        </p:txBody>
      </p:sp>
      <p:sp>
        <p:nvSpPr>
          <p:cNvPr id="12" name="Llamada de flecha hacia abajo 11"/>
          <p:cNvSpPr/>
          <p:nvPr/>
        </p:nvSpPr>
        <p:spPr>
          <a:xfrm>
            <a:off x="4415728" y="5287365"/>
            <a:ext cx="3164896" cy="59791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FINALIZACIÓN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0602045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75D09A-6594-4B8C-87E0-0D4104B7D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599"/>
            <a:ext cx="10881875" cy="3154681"/>
          </a:xfrm>
        </p:spPr>
        <p:txBody>
          <a:bodyPr>
            <a:normAutofit fontScale="90000"/>
          </a:bodyPr>
          <a:lstStyle/>
          <a:p>
            <a:r>
              <a:rPr lang="es-AR" sz="4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¿Cuál cree que puede ser su rol profesional dentro del ciclo del proyecto?</a:t>
            </a:r>
            <a:br>
              <a:rPr lang="es-AR" sz="4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s-AR" sz="4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s-AR" sz="4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AR" sz="6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105118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2764</TotalTime>
  <Words>636</Words>
  <Application>Microsoft Office PowerPoint</Application>
  <PresentationFormat>Panorámica</PresentationFormat>
  <Paragraphs>144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4" baseType="lpstr">
      <vt:lpstr>Arial</vt:lpstr>
      <vt:lpstr>Calibri</vt:lpstr>
      <vt:lpstr>Trebuchet MS</vt:lpstr>
      <vt:lpstr>Wingdings</vt:lpstr>
      <vt:lpstr>Wingdings 3</vt:lpstr>
      <vt:lpstr>Faceta</vt:lpstr>
      <vt:lpstr>GESTIÓN DE PROYECTOS</vt:lpstr>
      <vt:lpstr>INGRESAR A LA PAGINA DE UTN FRH BUSCAR EL PERFIL DEL GRADUADO</vt:lpstr>
      <vt:lpstr>Presentación de PowerPoint</vt:lpstr>
      <vt:lpstr>Otra definición: Un proyecto también es un cambio</vt:lpstr>
      <vt:lpstr>EN SU VIDA:   ¿Identifique un proyecto?  Liste las actividades necesarias para concretar el proyecto Dele un orden y precedencia   </vt:lpstr>
      <vt:lpstr>Presentación de PowerPoint</vt:lpstr>
      <vt:lpstr>Identifique cuáles ejemplos corresponden a proyectos y cuáles a operaciones</vt:lpstr>
      <vt:lpstr>Presentación de PowerPoint</vt:lpstr>
      <vt:lpstr> ¿Cuál cree que puede ser su rol profesional dentro del ciclo del proyecto?   </vt:lpstr>
      <vt:lpstr>Presentación de PowerPoint</vt:lpstr>
      <vt:lpstr>Presentación de PowerPoint</vt:lpstr>
      <vt:lpstr>Factores críticos de éxito de los proyectos:</vt:lpstr>
      <vt:lpstr>Negociación de la Triple Restricción</vt:lpstr>
      <vt:lpstr>LA TRIPLE RESTRICCIÓN “MODERNA”</vt:lpstr>
      <vt:lpstr>FACTORES DE ÉXITO DE LOS PROYECTOS</vt:lpstr>
      <vt:lpstr>IMAGINEMOS UN MUNDO SIN GESTIÓN DE PROYECTOS. ¿De que dependería el éxito o el fracaso del mismo?   </vt:lpstr>
      <vt:lpstr>Presentación de PowerPoint</vt:lpstr>
      <vt:lpstr>¿Qué es un proyecto? Diferencia entre Operaciones y Proyecto Ciclo de Proyectos Factores de Éxito y de fracaso Herramientas de Gestión 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Miccige, Mariela Romina</dc:creator>
  <cp:lastModifiedBy>Romina Miccige</cp:lastModifiedBy>
  <cp:revision>31</cp:revision>
  <dcterms:created xsi:type="dcterms:W3CDTF">2019-07-01T11:43:29Z</dcterms:created>
  <dcterms:modified xsi:type="dcterms:W3CDTF">2021-10-11T15:04:32Z</dcterms:modified>
</cp:coreProperties>
</file>