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6" r:id="rId5"/>
    <p:sldId id="308" r:id="rId6"/>
    <p:sldId id="309" r:id="rId7"/>
    <p:sldId id="310" r:id="rId8"/>
    <p:sldId id="311" r:id="rId9"/>
    <p:sldId id="312" r:id="rId10"/>
    <p:sldId id="313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8" autoAdjust="0"/>
    <p:restoredTop sz="94619" autoAdjust="0"/>
  </p:normalViewPr>
  <p:slideViewPr>
    <p:cSldViewPr snapToGrid="0">
      <p:cViewPr varScale="1">
        <p:scale>
          <a:sx n="66" d="100"/>
          <a:sy n="66" d="100"/>
        </p:scale>
        <p:origin x="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20/05/2024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20/05/2024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hyperlink" Target="mailto:romina_miccige@hotmail.com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frh.cvg.utn.edu.ar/course/view.php?id=155" TargetMode="External"/><Relationship Id="rId4" Type="http://schemas.openxmlformats.org/officeDocument/2006/relationships/hyperlink" Target="https://teams.microsoft.com/l/team/19%3apwUhqDOf7IqEg1EgtGVTEMVCSoqjAz-U7CNoF2RMUx41%40thread.tacv2/conversations?groupId=63f49da5-2d9e-430a-9499-2514d38e78e7&amp;tenantId=02b270aa-fb2e-453a-9294-22ea7b6b4df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>
            <a:extLst>
              <a:ext uri="{FF2B5EF4-FFF2-40B4-BE49-F238E27FC236}">
                <a16:creationId xmlns:a16="http://schemas.microsoft.com/office/drawing/2014/main" id="{042CE4A5-230F-E6D9-56B3-C69979E7E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9118" y="2199765"/>
            <a:ext cx="51641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4200" b="1" dirty="0">
                <a:solidFill>
                  <a:schemeClr val="tx2"/>
                </a:solidFill>
                <a:latin typeface="Arial Narrow" panose="020B0606020202030204" pitchFamily="34" charset="0"/>
              </a:rPr>
              <a:t>Investigación Operativa</a:t>
            </a:r>
            <a:endParaRPr lang="es-ES" altLang="es-AR" sz="4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B79796B-C3C7-EC5D-4E70-6588BF0F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49" y="5139305"/>
            <a:ext cx="7867650" cy="123110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MX" altLang="es-AR" sz="2400" b="1" dirty="0">
                <a:latin typeface="Arial Narrow" pitchFamily="34" charset="0"/>
              </a:rPr>
              <a:t> Profesor: Ing. Romina </a:t>
            </a:r>
            <a:r>
              <a:rPr lang="es-MX" altLang="es-AR" sz="2400" b="1" dirty="0" err="1">
                <a:latin typeface="Arial Narrow" pitchFamily="34" charset="0"/>
              </a:rPr>
              <a:t>Miccige</a:t>
            </a:r>
            <a:r>
              <a:rPr lang="es-MX" altLang="es-AR" sz="2400" b="1" dirty="0">
                <a:latin typeface="Arial Narrow" pitchFamily="34" charset="0"/>
              </a:rPr>
              <a:t>        </a:t>
            </a:r>
            <a:r>
              <a:rPr lang="es-MX" altLang="es-AR" sz="2400" dirty="0">
                <a:solidFill>
                  <a:srgbClr val="FF0000"/>
                </a:solidFill>
                <a:latin typeface="Arial Narrow" pitchFamily="34" charset="0"/>
                <a:hlinkClick r:id="rId5"/>
              </a:rPr>
              <a:t>romina_miccige@hotmail.com</a:t>
            </a:r>
            <a:endParaRPr lang="es-MX" altLang="es-AR" sz="2400" dirty="0">
              <a:solidFill>
                <a:srgbClr val="FF0000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  <a:defRPr/>
            </a:pPr>
            <a:r>
              <a:rPr lang="es-MX" altLang="es-AR" sz="2400" b="1" dirty="0">
                <a:latin typeface="Arial Narrow" pitchFamily="34" charset="0"/>
              </a:rPr>
              <a:t> Ayudante: Ing. </a:t>
            </a:r>
            <a:r>
              <a:rPr lang="es-MX" altLang="es-AR" sz="2400" b="1" dirty="0" err="1">
                <a:latin typeface="Arial Narrow" pitchFamily="34" charset="0"/>
              </a:rPr>
              <a:t>Matias</a:t>
            </a:r>
            <a:r>
              <a:rPr lang="es-MX" altLang="es-AR" sz="2400" b="1" dirty="0">
                <a:latin typeface="Arial Narrow" pitchFamily="34" charset="0"/>
              </a:rPr>
              <a:t> </a:t>
            </a:r>
            <a:r>
              <a:rPr lang="es-MX" altLang="es-AR" sz="2400" b="1" dirty="0" err="1">
                <a:latin typeface="Arial Narrow" pitchFamily="34" charset="0"/>
              </a:rPr>
              <a:t>Patterlini</a:t>
            </a:r>
            <a:r>
              <a:rPr lang="es-MX" altLang="es-AR" sz="2400" b="1" dirty="0">
                <a:latin typeface="Arial Narrow" pitchFamily="34" charset="0"/>
              </a:rPr>
              <a:t>         </a:t>
            </a:r>
            <a:r>
              <a:rPr lang="es-MX" altLang="es-AR" sz="2400" b="1" dirty="0">
                <a:solidFill>
                  <a:schemeClr val="accent6"/>
                </a:solidFill>
                <a:latin typeface="Arial Narrow" pitchFamily="34" charset="0"/>
              </a:rPr>
              <a:t>m.patterlini</a:t>
            </a:r>
            <a:r>
              <a:rPr lang="es-MX" altLang="es-AR" sz="2400" dirty="0">
                <a:solidFill>
                  <a:schemeClr val="accent6"/>
                </a:solidFill>
                <a:latin typeface="Arial Narrow" pitchFamily="34" charset="0"/>
                <a:hlinkClick r:id="rId5"/>
              </a:rPr>
              <a:t>@gmail.com</a:t>
            </a:r>
            <a:endParaRPr lang="es-MX" altLang="es-AR" sz="2400" dirty="0">
              <a:solidFill>
                <a:schemeClr val="accent6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s-AR" sz="2400" b="1" dirty="0" err="1">
                <a:latin typeface="Arial Narrow" pitchFamily="34" charset="0"/>
              </a:rPr>
              <a:t>Ayudande</a:t>
            </a:r>
            <a:r>
              <a:rPr lang="es-AR" sz="2400" b="1" dirty="0">
                <a:latin typeface="Arial Narrow" pitchFamily="34" charset="0"/>
              </a:rPr>
              <a:t>: Ing. Pablo De Giorgi     </a:t>
            </a:r>
            <a:r>
              <a:rPr lang="es-AR" sz="2400" b="1" dirty="0">
                <a:solidFill>
                  <a:schemeClr val="accent6"/>
                </a:solidFill>
                <a:latin typeface="Arial Narrow" pitchFamily="34" charset="0"/>
              </a:rPr>
              <a:t>pablodg96@</a:t>
            </a:r>
            <a:r>
              <a:rPr lang="es-MX" altLang="es-AR" sz="2400" dirty="0">
                <a:solidFill>
                  <a:srgbClr val="FF0000"/>
                </a:solidFill>
                <a:latin typeface="Arial Narrow" pitchFamily="34" charset="0"/>
                <a:hlinkClick r:id="rId5"/>
              </a:rPr>
              <a:t> hotmail.com</a:t>
            </a:r>
            <a:endParaRPr lang="es-ES" altLang="es-AR" sz="24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6AD49952-C1FD-1872-59CC-7AAFEE1C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25" y="404813"/>
            <a:ext cx="1903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4200" b="1">
                <a:solidFill>
                  <a:schemeClr val="tx2"/>
                </a:solidFill>
                <a:latin typeface="Arial Narrow" panose="020B0606020202030204" pitchFamily="34" charset="0"/>
              </a:rPr>
              <a:t>Pautas: </a:t>
            </a:r>
            <a:endParaRPr lang="es-ES" altLang="es-AR" sz="4200" b="1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834ADFC5-C047-C7BF-CCE2-55CE125E50F2}"/>
              </a:ext>
            </a:extLst>
          </p:cNvPr>
          <p:cNvSpPr txBox="1"/>
          <p:nvPr/>
        </p:nvSpPr>
        <p:spPr>
          <a:xfrm>
            <a:off x="600323" y="4955847"/>
            <a:ext cx="374441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Ficha / Campus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8494E4CA-D810-42C3-3D6D-27F78681E875}"/>
              </a:ext>
            </a:extLst>
          </p:cNvPr>
          <p:cNvSpPr txBox="1"/>
          <p:nvPr/>
        </p:nvSpPr>
        <p:spPr>
          <a:xfrm>
            <a:off x="-1" y="-26145"/>
            <a:ext cx="7623176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AR" b="1" dirty="0">
                <a:solidFill>
                  <a:srgbClr val="FFFF00"/>
                </a:solidFill>
              </a:rPr>
              <a:t>LUNES 18.30  UTN / </a:t>
            </a:r>
            <a:r>
              <a:rPr lang="es-AR" b="1" dirty="0" err="1">
                <a:solidFill>
                  <a:srgbClr val="FFFF00"/>
                </a:solidFill>
              </a:rPr>
              <a:t>Teams</a:t>
            </a:r>
            <a:r>
              <a:rPr lang="es-AR" b="1" dirty="0">
                <a:solidFill>
                  <a:srgbClr val="FFFF00"/>
                </a:solidFill>
              </a:rPr>
              <a:t>   18.30 </a:t>
            </a:r>
            <a:r>
              <a:rPr lang="es-AR" b="1" dirty="0" err="1">
                <a:solidFill>
                  <a:srgbClr val="FFFF00"/>
                </a:solidFill>
              </a:rPr>
              <a:t>hs</a:t>
            </a:r>
            <a:endParaRPr lang="es-AR" b="1" dirty="0">
              <a:solidFill>
                <a:srgbClr val="FFFF00"/>
              </a:solidFill>
            </a:endParaRPr>
          </a:p>
        </p:txBody>
      </p:sp>
      <p:sp>
        <p:nvSpPr>
          <p:cNvPr id="11" name="4 CuadroTexto">
            <a:hlinkClick r:id="rId4"/>
            <a:extLst>
              <a:ext uri="{FF2B5EF4-FFF2-40B4-BE49-F238E27FC236}">
                <a16:creationId xmlns:a16="http://schemas.microsoft.com/office/drawing/2014/main" id="{E6DF5250-A9E7-4179-C03A-2EF2F95C427D}"/>
              </a:ext>
            </a:extLst>
          </p:cNvPr>
          <p:cNvSpPr txBox="1"/>
          <p:nvPr/>
        </p:nvSpPr>
        <p:spPr>
          <a:xfrm>
            <a:off x="593507" y="2652357"/>
            <a:ext cx="37444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 </a:t>
            </a:r>
            <a:r>
              <a:rPr lang="es-AR" sz="2800" b="1" dirty="0" err="1">
                <a:solidFill>
                  <a:srgbClr val="FFFF00"/>
                </a:solidFill>
              </a:rPr>
              <a:t>Teams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12" name="4 CuadroTexto">
            <a:extLst>
              <a:ext uri="{FF2B5EF4-FFF2-40B4-BE49-F238E27FC236}">
                <a16:creationId xmlns:a16="http://schemas.microsoft.com/office/drawing/2014/main" id="{1DC64780-5F0D-518C-5503-AE6B34088B8F}"/>
              </a:ext>
            </a:extLst>
          </p:cNvPr>
          <p:cNvSpPr txBox="1"/>
          <p:nvPr/>
        </p:nvSpPr>
        <p:spPr>
          <a:xfrm>
            <a:off x="600323" y="3561710"/>
            <a:ext cx="37444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 </a:t>
            </a:r>
            <a:r>
              <a:rPr lang="es-AR" sz="2800" b="1" dirty="0" err="1">
                <a:solidFill>
                  <a:srgbClr val="FFFF00"/>
                </a:solidFill>
              </a:rPr>
              <a:t>Whatsapp</a:t>
            </a:r>
            <a:endParaRPr lang="es-AR" sz="2800" b="1" dirty="0">
              <a:solidFill>
                <a:srgbClr val="FFFF00"/>
              </a:solidFill>
            </a:endParaRPr>
          </a:p>
        </p:txBody>
      </p:sp>
      <p:sp>
        <p:nvSpPr>
          <p:cNvPr id="14" name="4 CuadroTexto">
            <a:hlinkClick r:id="rId5"/>
            <a:extLst>
              <a:ext uri="{FF2B5EF4-FFF2-40B4-BE49-F238E27FC236}">
                <a16:creationId xmlns:a16="http://schemas.microsoft.com/office/drawing/2014/main" id="{83B09497-5E4E-E076-5368-D99585231CCE}"/>
              </a:ext>
            </a:extLst>
          </p:cNvPr>
          <p:cNvSpPr txBox="1"/>
          <p:nvPr/>
        </p:nvSpPr>
        <p:spPr>
          <a:xfrm>
            <a:off x="600323" y="1760211"/>
            <a:ext cx="3744416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 Campus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9693425-55C1-4B73-529A-197248625440}"/>
              </a:ext>
            </a:extLst>
          </p:cNvPr>
          <p:cNvSpPr txBox="1"/>
          <p:nvPr/>
        </p:nvSpPr>
        <p:spPr>
          <a:xfrm>
            <a:off x="751147" y="4301568"/>
            <a:ext cx="61208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https://chat.whatsapp.com/JZq9NPvTOc7AIa4qsdP7Be</a:t>
            </a:r>
          </a:p>
        </p:txBody>
      </p:sp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951E362F-3468-9990-636F-6AAE5AAB4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969" y="809823"/>
            <a:ext cx="19034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4200" b="1" dirty="0">
                <a:solidFill>
                  <a:schemeClr val="tx2"/>
                </a:solidFill>
                <a:latin typeface="Arial Narrow" panose="020B0606020202030204" pitchFamily="34" charset="0"/>
              </a:rPr>
              <a:t>Pautas: </a:t>
            </a:r>
            <a:endParaRPr lang="es-ES" altLang="es-AR" sz="4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3 CuadroTexto">
            <a:extLst>
              <a:ext uri="{FF2B5EF4-FFF2-40B4-BE49-F238E27FC236}">
                <a16:creationId xmlns:a16="http://schemas.microsoft.com/office/drawing/2014/main" id="{2DEF4C4B-ABC9-481D-42B9-106A430CD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969" y="1826458"/>
            <a:ext cx="53292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Narrow" panose="020B0606020202030204" pitchFamily="34" charset="0"/>
              </a:rPr>
              <a:t>T.P. Caso real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Narrow" panose="020B0606020202030204" pitchFamily="34" charset="0"/>
              </a:rPr>
              <a:t>T.P.  De la clase anterior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AR" altLang="es-AR" sz="2400" dirty="0" err="1">
                <a:latin typeface="Arial Narrow" panose="020B0606020202030204" pitchFamily="34" charset="0"/>
              </a:rPr>
              <a:t>Guia</a:t>
            </a:r>
            <a:r>
              <a:rPr lang="es-AR" altLang="es-AR" sz="2400" dirty="0">
                <a:latin typeface="Arial Narrow" panose="020B0606020202030204" pitchFamily="34" charset="0"/>
              </a:rPr>
              <a:t> de  Ejercicios</a:t>
            </a: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61E7A91A-DA5F-AA0C-FA6A-08784470902A}"/>
              </a:ext>
            </a:extLst>
          </p:cNvPr>
          <p:cNvSpPr txBox="1"/>
          <p:nvPr/>
        </p:nvSpPr>
        <p:spPr>
          <a:xfrm>
            <a:off x="4715917" y="2037517"/>
            <a:ext cx="3744416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FFFF00"/>
                </a:solidFill>
              </a:rPr>
              <a:t>MÁXIMO 5 ALUMNOS POR GRUPO</a:t>
            </a:r>
          </a:p>
        </p:txBody>
      </p:sp>
      <p:sp>
        <p:nvSpPr>
          <p:cNvPr id="7" name="3 CuadroTexto">
            <a:extLst>
              <a:ext uri="{FF2B5EF4-FFF2-40B4-BE49-F238E27FC236}">
                <a16:creationId xmlns:a16="http://schemas.microsoft.com/office/drawing/2014/main" id="{A910517C-01B8-0411-CD4C-54CD8573B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08" y="3273361"/>
            <a:ext cx="118691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s-AR" altLang="es-AR" sz="2400" dirty="0">
                <a:latin typeface="Arial Narrow" panose="020B0606020202030204" pitchFamily="34" charset="0"/>
              </a:rPr>
              <a:t>CONDICIÓN PARA PROMOCIÓN</a:t>
            </a:r>
            <a:r>
              <a:rPr lang="es-AR" altLang="es-A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2 PARCIALES APROBADOS CON 6 + 1 </a:t>
            </a:r>
            <a:r>
              <a:rPr lang="es-AR" altLang="es-AR" sz="24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SOLO</a:t>
            </a:r>
            <a:r>
              <a:rPr lang="es-AR" altLang="es-AR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RECUPERATORIO + T.P. APROBADOS EN TIEMPO Y FORMA + EVALUACIÓN PERMANENTE DE  PARTICIPACIÓN EN CLASE. 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E6281331-6450-B20F-845D-B9F2C5E6521D}"/>
              </a:ext>
            </a:extLst>
          </p:cNvPr>
          <p:cNvSpPr txBox="1"/>
          <p:nvPr/>
        </p:nvSpPr>
        <p:spPr>
          <a:xfrm>
            <a:off x="1504608" y="4238192"/>
            <a:ext cx="3744416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FFFF00"/>
                </a:solidFill>
              </a:rPr>
              <a:t>3 NOTAS</a:t>
            </a:r>
          </a:p>
        </p:txBody>
      </p:sp>
      <p:sp>
        <p:nvSpPr>
          <p:cNvPr id="10" name="4 CuadroTexto">
            <a:extLst>
              <a:ext uri="{FF2B5EF4-FFF2-40B4-BE49-F238E27FC236}">
                <a16:creationId xmlns:a16="http://schemas.microsoft.com/office/drawing/2014/main" id="{88588364-3694-EFD7-22AA-0C27F8C834E6}"/>
              </a:ext>
            </a:extLst>
          </p:cNvPr>
          <p:cNvSpPr txBox="1"/>
          <p:nvPr/>
        </p:nvSpPr>
        <p:spPr>
          <a:xfrm>
            <a:off x="4868317" y="5553901"/>
            <a:ext cx="3744416" cy="40011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000" b="1" dirty="0">
                <a:solidFill>
                  <a:srgbClr val="FFFF00"/>
                </a:solidFill>
              </a:rPr>
              <a:t>Encuesta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759B24A-8326-7FE9-7D65-32FF0D35307B}"/>
              </a:ext>
            </a:extLst>
          </p:cNvPr>
          <p:cNvSpPr txBox="1"/>
          <p:nvPr/>
        </p:nvSpPr>
        <p:spPr>
          <a:xfrm>
            <a:off x="322808" y="5323068"/>
            <a:ext cx="4622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dirty="0"/>
              <a:t>https://forms.gle/8twakzMcciGCmKGT7</a:t>
            </a:r>
          </a:p>
        </p:txBody>
      </p:sp>
    </p:spTree>
    <p:extLst>
      <p:ext uri="{BB962C8B-B14F-4D97-AF65-F5344CB8AC3E}">
        <p14:creationId xmlns:p14="http://schemas.microsoft.com/office/powerpoint/2010/main" val="260408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594C5F-A9CC-0E7A-349E-82F3CE5EB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1" y="286603"/>
            <a:ext cx="3006634" cy="551597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r>
              <a:rPr lang="es-AR" b="1" dirty="0">
                <a:solidFill>
                  <a:srgbClr val="FFFF00"/>
                </a:solidFill>
                <a:latin typeface="+mn-lt"/>
              </a:rPr>
              <a:t>CLASES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FCD3CE6-63E3-E08D-6FF4-9D7F5504E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93" y="683474"/>
            <a:ext cx="9862325" cy="61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4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263D2007-A88F-2888-3E6B-2B2B0F0DAE25}"/>
              </a:ext>
            </a:extLst>
          </p:cNvPr>
          <p:cNvSpPr txBox="1"/>
          <p:nvPr/>
        </p:nvSpPr>
        <p:spPr>
          <a:xfrm>
            <a:off x="4463705" y="443622"/>
            <a:ext cx="3744416" cy="954107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MÁXIMO 5 ALUMNOS POR GRUPO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64E62AB-9444-E23F-8ED4-DE5660654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551344"/>
            <a:ext cx="37801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MX" altLang="es-AR" sz="4200" b="1" dirty="0">
                <a:solidFill>
                  <a:schemeClr val="tx2"/>
                </a:solidFill>
                <a:latin typeface="Arial Narrow" panose="020B0606020202030204" pitchFamily="34" charset="0"/>
              </a:rPr>
              <a:t>T.P  CASO REAL </a:t>
            </a:r>
            <a:endParaRPr lang="es-ES" altLang="es-AR" sz="4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4 CuadroTexto">
            <a:extLst>
              <a:ext uri="{FF2B5EF4-FFF2-40B4-BE49-F238E27FC236}">
                <a16:creationId xmlns:a16="http://schemas.microsoft.com/office/drawing/2014/main" id="{6508DEE1-0F46-7D95-2FBA-C419C8E04B0B}"/>
              </a:ext>
            </a:extLst>
          </p:cNvPr>
          <p:cNvSpPr txBox="1"/>
          <p:nvPr/>
        </p:nvSpPr>
        <p:spPr>
          <a:xfrm>
            <a:off x="837658" y="2561591"/>
            <a:ext cx="374441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Empresa u ONG</a:t>
            </a:r>
          </a:p>
        </p:txBody>
      </p:sp>
      <p:sp>
        <p:nvSpPr>
          <p:cNvPr id="7" name="4 CuadroTexto">
            <a:extLst>
              <a:ext uri="{FF2B5EF4-FFF2-40B4-BE49-F238E27FC236}">
                <a16:creationId xmlns:a16="http://schemas.microsoft.com/office/drawing/2014/main" id="{EF8EE61D-1681-DA8C-CBBB-C3CF142C2CB2}"/>
              </a:ext>
            </a:extLst>
          </p:cNvPr>
          <p:cNvSpPr txBox="1"/>
          <p:nvPr/>
        </p:nvSpPr>
        <p:spPr>
          <a:xfrm>
            <a:off x="837658" y="3332431"/>
            <a:ext cx="374441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Planteo del problema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099150CD-193F-5201-9D61-0EE50E7EF33F}"/>
              </a:ext>
            </a:extLst>
          </p:cNvPr>
          <p:cNvSpPr txBox="1"/>
          <p:nvPr/>
        </p:nvSpPr>
        <p:spPr>
          <a:xfrm>
            <a:off x="837658" y="4113310"/>
            <a:ext cx="374441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Modelización</a:t>
            </a:r>
          </a:p>
        </p:txBody>
      </p:sp>
      <p:sp>
        <p:nvSpPr>
          <p:cNvPr id="9" name="4 CuadroTexto">
            <a:extLst>
              <a:ext uri="{FF2B5EF4-FFF2-40B4-BE49-F238E27FC236}">
                <a16:creationId xmlns:a16="http://schemas.microsoft.com/office/drawing/2014/main" id="{8FC46041-770F-A93F-9023-966678A11F32}"/>
              </a:ext>
            </a:extLst>
          </p:cNvPr>
          <p:cNvSpPr txBox="1"/>
          <p:nvPr/>
        </p:nvSpPr>
        <p:spPr>
          <a:xfrm>
            <a:off x="837658" y="4895975"/>
            <a:ext cx="3744416" cy="52322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sz="2800" b="1" dirty="0">
                <a:solidFill>
                  <a:srgbClr val="FFFF00"/>
                </a:solidFill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42198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404D24-7556-4CF7-29AE-82FC4FFA1DE2}"/>
              </a:ext>
            </a:extLst>
          </p:cNvPr>
          <p:cNvSpPr txBox="1">
            <a:spLocks/>
          </p:cNvSpPr>
          <p:nvPr/>
        </p:nvSpPr>
        <p:spPr>
          <a:xfrm>
            <a:off x="660433" y="1653009"/>
            <a:ext cx="8987420" cy="470535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Taha, H.  Investigación de Operaciones. 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None/>
            </a:pP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Séptima Edición. Alfaomega Grupo Editor – 2009.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dirty="0" err="1">
                <a:solidFill>
                  <a:schemeClr val="tx2"/>
                </a:solidFill>
                <a:latin typeface="Arial Unicode MS" pitchFamily="34" charset="-128"/>
              </a:rPr>
              <a:t>Hiller</a:t>
            </a: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 – Liberman. Introducción a la Inv. De Operaciones. </a:t>
            </a:r>
            <a:r>
              <a:rPr lang="es-AR" altLang="es-AR" sz="2400" dirty="0" err="1">
                <a:solidFill>
                  <a:schemeClr val="tx2"/>
                </a:solidFill>
                <a:latin typeface="Arial Unicode MS" pitchFamily="34" charset="-128"/>
              </a:rPr>
              <a:t>Octva</a:t>
            </a: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 Edición. Mc Graw Hill – 2007.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Harold Koontz -  Heinz Weihrich – Mark Cannice Administración una perspectiva global y empresarial Catorceava edición. Mc Graw Hill - 2012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Anderson </a:t>
            </a:r>
            <a:r>
              <a:rPr lang="es-AR" altLang="es-AR" sz="2400" dirty="0" err="1">
                <a:solidFill>
                  <a:schemeClr val="tx2"/>
                </a:solidFill>
                <a:latin typeface="Arial Unicode MS" pitchFamily="34" charset="-128"/>
              </a:rPr>
              <a:t>Seeney</a:t>
            </a:r>
            <a:r>
              <a:rPr lang="es-AR" altLang="es-AR" sz="2400" dirty="0">
                <a:solidFill>
                  <a:schemeClr val="tx2"/>
                </a:solidFill>
                <a:latin typeface="Arial Unicode MS" pitchFamily="34" charset="-128"/>
              </a:rPr>
              <a:t> . Métodos Cuantitativos para los Negocios. Séptima Edición. Thomson Editores - 2003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dirty="0">
                <a:latin typeface="Arial Unicode MS" pitchFamily="34" charset="-128"/>
              </a:rPr>
              <a:t>Wayne L. Winston - Investigación de Operaciones, aplicaciones y algoritmos – Cuarta edición. Thomson - 2005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endParaRPr lang="es-AR" altLang="es-AR" sz="2400" dirty="0">
              <a:latin typeface="Arial Unicode MS" pitchFamily="34" charset="-128"/>
            </a:endParaRPr>
          </a:p>
        </p:txBody>
      </p:sp>
      <p:pic>
        <p:nvPicPr>
          <p:cNvPr id="6" name="Picture 5" descr="Investigacion de Operaciones - 7º Edicion">
            <a:extLst>
              <a:ext uri="{FF2B5EF4-FFF2-40B4-BE49-F238E27FC236}">
                <a16:creationId xmlns:a16="http://schemas.microsoft.com/office/drawing/2014/main" id="{FB3F9873-FA44-A7E6-A645-CE08DCA76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25" y="0"/>
            <a:ext cx="16668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2DE3BE2-E9E0-3182-3AFC-828583390158}"/>
              </a:ext>
            </a:extLst>
          </p:cNvPr>
          <p:cNvSpPr txBox="1">
            <a:spLocks/>
          </p:cNvSpPr>
          <p:nvPr/>
        </p:nvSpPr>
        <p:spPr bwMode="auto">
          <a:xfrm>
            <a:off x="660433" y="-10218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AR" sz="5000" dirty="0">
                <a:solidFill>
                  <a:schemeClr val="tx2"/>
                </a:solidFill>
                <a:latin typeface="Calibri" panose="020F0502020204030204" pitchFamily="34" charset="0"/>
              </a:rPr>
              <a:t>Bibliografía</a:t>
            </a:r>
            <a:endParaRPr kumimoji="0" lang="es-ES" altLang="es-AR" sz="5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32D290-72BD-A734-7D70-742C1A621C3A}"/>
              </a:ext>
            </a:extLst>
          </p:cNvPr>
          <p:cNvSpPr txBox="1">
            <a:spLocks/>
          </p:cNvSpPr>
          <p:nvPr/>
        </p:nvSpPr>
        <p:spPr>
          <a:xfrm>
            <a:off x="794656" y="1576161"/>
            <a:ext cx="7772400" cy="470535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BF67E"/>
              </a:buClr>
              <a:buFont typeface="Wingdings" panose="05000000000000000000" pitchFamily="2" charset="2"/>
              <a:buNone/>
            </a:pPr>
            <a:endParaRPr lang="es-AR" altLang="es-AR" sz="2400" b="1" dirty="0">
              <a:latin typeface="Arial Unicode MS" pitchFamily="34" charset="-128"/>
            </a:endParaRP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 err="1">
                <a:latin typeface="Arial Unicode MS" pitchFamily="34" charset="-128"/>
              </a:rPr>
              <a:t>Brow</a:t>
            </a:r>
            <a:r>
              <a:rPr lang="es-AR" altLang="es-AR" sz="2400" b="1" dirty="0">
                <a:latin typeface="Arial Unicode MS" pitchFamily="34" charset="-128"/>
              </a:rPr>
              <a:t> – </a:t>
            </a:r>
            <a:r>
              <a:rPr lang="es-AR" altLang="es-AR" sz="2400" b="1" dirty="0" err="1">
                <a:latin typeface="Arial Unicode MS" pitchFamily="34" charset="-128"/>
              </a:rPr>
              <a:t>Decision</a:t>
            </a:r>
            <a:r>
              <a:rPr lang="es-AR" altLang="es-AR" sz="2400" b="1" dirty="0">
                <a:latin typeface="Arial Unicode MS" pitchFamily="34" charset="-128"/>
              </a:rPr>
              <a:t> rules </a:t>
            </a:r>
            <a:r>
              <a:rPr lang="es-AR" altLang="es-AR" sz="2400" b="1" dirty="0" err="1">
                <a:latin typeface="Arial Unicode MS" pitchFamily="34" charset="-128"/>
              </a:rPr>
              <a:t>of</a:t>
            </a:r>
            <a:r>
              <a:rPr lang="es-AR" altLang="es-AR" sz="2400" b="1" dirty="0">
                <a:latin typeface="Arial Unicode MS" pitchFamily="34" charset="-128"/>
              </a:rPr>
              <a:t> </a:t>
            </a:r>
            <a:r>
              <a:rPr lang="es-AR" altLang="es-AR" sz="2400" b="1" dirty="0" err="1">
                <a:latin typeface="Arial Unicode MS" pitchFamily="34" charset="-128"/>
              </a:rPr>
              <a:t>inventory</a:t>
            </a:r>
            <a:r>
              <a:rPr lang="es-AR" altLang="es-AR" sz="2400" b="1" dirty="0">
                <a:latin typeface="Arial Unicode MS" pitchFamily="34" charset="-128"/>
              </a:rPr>
              <a:t> </a:t>
            </a:r>
            <a:r>
              <a:rPr lang="es-AR" altLang="es-AR" sz="2400" b="1" dirty="0" err="1">
                <a:latin typeface="Arial Unicode MS" pitchFamily="34" charset="-128"/>
              </a:rPr>
              <a:t>management</a:t>
            </a:r>
            <a:r>
              <a:rPr lang="es-AR" altLang="es-AR" sz="2400" b="1" dirty="0">
                <a:latin typeface="Arial Unicode MS" pitchFamily="34" charset="-128"/>
              </a:rPr>
              <a:t>. Ed Holt &amp; Winston – 1995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 err="1">
                <a:latin typeface="Arial Unicode MS" pitchFamily="34" charset="-128"/>
              </a:rPr>
              <a:t>Bellman</a:t>
            </a:r>
            <a:r>
              <a:rPr lang="es-AR" altLang="es-AR" sz="2400" b="1" dirty="0">
                <a:latin typeface="Arial Unicode MS" pitchFamily="34" charset="-128"/>
              </a:rPr>
              <a:t> &amp; Dreyfus. </a:t>
            </a:r>
            <a:r>
              <a:rPr lang="es-AR" altLang="es-AR" sz="2400" b="1" dirty="0" err="1">
                <a:latin typeface="Arial Unicode MS" pitchFamily="34" charset="-128"/>
              </a:rPr>
              <a:t>Applide</a:t>
            </a:r>
            <a:r>
              <a:rPr lang="es-AR" altLang="es-AR" sz="2400" b="1" dirty="0">
                <a:latin typeface="Arial Unicode MS" pitchFamily="34" charset="-128"/>
              </a:rPr>
              <a:t> Dynamic </a:t>
            </a:r>
            <a:r>
              <a:rPr lang="es-AR" altLang="es-AR" sz="2400" b="1" dirty="0" err="1">
                <a:latin typeface="Arial Unicode MS" pitchFamily="34" charset="-128"/>
              </a:rPr>
              <a:t>Programing</a:t>
            </a:r>
            <a:r>
              <a:rPr lang="es-AR" altLang="es-AR" sz="2400" b="1" dirty="0">
                <a:latin typeface="Arial Unicode MS" pitchFamily="34" charset="-128"/>
              </a:rPr>
              <a:t>. Ed. Alfaomega – 1996.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>
                <a:latin typeface="Arial Unicode MS" pitchFamily="34" charset="-128"/>
              </a:rPr>
              <a:t>J. </a:t>
            </a:r>
            <a:r>
              <a:rPr lang="es-AR" altLang="es-AR" sz="2400" b="1" dirty="0" err="1">
                <a:latin typeface="Arial Unicode MS" pitchFamily="34" charset="-128"/>
              </a:rPr>
              <a:t>Henaway</a:t>
            </a:r>
            <a:r>
              <a:rPr lang="es-AR" altLang="es-AR" sz="2400" b="1" dirty="0">
                <a:latin typeface="Arial Unicode MS" pitchFamily="34" charset="-128"/>
              </a:rPr>
              <a:t>. Simulación de Modelos. Ed. </a:t>
            </a:r>
            <a:r>
              <a:rPr lang="es-AR" altLang="es-AR" sz="2400" b="1" dirty="0" err="1">
                <a:latin typeface="Arial Unicode MS" pitchFamily="34" charset="-128"/>
              </a:rPr>
              <a:t>Sadio</a:t>
            </a:r>
            <a:r>
              <a:rPr lang="es-AR" altLang="es-AR" sz="2400" b="1" dirty="0">
                <a:latin typeface="Arial Unicode MS" pitchFamily="34" charset="-128"/>
              </a:rPr>
              <a:t> – 1985.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 err="1">
                <a:latin typeface="Arial Unicode MS" pitchFamily="34" charset="-128"/>
              </a:rPr>
              <a:t>Magge</a:t>
            </a:r>
            <a:r>
              <a:rPr lang="es-AR" altLang="es-AR" sz="2400" b="1" dirty="0">
                <a:latin typeface="Arial Unicode MS" pitchFamily="34" charset="-128"/>
              </a:rPr>
              <a:t> </a:t>
            </a:r>
            <a:r>
              <a:rPr lang="es-AR" altLang="es-AR" sz="2400" b="1" dirty="0" err="1">
                <a:latin typeface="Arial Unicode MS" pitchFamily="34" charset="-128"/>
              </a:rPr>
              <a:t>Boodman</a:t>
            </a:r>
            <a:r>
              <a:rPr lang="es-AR" altLang="es-AR" sz="2400" b="1" dirty="0">
                <a:latin typeface="Arial Unicode MS" pitchFamily="34" charset="-128"/>
              </a:rPr>
              <a:t>. Planeamiento de la producción y control de inventarios. Ed. El Ateneo – 1989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>
                <a:latin typeface="Arial Unicode MS" pitchFamily="34" charset="-128"/>
              </a:rPr>
              <a:t>I. Marín, R. Palma C. Lara. La programación Lineal en Procesos de decisión  Ed. Macchi – 1995.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r>
              <a:rPr lang="es-AR" altLang="es-AR" sz="2400" b="1" dirty="0">
                <a:latin typeface="Arial Unicode MS" pitchFamily="34" charset="-128"/>
              </a:rPr>
              <a:t>I. Marín, R. Palma C. Lara. Manual de camino crítico.  Ed. Macchi – 1990.</a:t>
            </a: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endParaRPr lang="es-AR" altLang="es-AR" sz="2400" b="1" dirty="0">
              <a:latin typeface="Arial Unicode MS" pitchFamily="34" charset="-128"/>
            </a:endParaRP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endParaRPr lang="es-AR" altLang="es-AR" sz="2400" b="1" dirty="0">
              <a:latin typeface="Arial Unicode MS" pitchFamily="34" charset="-128"/>
            </a:endParaRPr>
          </a:p>
          <a:p>
            <a:pPr>
              <a:buClr>
                <a:srgbClr val="EBF67E"/>
              </a:buClr>
              <a:buFont typeface="Wingdings" panose="05000000000000000000" pitchFamily="2" charset="2"/>
              <a:buChar char="¡"/>
            </a:pPr>
            <a:endParaRPr lang="es-AR" altLang="es-AR" sz="2400" b="1" dirty="0">
              <a:latin typeface="Arial Unicode MS" pitchFamily="34" charset="-128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70B5E0E-B3A8-B3F5-17DE-F2D77D13427C}"/>
              </a:ext>
            </a:extLst>
          </p:cNvPr>
          <p:cNvSpPr txBox="1">
            <a:spLocks/>
          </p:cNvSpPr>
          <p:nvPr/>
        </p:nvSpPr>
        <p:spPr bwMode="auto">
          <a:xfrm>
            <a:off x="566056" y="17190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s-MX" altLang="es-AR" sz="5000" dirty="0">
                <a:solidFill>
                  <a:schemeClr val="tx2"/>
                </a:solidFill>
                <a:latin typeface="Calibri" panose="020F0502020204030204" pitchFamily="34" charset="0"/>
              </a:rPr>
              <a:t>Bibliografía</a:t>
            </a:r>
            <a:endParaRPr kumimoji="0" lang="es-ES" altLang="es-AR" sz="5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14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16c05727-aa75-4e4a-9b5f-8a80a1165891"/>
    <ds:schemaRef ds:uri="http://purl.org/dc/elements/1.1/"/>
    <ds:schemaRef ds:uri="http://schemas.microsoft.com/office/infopath/2007/PartnerControl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{F5E1744A-BF29-471F-8A20-502889A2C291}tf11437505_win32</Template>
  <TotalTime>6750</TotalTime>
  <Words>358</Words>
  <Application>Microsoft Office PowerPoint</Application>
  <PresentationFormat>Panorámica</PresentationFormat>
  <Paragraphs>45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Arial</vt:lpstr>
      <vt:lpstr>Arial Narrow</vt:lpstr>
      <vt:lpstr>Arial Unicode MS</vt:lpstr>
      <vt:lpstr>Calibri</vt:lpstr>
      <vt:lpstr>Georgia Pro Cond Light</vt:lpstr>
      <vt:lpstr>Speak Pro</vt:lpstr>
      <vt:lpstr>Wingdings</vt:lpstr>
      <vt:lpstr>Wingdings 2</vt:lpstr>
      <vt:lpstr>RetrospectVTI</vt:lpstr>
      <vt:lpstr>Presentación de PowerPoint</vt:lpstr>
      <vt:lpstr>Presentación de PowerPoint</vt:lpstr>
      <vt:lpstr>Presentación de PowerPoint</vt:lpstr>
      <vt:lpstr>CLASES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Romina Miccige</dc:creator>
  <cp:lastModifiedBy>Romina Miccige</cp:lastModifiedBy>
  <cp:revision>7</cp:revision>
  <dcterms:created xsi:type="dcterms:W3CDTF">2023-03-05T14:25:00Z</dcterms:created>
  <dcterms:modified xsi:type="dcterms:W3CDTF">2024-05-20T23:43:43Z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