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1"/>
  </p:notesMasterIdLst>
  <p:sldIdLst>
    <p:sldId id="284" r:id="rId2"/>
    <p:sldId id="283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72" r:id="rId13"/>
    <p:sldId id="274" r:id="rId14"/>
    <p:sldId id="275" r:id="rId15"/>
    <p:sldId id="277" r:id="rId16"/>
    <p:sldId id="278" r:id="rId17"/>
    <p:sldId id="279" r:id="rId18"/>
    <p:sldId id="280" r:id="rId19"/>
    <p:sldId id="281" r:id="rId20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B0334562-D50D-48C0-8B72-41E805EBA3FB}">
          <p14:sldIdLst>
            <p14:sldId id="284"/>
            <p14:sldId id="283"/>
            <p14:sldId id="257"/>
            <p14:sldId id="259"/>
            <p14:sldId id="260"/>
            <p14:sldId id="261"/>
            <p14:sldId id="262"/>
            <p14:sldId id="263"/>
            <p14:sldId id="264"/>
            <p14:sldId id="265"/>
            <p14:sldId id="269"/>
            <p14:sldId id="272"/>
            <p14:sldId id="274"/>
            <p14:sldId id="275"/>
            <p14:sldId id="277"/>
            <p14:sldId id="278"/>
            <p14:sldId id="279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pos="5805">
          <p15:clr>
            <a:srgbClr val="A4A3A4"/>
          </p15:clr>
        </p15:guide>
        <p15:guide id="2" orient="horz" pos="32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jcVnq1tp2HQCiDde8gXWGOQXuEn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lburt, Hernan" initials="GH" lastIdx="1" clrIdx="0">
    <p:extLst>
      <p:ext uri="{19B8F6BF-5375-455C-9EA6-DF929625EA0E}">
        <p15:presenceInfo xmlns:p15="http://schemas.microsoft.com/office/powerpoint/2012/main" userId="S-1-5-21-617166682-3470494935-702930806-142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88290" autoAdjust="0"/>
  </p:normalViewPr>
  <p:slideViewPr>
    <p:cSldViewPr snapToGrid="0">
      <p:cViewPr>
        <p:scale>
          <a:sx n="50" d="100"/>
          <a:sy n="50" d="100"/>
        </p:scale>
        <p:origin x="1170" y="642"/>
      </p:cViewPr>
      <p:guideLst>
        <p:guide pos="5805"/>
        <p:guide orient="horz" pos="3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6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9AC9C1-7B21-4092-9899-80E4FD2737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AE139E0-7D6F-4D8B-8229-41441AF4F2ED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pPr algn="ctr"/>
          <a:r>
            <a:rPr lang="es-AR" dirty="0" smtClean="0">
              <a:solidFill>
                <a:schemeClr val="bg1"/>
              </a:solidFill>
            </a:rPr>
            <a:t>Objetivo del sector</a:t>
          </a:r>
          <a:endParaRPr lang="es-ES" dirty="0"/>
        </a:p>
      </dgm:t>
    </dgm:pt>
    <dgm:pt modelId="{1DCADEED-C0CD-4C1A-92B5-E6F63306A54E}" type="parTrans" cxnId="{5BC3AB48-D796-49D7-BA9B-71398DEA0A8E}">
      <dgm:prSet/>
      <dgm:spPr/>
      <dgm:t>
        <a:bodyPr/>
        <a:lstStyle/>
        <a:p>
          <a:endParaRPr lang="es-ES"/>
        </a:p>
      </dgm:t>
    </dgm:pt>
    <dgm:pt modelId="{D7560251-773F-4A26-A273-4D74A6A1C5B9}" type="sibTrans" cxnId="{5BC3AB48-D796-49D7-BA9B-71398DEA0A8E}">
      <dgm:prSet/>
      <dgm:spPr/>
      <dgm:t>
        <a:bodyPr/>
        <a:lstStyle/>
        <a:p>
          <a:endParaRPr lang="es-ES"/>
        </a:p>
      </dgm:t>
    </dgm:pt>
    <dgm:pt modelId="{8CC15446-931A-427C-B518-D7A952A98070}">
      <dgm:prSet phldrT="[Texto]"/>
      <dgm:spPr/>
      <dgm:t>
        <a:bodyPr/>
        <a:lstStyle/>
        <a:p>
          <a:pPr algn="just"/>
          <a:r>
            <a:rPr lang="es-ES" dirty="0" smtClean="0">
              <a:solidFill>
                <a:schemeClr val="bg1"/>
              </a:solidFill>
              <a:latin typeface="+mj-lt"/>
            </a:rPr>
            <a:t>Proveer el soporte técnico a las operaciones de vuelo, y brindar información técnica a la Gerencia de Operaciones y a todas aquellas Gerencias que lo requieran (Gerencia Técnica, GSO, CCO, Cargas, etc.), en cuanto al análisis y la elaboración de la documentación operativa, requerimientos de equipamiento de a bordo, performance de las aeronaves, y datos de peso y balanceo a los efectos de contribuir al logro del objetivo general de la Empresa.</a:t>
          </a:r>
          <a:endParaRPr lang="es-ES" dirty="0">
            <a:latin typeface="+mj-lt"/>
          </a:endParaRPr>
        </a:p>
      </dgm:t>
    </dgm:pt>
    <dgm:pt modelId="{FE5C6DD5-1F1A-45FD-86A1-E669680CDB07}" type="parTrans" cxnId="{53FEC6BB-BB03-42EF-A606-C54CE8A5F760}">
      <dgm:prSet/>
      <dgm:spPr/>
      <dgm:t>
        <a:bodyPr/>
        <a:lstStyle/>
        <a:p>
          <a:endParaRPr lang="es-ES"/>
        </a:p>
      </dgm:t>
    </dgm:pt>
    <dgm:pt modelId="{D5456D4B-A8E8-4483-9D92-A7487AB41542}" type="sibTrans" cxnId="{53FEC6BB-BB03-42EF-A606-C54CE8A5F760}">
      <dgm:prSet/>
      <dgm:spPr/>
      <dgm:t>
        <a:bodyPr/>
        <a:lstStyle/>
        <a:p>
          <a:endParaRPr lang="es-ES"/>
        </a:p>
      </dgm:t>
    </dgm:pt>
    <dgm:pt modelId="{AD0E9C16-4D57-431C-BE75-CD5D43C128B8}" type="pres">
      <dgm:prSet presAssocID="{149AC9C1-7B21-4092-9899-80E4FD2737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D8A83D6-AF90-4BD3-BC36-63FAC45EA9F2}" type="pres">
      <dgm:prSet presAssocID="{6AE139E0-7D6F-4D8B-8229-41441AF4F2ED}" presName="parentText" presStyleLbl="node1" presStyleIdx="0" presStyleCnt="1" custLinFactNeighborY="-647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20802B-0FC0-4F18-9957-F8D3DCA170C5}" type="pres">
      <dgm:prSet presAssocID="{6AE139E0-7D6F-4D8B-8229-41441AF4F2E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8962AF3-9E84-4DAB-8AB3-51ECCCA3990E}" type="presOf" srcId="{149AC9C1-7B21-4092-9899-80E4FD273706}" destId="{AD0E9C16-4D57-431C-BE75-CD5D43C128B8}" srcOrd="0" destOrd="0" presId="urn:microsoft.com/office/officeart/2005/8/layout/vList2"/>
    <dgm:cxn modelId="{53FEC6BB-BB03-42EF-A606-C54CE8A5F760}" srcId="{6AE139E0-7D6F-4D8B-8229-41441AF4F2ED}" destId="{8CC15446-931A-427C-B518-D7A952A98070}" srcOrd="0" destOrd="0" parTransId="{FE5C6DD5-1F1A-45FD-86A1-E669680CDB07}" sibTransId="{D5456D4B-A8E8-4483-9D92-A7487AB41542}"/>
    <dgm:cxn modelId="{9475D000-CE09-4525-ADA0-0DCFAE5AECEC}" type="presOf" srcId="{6AE139E0-7D6F-4D8B-8229-41441AF4F2ED}" destId="{FD8A83D6-AF90-4BD3-BC36-63FAC45EA9F2}" srcOrd="0" destOrd="0" presId="urn:microsoft.com/office/officeart/2005/8/layout/vList2"/>
    <dgm:cxn modelId="{573C0CDA-1B7D-4C5A-9D4F-3172629414CB}" type="presOf" srcId="{8CC15446-931A-427C-B518-D7A952A98070}" destId="{EA20802B-0FC0-4F18-9957-F8D3DCA170C5}" srcOrd="0" destOrd="0" presId="urn:microsoft.com/office/officeart/2005/8/layout/vList2"/>
    <dgm:cxn modelId="{5BC3AB48-D796-49D7-BA9B-71398DEA0A8E}" srcId="{149AC9C1-7B21-4092-9899-80E4FD273706}" destId="{6AE139E0-7D6F-4D8B-8229-41441AF4F2ED}" srcOrd="0" destOrd="0" parTransId="{1DCADEED-C0CD-4C1A-92B5-E6F63306A54E}" sibTransId="{D7560251-773F-4A26-A273-4D74A6A1C5B9}"/>
    <dgm:cxn modelId="{89E7D256-8E5C-49F0-95C1-34BCC138EE43}" type="presParOf" srcId="{AD0E9C16-4D57-431C-BE75-CD5D43C128B8}" destId="{FD8A83D6-AF90-4BD3-BC36-63FAC45EA9F2}" srcOrd="0" destOrd="0" presId="urn:microsoft.com/office/officeart/2005/8/layout/vList2"/>
    <dgm:cxn modelId="{072415AC-8023-44EA-9955-F060270F5570}" type="presParOf" srcId="{AD0E9C16-4D57-431C-BE75-CD5D43C128B8}" destId="{EA20802B-0FC0-4F18-9957-F8D3DCA170C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A83D6-AF90-4BD3-BC36-63FAC45EA9F2}">
      <dsp:nvSpPr>
        <dsp:cNvPr id="0" name=""/>
        <dsp:cNvSpPr/>
      </dsp:nvSpPr>
      <dsp:spPr>
        <a:xfrm>
          <a:off x="0" y="112543"/>
          <a:ext cx="15540624" cy="959400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4100" kern="1200" dirty="0" smtClean="0">
              <a:solidFill>
                <a:schemeClr val="bg1"/>
              </a:solidFill>
            </a:rPr>
            <a:t>Objetivo del sector</a:t>
          </a:r>
          <a:endParaRPr lang="es-ES" sz="4100" kern="1200" dirty="0"/>
        </a:p>
      </dsp:txBody>
      <dsp:txXfrm>
        <a:off x="46834" y="159377"/>
        <a:ext cx="15446956" cy="865732"/>
      </dsp:txXfrm>
    </dsp:sp>
    <dsp:sp modelId="{EA20802B-0FC0-4F18-9957-F8D3DCA170C5}">
      <dsp:nvSpPr>
        <dsp:cNvPr id="0" name=""/>
        <dsp:cNvSpPr/>
      </dsp:nvSpPr>
      <dsp:spPr>
        <a:xfrm>
          <a:off x="0" y="1242404"/>
          <a:ext cx="15540624" cy="263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415" tIns="52070" rIns="291592" bIns="52070" numCol="1" spcCol="1270" anchor="t" anchorCtr="0">
          <a:noAutofit/>
        </a:bodyPr>
        <a:lstStyle/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3200" kern="1200" dirty="0" smtClean="0">
              <a:solidFill>
                <a:schemeClr val="bg1"/>
              </a:solidFill>
              <a:latin typeface="+mj-lt"/>
            </a:rPr>
            <a:t>Proveer el soporte técnico a las operaciones de vuelo, y brindar información técnica a la Gerencia de Operaciones y a todas aquellas Gerencias que lo requieran (Gerencia Técnica, GSO, CCO, Cargas, etc.), en cuanto al análisis y la elaboración de la documentación operativa, requerimientos de equipamiento de a bordo, performance de las aeronaves, y datos de peso y balanceo a los efectos de contribuir al logro del objetivo general de la Empresa.</a:t>
          </a:r>
          <a:endParaRPr lang="es-ES" sz="3200" kern="1200" dirty="0">
            <a:latin typeface="+mj-lt"/>
          </a:endParaRPr>
        </a:p>
      </dsp:txBody>
      <dsp:txXfrm>
        <a:off x="0" y="1242404"/>
        <a:ext cx="15540624" cy="2630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8745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457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3695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328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dirty="0" smtClean="0"/>
              <a:t>Nota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1115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8252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5763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524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627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9595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1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865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060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8916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288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7838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106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761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5"/>
          <p:cNvSpPr txBox="1"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5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p45"/>
          <p:cNvSpPr txBox="1">
            <a:spLocks noGrp="1"/>
          </p:cNvSpPr>
          <p:nvPr>
            <p:ph type="dt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5"/>
          <p:cNvSpPr txBox="1">
            <a:spLocks noGrp="1"/>
          </p:cNvSpPr>
          <p:nvPr>
            <p:ph type="ft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5"/>
          <p:cNvSpPr txBox="1">
            <a:spLocks noGrp="1"/>
          </p:cNvSpPr>
          <p:nvPr>
            <p:ph type="sldNum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contenidos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8"/>
          <p:cNvSpPr txBox="1">
            <a:spLocks noGrp="1"/>
          </p:cNvSpPr>
          <p:nvPr>
            <p:ph type="title"/>
          </p:nvPr>
        </p:nvSpPr>
        <p:spPr>
          <a:xfrm>
            <a:off x="1257300" y="547689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8"/>
          <p:cNvSpPr txBox="1">
            <a:spLocks noGrp="1"/>
          </p:cNvSpPr>
          <p:nvPr>
            <p:ph type="body" idx="1"/>
          </p:nvPr>
        </p:nvSpPr>
        <p:spPr>
          <a:xfrm>
            <a:off x="1257300" y="2738439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58"/>
          <p:cNvSpPr txBox="1">
            <a:spLocks noGrp="1"/>
          </p:cNvSpPr>
          <p:nvPr>
            <p:ph type="body" idx="2"/>
          </p:nvPr>
        </p:nvSpPr>
        <p:spPr>
          <a:xfrm>
            <a:off x="9258300" y="2738439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58"/>
          <p:cNvSpPr txBox="1">
            <a:spLocks noGrp="1"/>
          </p:cNvSpPr>
          <p:nvPr>
            <p:ph type="dt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8"/>
          <p:cNvSpPr txBox="1">
            <a:spLocks noGrp="1"/>
          </p:cNvSpPr>
          <p:nvPr>
            <p:ph type="ft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8"/>
          <p:cNvSpPr txBox="1">
            <a:spLocks noGrp="1"/>
          </p:cNvSpPr>
          <p:nvPr>
            <p:ph type="sldNum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9"/>
          <p:cNvSpPr txBox="1">
            <a:spLocks noGrp="1"/>
          </p:cNvSpPr>
          <p:nvPr>
            <p:ph type="title"/>
          </p:nvPr>
        </p:nvSpPr>
        <p:spPr>
          <a:xfrm>
            <a:off x="1259682" y="547689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9"/>
          <p:cNvSpPr txBox="1">
            <a:spLocks noGrp="1"/>
          </p:cNvSpPr>
          <p:nvPr>
            <p:ph type="body" idx="1"/>
          </p:nvPr>
        </p:nvSpPr>
        <p:spPr>
          <a:xfrm>
            <a:off x="1259686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18" name="Google Shape;118;p59"/>
          <p:cNvSpPr txBox="1">
            <a:spLocks noGrp="1"/>
          </p:cNvSpPr>
          <p:nvPr>
            <p:ph type="body" idx="2"/>
          </p:nvPr>
        </p:nvSpPr>
        <p:spPr>
          <a:xfrm>
            <a:off x="1259686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59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20" name="Google Shape;120;p59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59"/>
          <p:cNvSpPr txBox="1">
            <a:spLocks noGrp="1"/>
          </p:cNvSpPr>
          <p:nvPr>
            <p:ph type="dt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9"/>
          <p:cNvSpPr txBox="1">
            <a:spLocks noGrp="1"/>
          </p:cNvSpPr>
          <p:nvPr>
            <p:ph type="ft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9"/>
          <p:cNvSpPr txBox="1">
            <a:spLocks noGrp="1"/>
          </p:cNvSpPr>
          <p:nvPr>
            <p:ph type="sldNum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0"/>
          <p:cNvSpPr txBox="1">
            <a:spLocks noGrp="1"/>
          </p:cNvSpPr>
          <p:nvPr>
            <p:ph type="title"/>
          </p:nvPr>
        </p:nvSpPr>
        <p:spPr>
          <a:xfrm>
            <a:off x="1257300" y="547689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60"/>
          <p:cNvSpPr txBox="1">
            <a:spLocks noGrp="1"/>
          </p:cNvSpPr>
          <p:nvPr>
            <p:ph type="dt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60"/>
          <p:cNvSpPr txBox="1">
            <a:spLocks noGrp="1"/>
          </p:cNvSpPr>
          <p:nvPr>
            <p:ph type="ft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60"/>
          <p:cNvSpPr txBox="1">
            <a:spLocks noGrp="1"/>
          </p:cNvSpPr>
          <p:nvPr>
            <p:ph type="sldNum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1"/>
          <p:cNvSpPr txBox="1">
            <a:spLocks noGrp="1"/>
          </p:cNvSpPr>
          <p:nvPr>
            <p:ph type="dt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1"/>
          <p:cNvSpPr txBox="1">
            <a:spLocks noGrp="1"/>
          </p:cNvSpPr>
          <p:nvPr>
            <p:ph type="ft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1"/>
          <p:cNvSpPr txBox="1">
            <a:spLocks noGrp="1"/>
          </p:cNvSpPr>
          <p:nvPr>
            <p:ph type="sldNum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descripció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2"/>
          <p:cNvSpPr txBox="1"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62"/>
          <p:cNvSpPr txBox="1">
            <a:spLocks noGrp="1"/>
          </p:cNvSpPr>
          <p:nvPr>
            <p:ph type="body" idx="1"/>
          </p:nvPr>
        </p:nvSpPr>
        <p:spPr>
          <a:xfrm>
            <a:off x="7774782" y="1481139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533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1pPr>
            <a:lvl2pPr marL="914400" lvl="1" indent="-4953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2pPr>
            <a:lvl3pPr marL="1371600" lvl="2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marL="1828800" lvl="3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4pPr>
            <a:lvl5pPr marL="2286000" lvl="4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5pPr>
            <a:lvl6pPr marL="2743200" lvl="5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136" name="Google Shape;136;p62"/>
          <p:cNvSpPr txBox="1">
            <a:spLocks noGrp="1"/>
          </p:cNvSpPr>
          <p:nvPr>
            <p:ph type="body" idx="2"/>
          </p:nvPr>
        </p:nvSpPr>
        <p:spPr>
          <a:xfrm>
            <a:off x="1259684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37" name="Google Shape;137;p62"/>
          <p:cNvSpPr txBox="1">
            <a:spLocks noGrp="1"/>
          </p:cNvSpPr>
          <p:nvPr>
            <p:ph type="dt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62"/>
          <p:cNvSpPr txBox="1">
            <a:spLocks noGrp="1"/>
          </p:cNvSpPr>
          <p:nvPr>
            <p:ph type="ft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2"/>
          <p:cNvSpPr txBox="1">
            <a:spLocks noGrp="1"/>
          </p:cNvSpPr>
          <p:nvPr>
            <p:ph type="sldNum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descripció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3"/>
          <p:cNvSpPr txBox="1"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3"/>
          <p:cNvSpPr>
            <a:spLocks noGrp="1"/>
          </p:cNvSpPr>
          <p:nvPr>
            <p:ph type="pic" idx="2"/>
          </p:nvPr>
        </p:nvSpPr>
        <p:spPr>
          <a:xfrm>
            <a:off x="7774782" y="1481139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63"/>
          <p:cNvSpPr txBox="1">
            <a:spLocks noGrp="1"/>
          </p:cNvSpPr>
          <p:nvPr>
            <p:ph type="body" idx="1"/>
          </p:nvPr>
        </p:nvSpPr>
        <p:spPr>
          <a:xfrm>
            <a:off x="1259684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44" name="Google Shape;144;p63"/>
          <p:cNvSpPr txBox="1">
            <a:spLocks noGrp="1"/>
          </p:cNvSpPr>
          <p:nvPr>
            <p:ph type="dt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3"/>
          <p:cNvSpPr txBox="1">
            <a:spLocks noGrp="1"/>
          </p:cNvSpPr>
          <p:nvPr>
            <p:ph type="ft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3"/>
          <p:cNvSpPr txBox="1">
            <a:spLocks noGrp="1"/>
          </p:cNvSpPr>
          <p:nvPr>
            <p:ph type="sldNum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4"/>
          <p:cNvSpPr txBox="1">
            <a:spLocks noGrp="1"/>
          </p:cNvSpPr>
          <p:nvPr>
            <p:ph type="title"/>
          </p:nvPr>
        </p:nvSpPr>
        <p:spPr>
          <a:xfrm>
            <a:off x="1257300" y="547689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4"/>
          <p:cNvSpPr txBox="1">
            <a:spLocks noGrp="1"/>
          </p:cNvSpPr>
          <p:nvPr>
            <p:ph type="body" idx="1"/>
          </p:nvPr>
        </p:nvSpPr>
        <p:spPr>
          <a:xfrm rot="5400000">
            <a:off x="5880497" y="-1884757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64"/>
          <p:cNvSpPr txBox="1">
            <a:spLocks noGrp="1"/>
          </p:cNvSpPr>
          <p:nvPr>
            <p:ph type="dt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4"/>
          <p:cNvSpPr txBox="1">
            <a:spLocks noGrp="1"/>
          </p:cNvSpPr>
          <p:nvPr>
            <p:ph type="ft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4"/>
          <p:cNvSpPr txBox="1">
            <a:spLocks noGrp="1"/>
          </p:cNvSpPr>
          <p:nvPr>
            <p:ph type="sldNum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5"/>
          <p:cNvSpPr txBox="1">
            <a:spLocks noGrp="1"/>
          </p:cNvSpPr>
          <p:nvPr>
            <p:ph type="title"/>
          </p:nvPr>
        </p:nvSpPr>
        <p:spPr>
          <a:xfrm rot="5400000">
            <a:off x="10700147" y="2934893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5"/>
          <p:cNvSpPr txBox="1">
            <a:spLocks noGrp="1"/>
          </p:cNvSpPr>
          <p:nvPr>
            <p:ph type="body" idx="1"/>
          </p:nvPr>
        </p:nvSpPr>
        <p:spPr>
          <a:xfrm rot="5400000">
            <a:off x="2699146" y="-894157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65"/>
          <p:cNvSpPr txBox="1">
            <a:spLocks noGrp="1"/>
          </p:cNvSpPr>
          <p:nvPr>
            <p:ph type="dt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5"/>
          <p:cNvSpPr txBox="1">
            <a:spLocks noGrp="1"/>
          </p:cNvSpPr>
          <p:nvPr>
            <p:ph type="ft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5"/>
          <p:cNvSpPr txBox="1">
            <a:spLocks noGrp="1"/>
          </p:cNvSpPr>
          <p:nvPr>
            <p:ph type="sldNum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4"/>
          <p:cNvSpPr txBox="1">
            <a:spLocks noGrp="1"/>
          </p:cNvSpPr>
          <p:nvPr>
            <p:ph type="title"/>
          </p:nvPr>
        </p:nvSpPr>
        <p:spPr>
          <a:xfrm>
            <a:off x="1257300" y="547689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44"/>
          <p:cNvSpPr txBox="1"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4"/>
          <p:cNvSpPr txBox="1">
            <a:spLocks noGrp="1"/>
          </p:cNvSpPr>
          <p:nvPr>
            <p:ph type="dt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ft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sldNum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2.e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932" y="267288"/>
            <a:ext cx="17766629" cy="975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8439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"/>
          <p:cNvSpPr txBox="1"/>
          <p:nvPr/>
        </p:nvSpPr>
        <p:spPr>
          <a:xfrm>
            <a:off x="680331" y="7841189"/>
            <a:ext cx="5622978" cy="914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59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Gestión Aerocomercial.</a:t>
            </a:r>
            <a:endParaRPr/>
          </a:p>
        </p:txBody>
      </p:sp>
      <p:sp>
        <p:nvSpPr>
          <p:cNvPr id="167" name="Google Shape;167;p1"/>
          <p:cNvSpPr/>
          <p:nvPr/>
        </p:nvSpPr>
        <p:spPr>
          <a:xfrm>
            <a:off x="821928" y="8985082"/>
            <a:ext cx="8751563" cy="523509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"/>
          <p:cNvSpPr txBox="1"/>
          <p:nvPr/>
        </p:nvSpPr>
        <p:spPr>
          <a:xfrm>
            <a:off x="802876" y="9037996"/>
            <a:ext cx="8119055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dirty="0"/>
          </a:p>
        </p:txBody>
      </p:sp>
      <p:pic>
        <p:nvPicPr>
          <p:cNvPr id="169" name="Google Shape;16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83316" y="676048"/>
            <a:ext cx="1094768" cy="287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"/>
          <p:cNvSpPr txBox="1">
            <a:spLocks noGrp="1"/>
          </p:cNvSpPr>
          <p:nvPr>
            <p:ph type="sldNum" idx="12"/>
          </p:nvPr>
        </p:nvSpPr>
        <p:spPr>
          <a:xfrm>
            <a:off x="13689626" y="9576733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</a:t>
            </a:fld>
            <a:endParaRPr dirty="0"/>
          </a:p>
        </p:txBody>
      </p:sp>
      <p:pic>
        <p:nvPicPr>
          <p:cNvPr id="171" name="Google Shape;171;p1"/>
          <p:cNvPicPr preferRelativeResize="0"/>
          <p:nvPr/>
        </p:nvPicPr>
        <p:blipFill rotWithShape="1">
          <a:blip r:embed="rId6">
            <a:alphaModFix/>
          </a:blip>
          <a:srcRect b="45821"/>
          <a:stretch/>
        </p:blipFill>
        <p:spPr>
          <a:xfrm>
            <a:off x="545420" y="6770564"/>
            <a:ext cx="7774121" cy="133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10</a:t>
            </a:fld>
            <a:endParaRPr/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5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dirty="0"/>
          </a:p>
        </p:txBody>
      </p:sp>
      <p:sp>
        <p:nvSpPr>
          <p:cNvPr id="3" name="CuadroTexto 2"/>
          <p:cNvSpPr txBox="1"/>
          <p:nvPr/>
        </p:nvSpPr>
        <p:spPr>
          <a:xfrm>
            <a:off x="508028" y="1036562"/>
            <a:ext cx="173471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es-ES" sz="4400" dirty="0" smtClean="0">
                <a:solidFill>
                  <a:schemeClr val="bg1"/>
                </a:solidFill>
              </a:rPr>
              <a:t>4. Coordinar </a:t>
            </a:r>
            <a:r>
              <a:rPr lang="es-ES" sz="4400" dirty="0">
                <a:solidFill>
                  <a:schemeClr val="bg1"/>
                </a:solidFill>
              </a:rPr>
              <a:t>el análisis del peso y balanceo de </a:t>
            </a:r>
            <a:r>
              <a:rPr lang="es-ES" sz="4400" dirty="0" smtClean="0">
                <a:solidFill>
                  <a:schemeClr val="bg1"/>
                </a:solidFill>
              </a:rPr>
              <a:t>las aeronaves </a:t>
            </a:r>
            <a:r>
              <a:rPr lang="es-ES" sz="4400" dirty="0">
                <a:solidFill>
                  <a:schemeClr val="bg1"/>
                </a:solidFill>
              </a:rPr>
              <a:t>empresarias y la preparación de </a:t>
            </a:r>
            <a:r>
              <a:rPr lang="es-ES" sz="4400" dirty="0" smtClean="0">
                <a:solidFill>
                  <a:schemeClr val="bg1"/>
                </a:solidFill>
              </a:rPr>
              <a:t>la documentación </a:t>
            </a:r>
            <a:r>
              <a:rPr lang="es-ES" sz="4400" dirty="0">
                <a:solidFill>
                  <a:schemeClr val="bg1"/>
                </a:solidFill>
              </a:rPr>
              <a:t>técnica </a:t>
            </a:r>
            <a:r>
              <a:rPr lang="es-ES" sz="4400" dirty="0" smtClean="0">
                <a:solidFill>
                  <a:schemeClr val="bg1"/>
                </a:solidFill>
              </a:rPr>
              <a:t>asociada.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758840" y="5310484"/>
            <a:ext cx="2710895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err="1" smtClean="0"/>
              <a:t>Weight</a:t>
            </a:r>
            <a:r>
              <a:rPr lang="es-AR" sz="2000" dirty="0" smtClean="0"/>
              <a:t> and Balance Manual</a:t>
            </a:r>
            <a:endParaRPr lang="es-AR" sz="2000" dirty="0"/>
          </a:p>
        </p:txBody>
      </p:sp>
      <p:sp>
        <p:nvSpPr>
          <p:cNvPr id="21" name="Rectángulo 20"/>
          <p:cNvSpPr/>
          <p:nvPr/>
        </p:nvSpPr>
        <p:spPr>
          <a:xfrm>
            <a:off x="4358819" y="5310484"/>
            <a:ext cx="2710895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Envolvente Certificada</a:t>
            </a:r>
            <a:endParaRPr lang="es-AR" sz="2000" dirty="0"/>
          </a:p>
        </p:txBody>
      </p:sp>
      <p:sp>
        <p:nvSpPr>
          <p:cNvPr id="22" name="Rectángulo 21"/>
          <p:cNvSpPr/>
          <p:nvPr/>
        </p:nvSpPr>
        <p:spPr>
          <a:xfrm>
            <a:off x="7951551" y="5310484"/>
            <a:ext cx="2710895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Envolvente Operativa</a:t>
            </a:r>
            <a:endParaRPr lang="es-AR" sz="2000" dirty="0"/>
          </a:p>
        </p:txBody>
      </p:sp>
      <p:sp>
        <p:nvSpPr>
          <p:cNvPr id="23" name="Rectángulo 22"/>
          <p:cNvSpPr/>
          <p:nvPr/>
        </p:nvSpPr>
        <p:spPr>
          <a:xfrm>
            <a:off x="11671935" y="5310484"/>
            <a:ext cx="2710895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AHM-565</a:t>
            </a:r>
            <a:endParaRPr lang="es-AR" sz="2000" dirty="0"/>
          </a:p>
        </p:txBody>
      </p:sp>
      <p:sp>
        <p:nvSpPr>
          <p:cNvPr id="24" name="Rectángulo 23"/>
          <p:cNvSpPr/>
          <p:nvPr/>
        </p:nvSpPr>
        <p:spPr>
          <a:xfrm>
            <a:off x="11671935" y="3240679"/>
            <a:ext cx="2710895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Pesaje</a:t>
            </a:r>
            <a:endParaRPr lang="es-AR" sz="2000" dirty="0"/>
          </a:p>
        </p:txBody>
      </p:sp>
      <p:sp>
        <p:nvSpPr>
          <p:cNvPr id="25" name="Rectángulo 24"/>
          <p:cNvSpPr/>
          <p:nvPr/>
        </p:nvSpPr>
        <p:spPr>
          <a:xfrm>
            <a:off x="11671935" y="7452225"/>
            <a:ext cx="2710895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Sistema de Despacho</a:t>
            </a:r>
            <a:endParaRPr lang="es-AR" sz="2000" dirty="0"/>
          </a:p>
        </p:txBody>
      </p:sp>
      <p:sp>
        <p:nvSpPr>
          <p:cNvPr id="32" name="Rectángulo 31"/>
          <p:cNvSpPr/>
          <p:nvPr/>
        </p:nvSpPr>
        <p:spPr>
          <a:xfrm>
            <a:off x="6150886" y="3240679"/>
            <a:ext cx="2710895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err="1" smtClean="0"/>
              <a:t>Curtailments</a:t>
            </a:r>
            <a:r>
              <a:rPr lang="es-AR" sz="2000" dirty="0" smtClean="0"/>
              <a:t>/recortes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15144264" y="5310484"/>
            <a:ext cx="2710895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err="1" smtClean="0"/>
              <a:t>Abordamiento</a:t>
            </a:r>
            <a:r>
              <a:rPr lang="es-AR" sz="2000" dirty="0" smtClean="0"/>
              <a:t> / LOPA</a:t>
            </a:r>
            <a:endParaRPr lang="es-AR" sz="200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733295" y="6914327"/>
            <a:ext cx="99036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FF00"/>
              </a:buClr>
            </a:pPr>
            <a:r>
              <a:rPr lang="es-ES" sz="2200" dirty="0" err="1" smtClean="0">
                <a:solidFill>
                  <a:schemeClr val="bg1"/>
                </a:solidFill>
              </a:rPr>
              <a:t>Curtailments</a:t>
            </a:r>
            <a:r>
              <a:rPr lang="es-ES" sz="2200" dirty="0" smtClean="0">
                <a:solidFill>
                  <a:schemeClr val="bg1"/>
                </a:solidFill>
              </a:rPr>
              <a:t>/recortes (A330):</a:t>
            </a:r>
          </a:p>
          <a:p>
            <a:pPr marL="342900" indent="-342900" algn="just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ES" sz="2200" dirty="0" smtClean="0">
                <a:solidFill>
                  <a:schemeClr val="bg1"/>
                </a:solidFill>
              </a:rPr>
              <a:t>Distribución no homogénea de pasajeros y carga.</a:t>
            </a:r>
          </a:p>
          <a:p>
            <a:pPr marL="342900" indent="-342900" algn="just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ES" sz="2200" dirty="0" smtClean="0">
                <a:solidFill>
                  <a:schemeClr val="bg1"/>
                </a:solidFill>
              </a:rPr>
              <a:t>Dispersión en el peso de pasajeros.</a:t>
            </a:r>
          </a:p>
          <a:p>
            <a:pPr marL="342900" indent="-342900" algn="just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ES" sz="2200" dirty="0" err="1" smtClean="0">
                <a:solidFill>
                  <a:schemeClr val="bg1"/>
                </a:solidFill>
              </a:rPr>
              <a:t>Pax</a:t>
            </a:r>
            <a:r>
              <a:rPr lang="es-ES" sz="2200" dirty="0" smtClean="0">
                <a:solidFill>
                  <a:schemeClr val="bg1"/>
                </a:solidFill>
              </a:rPr>
              <a:t> </a:t>
            </a:r>
            <a:r>
              <a:rPr lang="es-ES" sz="2200" dirty="0" err="1" smtClean="0">
                <a:solidFill>
                  <a:schemeClr val="bg1"/>
                </a:solidFill>
              </a:rPr>
              <a:t>Crew</a:t>
            </a:r>
            <a:r>
              <a:rPr lang="es-ES" sz="2200" dirty="0" smtClean="0">
                <a:solidFill>
                  <a:schemeClr val="bg1"/>
                </a:solidFill>
              </a:rPr>
              <a:t> </a:t>
            </a:r>
            <a:r>
              <a:rPr lang="es-ES" sz="2200" dirty="0" err="1" smtClean="0">
                <a:solidFill>
                  <a:schemeClr val="bg1"/>
                </a:solidFill>
              </a:rPr>
              <a:t>Trolley</a:t>
            </a:r>
            <a:r>
              <a:rPr lang="es-ES" sz="2200" dirty="0" smtClean="0">
                <a:solidFill>
                  <a:schemeClr val="bg1"/>
                </a:solidFill>
              </a:rPr>
              <a:t> (movimiento de pasajeros y tripulación durante el vuelo)</a:t>
            </a:r>
          </a:p>
          <a:p>
            <a:pPr marL="342900" indent="-342900" algn="just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ES" sz="2200" dirty="0" smtClean="0">
                <a:solidFill>
                  <a:schemeClr val="bg1"/>
                </a:solidFill>
              </a:rPr>
              <a:t>Inexactitud en el peso del combustible.</a:t>
            </a:r>
          </a:p>
          <a:p>
            <a:pPr marL="342900" indent="-342900" algn="just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ES" sz="2200" dirty="0" smtClean="0">
                <a:solidFill>
                  <a:schemeClr val="bg1"/>
                </a:solidFill>
              </a:rPr>
              <a:t>Gráficos de balanceo (</a:t>
            </a:r>
            <a:r>
              <a:rPr lang="es-ES" sz="2200" dirty="0">
                <a:solidFill>
                  <a:schemeClr val="bg1"/>
                </a:solidFill>
              </a:rPr>
              <a:t>á</a:t>
            </a:r>
            <a:r>
              <a:rPr lang="es-ES" sz="2200" dirty="0" smtClean="0">
                <a:solidFill>
                  <a:schemeClr val="bg1"/>
                </a:solidFill>
              </a:rPr>
              <a:t>baco de </a:t>
            </a:r>
            <a:r>
              <a:rPr lang="es-ES" sz="2200" dirty="0" err="1" smtClean="0">
                <a:solidFill>
                  <a:schemeClr val="bg1"/>
                </a:solidFill>
              </a:rPr>
              <a:t>centraje</a:t>
            </a:r>
            <a:r>
              <a:rPr lang="es-ES" sz="2200" dirty="0" smtClean="0">
                <a:solidFill>
                  <a:schemeClr val="bg1"/>
                </a:solidFill>
              </a:rPr>
              <a:t> manual)</a:t>
            </a:r>
          </a:p>
          <a:p>
            <a:pPr marL="342900" indent="-342900" algn="just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ES" sz="2200" dirty="0" smtClean="0">
                <a:solidFill>
                  <a:schemeClr val="bg1"/>
                </a:solidFill>
              </a:rPr>
              <a:t>Movimiento de tren de aterrizaje, </a:t>
            </a:r>
            <a:r>
              <a:rPr lang="es-ES" sz="2200" dirty="0" err="1" smtClean="0">
                <a:solidFill>
                  <a:schemeClr val="bg1"/>
                </a:solidFill>
              </a:rPr>
              <a:t>slats</a:t>
            </a:r>
            <a:r>
              <a:rPr lang="es-ES" sz="2200" dirty="0" smtClean="0">
                <a:solidFill>
                  <a:schemeClr val="bg1"/>
                </a:solidFill>
              </a:rPr>
              <a:t> y </a:t>
            </a:r>
            <a:r>
              <a:rPr lang="es-ES" sz="2200" dirty="0" err="1" smtClean="0">
                <a:solidFill>
                  <a:schemeClr val="bg1"/>
                </a:solidFill>
              </a:rPr>
              <a:t>flaps</a:t>
            </a:r>
            <a:r>
              <a:rPr lang="es-ES" sz="22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ES" sz="2200" dirty="0" smtClean="0">
                <a:solidFill>
                  <a:schemeClr val="bg1"/>
                </a:solidFill>
              </a:rPr>
              <a:t>Movimiento de agua (tanques de agua potable al </a:t>
            </a:r>
            <a:r>
              <a:rPr lang="es-ES" sz="2200" dirty="0" err="1" smtClean="0">
                <a:solidFill>
                  <a:schemeClr val="bg1"/>
                </a:solidFill>
              </a:rPr>
              <a:t>waste</a:t>
            </a:r>
            <a:r>
              <a:rPr lang="es-ES" sz="2200" dirty="0" smtClean="0">
                <a:solidFill>
                  <a:schemeClr val="bg1"/>
                </a:solidFill>
              </a:rPr>
              <a:t> </a:t>
            </a:r>
            <a:r>
              <a:rPr lang="es-ES" sz="2200" dirty="0" err="1" smtClean="0">
                <a:solidFill>
                  <a:schemeClr val="bg1"/>
                </a:solidFill>
              </a:rPr>
              <a:t>tank</a:t>
            </a:r>
            <a:r>
              <a:rPr lang="es-ES" sz="2200" dirty="0" smtClean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4" name="Conector recto de flecha 3"/>
          <p:cNvCxnSpPr/>
          <p:nvPr/>
        </p:nvCxnSpPr>
        <p:spPr>
          <a:xfrm>
            <a:off x="3469735" y="5831184"/>
            <a:ext cx="88908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>
            <a:off x="7069714" y="5831184"/>
            <a:ext cx="88183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10662446" y="5831184"/>
            <a:ext cx="95233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13027382" y="4282079"/>
            <a:ext cx="0" cy="10643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13016433" y="6387852"/>
            <a:ext cx="21899" cy="10643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>
            <a:off x="14325680" y="5831184"/>
            <a:ext cx="81858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7506333" y="4282079"/>
            <a:ext cx="19882" cy="154910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195" y="968760"/>
            <a:ext cx="7697611" cy="834948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22" y="1493239"/>
            <a:ext cx="8315355" cy="7364044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679" y="2388243"/>
            <a:ext cx="8228640" cy="5696750"/>
          </a:xfrm>
          <a:prstGeom prst="rect">
            <a:avLst/>
          </a:prstGeom>
        </p:spPr>
      </p:pic>
      <p:graphicFrame>
        <p:nvGraphicFramePr>
          <p:cNvPr id="31" name="Objeto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639570"/>
              </p:ext>
            </p:extLst>
          </p:nvPr>
        </p:nvGraphicFramePr>
        <p:xfrm>
          <a:off x="6374604" y="1165236"/>
          <a:ext cx="5667375" cy="802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9" imgW="5667153" imgH="8019596" progId="AcroExch.Document.DC">
                  <p:embed/>
                </p:oleObj>
              </mc:Choice>
              <mc:Fallback>
                <p:oleObj name="Acrobat Document" r:id="rId9" imgW="5667153" imgH="801959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74604" y="1165236"/>
                        <a:ext cx="5667375" cy="802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Imagen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2307" y="1193913"/>
            <a:ext cx="11509382" cy="80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2" grpId="0" animBg="1"/>
      <p:bldP spid="34" grpId="0" animBg="1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11</a:t>
            </a:fld>
            <a:endParaRPr/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dirty="0"/>
          </a:p>
        </p:txBody>
      </p:sp>
      <p:sp>
        <p:nvSpPr>
          <p:cNvPr id="3" name="CuadroTexto 2"/>
          <p:cNvSpPr txBox="1"/>
          <p:nvPr/>
        </p:nvSpPr>
        <p:spPr>
          <a:xfrm>
            <a:off x="364045" y="1388212"/>
            <a:ext cx="174911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es-ES" sz="4400" dirty="0" smtClean="0">
                <a:solidFill>
                  <a:schemeClr val="bg1"/>
                </a:solidFill>
              </a:rPr>
              <a:t>5. Gestionar </a:t>
            </a:r>
            <a:r>
              <a:rPr lang="es-ES" sz="4400" dirty="0">
                <a:solidFill>
                  <a:schemeClr val="bg1"/>
                </a:solidFill>
              </a:rPr>
              <a:t>y analizar la documentación recibida </a:t>
            </a:r>
            <a:r>
              <a:rPr lang="es-ES" sz="4400" dirty="0" smtClean="0">
                <a:solidFill>
                  <a:schemeClr val="bg1"/>
                </a:solidFill>
              </a:rPr>
              <a:t>del fabricante </a:t>
            </a:r>
            <a:r>
              <a:rPr lang="es-ES" sz="4400" dirty="0">
                <a:solidFill>
                  <a:schemeClr val="bg1"/>
                </a:solidFill>
              </a:rPr>
              <a:t>de la aeronave, y realizar las gestiones </a:t>
            </a:r>
            <a:r>
              <a:rPr lang="es-ES" sz="4400" dirty="0" smtClean="0">
                <a:solidFill>
                  <a:schemeClr val="bg1"/>
                </a:solidFill>
              </a:rPr>
              <a:t>de aprobación </a:t>
            </a:r>
            <a:r>
              <a:rPr lang="es-ES" sz="4400" dirty="0">
                <a:solidFill>
                  <a:schemeClr val="bg1"/>
                </a:solidFill>
              </a:rPr>
              <a:t>requeridas por parte de </a:t>
            </a:r>
            <a:r>
              <a:rPr lang="es-ES" sz="4400" dirty="0" smtClean="0">
                <a:solidFill>
                  <a:schemeClr val="bg1"/>
                </a:solidFill>
              </a:rPr>
              <a:t>ANAC.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03276"/>
              </p:ext>
            </p:extLst>
          </p:nvPr>
        </p:nvGraphicFramePr>
        <p:xfrm>
          <a:off x="1707635" y="4657265"/>
          <a:ext cx="14872729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451">
                  <a:extLst>
                    <a:ext uri="{9D8B030D-6E8A-4147-A177-3AD203B41FA5}">
                      <a16:colId xmlns:a16="http://schemas.microsoft.com/office/drawing/2014/main" val="2537304023"/>
                    </a:ext>
                  </a:extLst>
                </a:gridCol>
                <a:gridCol w="3436827">
                  <a:extLst>
                    <a:ext uri="{9D8B030D-6E8A-4147-A177-3AD203B41FA5}">
                      <a16:colId xmlns:a16="http://schemas.microsoft.com/office/drawing/2014/main" val="2536422402"/>
                    </a:ext>
                  </a:extLst>
                </a:gridCol>
                <a:gridCol w="9546451">
                  <a:extLst>
                    <a:ext uri="{9D8B030D-6E8A-4147-A177-3AD203B41FA5}">
                      <a16:colId xmlns:a16="http://schemas.microsoft.com/office/drawing/2014/main" val="4131931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Siglas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Nombre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Contenido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082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AFM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AR" dirty="0" err="1" smtClean="0"/>
                        <a:t>Airplane</a:t>
                      </a:r>
                      <a:r>
                        <a:rPr lang="es-AR" baseline="0" dirty="0" smtClean="0"/>
                        <a:t> Flight Manual</a:t>
                      </a:r>
                      <a:endParaRPr lang="es-A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AR" dirty="0" smtClean="0"/>
                        <a:t>Manual legal</a:t>
                      </a:r>
                      <a:r>
                        <a:rPr lang="es-AR" baseline="0" dirty="0" smtClean="0"/>
                        <a:t> que contempla procedimientos, performance y limitaciones del avión.</a:t>
                      </a:r>
                      <a:endParaRPr lang="es-A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39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FCOM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Flight</a:t>
                      </a:r>
                      <a:r>
                        <a:rPr lang="es-AR" baseline="0" dirty="0" smtClean="0"/>
                        <a:t> </a:t>
                      </a:r>
                      <a:r>
                        <a:rPr lang="es-AR" baseline="0" dirty="0" err="1" smtClean="0"/>
                        <a:t>Crew</a:t>
                      </a:r>
                      <a:r>
                        <a:rPr lang="es-AR" baseline="0" dirty="0" smtClean="0"/>
                        <a:t> </a:t>
                      </a:r>
                      <a:r>
                        <a:rPr lang="es-AR" baseline="0" dirty="0" err="1" smtClean="0"/>
                        <a:t>Operating</a:t>
                      </a:r>
                      <a:r>
                        <a:rPr lang="es-AR" baseline="0" dirty="0" smtClean="0"/>
                        <a:t> Manual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Manual con </a:t>
                      </a:r>
                      <a:r>
                        <a:rPr lang="es-AR" dirty="0" smtClean="0"/>
                        <a:t>procedimientos operativos,</a:t>
                      </a:r>
                      <a:r>
                        <a:rPr lang="es-AR" baseline="0" dirty="0" smtClean="0"/>
                        <a:t> normales y de emergencia</a:t>
                      </a:r>
                      <a:r>
                        <a:rPr lang="es-AR" dirty="0" smtClean="0"/>
                        <a:t>,</a:t>
                      </a:r>
                      <a:r>
                        <a:rPr lang="es-AR" baseline="0" dirty="0" smtClean="0"/>
                        <a:t> </a:t>
                      </a:r>
                      <a:r>
                        <a:rPr lang="es-AR" baseline="0" dirty="0" smtClean="0"/>
                        <a:t>limitaciones y sistemas del avión.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512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FCTM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err="1" smtClean="0"/>
                        <a:t>Fligjht</a:t>
                      </a:r>
                      <a:r>
                        <a:rPr lang="es-AR" dirty="0" smtClean="0"/>
                        <a:t> </a:t>
                      </a:r>
                      <a:r>
                        <a:rPr lang="es-AR" dirty="0" err="1" smtClean="0"/>
                        <a:t>Crew</a:t>
                      </a:r>
                      <a:r>
                        <a:rPr lang="es-AR" dirty="0" smtClean="0"/>
                        <a:t> </a:t>
                      </a:r>
                      <a:r>
                        <a:rPr lang="es-AR" dirty="0" smtClean="0"/>
                        <a:t>Training</a:t>
                      </a:r>
                      <a:r>
                        <a:rPr lang="es-AR" baseline="0" dirty="0" smtClean="0"/>
                        <a:t> </a:t>
                      </a:r>
                      <a:r>
                        <a:rPr lang="es-AR" baseline="0" dirty="0" smtClean="0"/>
                        <a:t>Manual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Información para instrucción,</a:t>
                      </a:r>
                      <a:r>
                        <a:rPr lang="es-AR" baseline="0" dirty="0" smtClean="0"/>
                        <a:t> no es operativo.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832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QRH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Quick Reference </a:t>
                      </a:r>
                      <a:r>
                        <a:rPr lang="es-AR" dirty="0" err="1" smtClean="0"/>
                        <a:t>Handbook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Manual de referencia rápida, contiene procedimientos</a:t>
                      </a:r>
                      <a:r>
                        <a:rPr lang="es-AR" baseline="0" dirty="0" smtClean="0"/>
                        <a:t> anormales o de emergencia, </a:t>
                      </a:r>
                      <a:r>
                        <a:rPr lang="es-AR" baseline="0" dirty="0" smtClean="0"/>
                        <a:t>para </a:t>
                      </a:r>
                      <a:r>
                        <a:rPr lang="es-AR" baseline="0" dirty="0" smtClean="0"/>
                        <a:t>ser consultados de forma rápida y expeditiva en caso de </a:t>
                      </a:r>
                      <a:r>
                        <a:rPr lang="es-AR" baseline="0" dirty="0" smtClean="0"/>
                        <a:t>falla, e </a:t>
                      </a:r>
                      <a:r>
                        <a:rPr lang="es-AR" baseline="0" dirty="0" err="1" smtClean="0"/>
                        <a:t>inflight</a:t>
                      </a:r>
                      <a:r>
                        <a:rPr lang="es-AR" baseline="0" dirty="0" smtClean="0"/>
                        <a:t> performance (crucero y aterrizaje).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036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MMEL/MEL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err="1" smtClean="0"/>
                        <a:t>Minimum</a:t>
                      </a:r>
                      <a:r>
                        <a:rPr lang="es-AR" dirty="0" smtClean="0"/>
                        <a:t> </a:t>
                      </a:r>
                      <a:r>
                        <a:rPr lang="es-AR" dirty="0" err="1" smtClean="0"/>
                        <a:t>Equipment</a:t>
                      </a:r>
                      <a:r>
                        <a:rPr lang="es-AR" dirty="0" smtClean="0"/>
                        <a:t> </a:t>
                      </a:r>
                      <a:r>
                        <a:rPr lang="es-AR" dirty="0" err="1" smtClean="0"/>
                        <a:t>List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Manual</a:t>
                      </a:r>
                      <a:r>
                        <a:rPr lang="es-AR" baseline="0" dirty="0" smtClean="0"/>
                        <a:t> </a:t>
                      </a:r>
                      <a:r>
                        <a:rPr lang="es-AR" baseline="0" dirty="0" smtClean="0"/>
                        <a:t>que permite </a:t>
                      </a:r>
                      <a:r>
                        <a:rPr lang="es-AR" baseline="0" dirty="0" smtClean="0"/>
                        <a:t>diferir equipos </a:t>
                      </a:r>
                      <a:r>
                        <a:rPr lang="es-AR" baseline="0" dirty="0" smtClean="0"/>
                        <a:t>inoperativos, indicando su correspondiente procedimiento operativo y/o de mantenimiento.</a:t>
                      </a:r>
                      <a:endParaRPr lang="es-AR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04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WBM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AR" dirty="0" err="1" smtClean="0"/>
                        <a:t>Weight</a:t>
                      </a:r>
                      <a:r>
                        <a:rPr lang="es-AR" dirty="0" smtClean="0"/>
                        <a:t> and Balance Manual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AR" dirty="0" smtClean="0"/>
                        <a:t>Información para análisis de peso y</a:t>
                      </a:r>
                      <a:r>
                        <a:rPr lang="es-AR" baseline="0" dirty="0" smtClean="0"/>
                        <a:t> balanceo, no es operativo.</a:t>
                      </a:r>
                      <a:endParaRPr lang="es-A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956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CDL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err="1" smtClean="0"/>
                        <a:t>Configuration</a:t>
                      </a:r>
                      <a:r>
                        <a:rPr lang="es-AR" dirty="0" smtClean="0"/>
                        <a:t> </a:t>
                      </a:r>
                      <a:r>
                        <a:rPr lang="es-AR" dirty="0" err="1" smtClean="0"/>
                        <a:t>Deviation</a:t>
                      </a:r>
                      <a:r>
                        <a:rPr lang="es-AR" dirty="0" smtClean="0"/>
                        <a:t> </a:t>
                      </a:r>
                      <a:r>
                        <a:rPr lang="es-AR" dirty="0" err="1" smtClean="0"/>
                        <a:t>List</a:t>
                      </a:r>
                      <a:endParaRPr lang="es-A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Manual </a:t>
                      </a:r>
                      <a:r>
                        <a:rPr lang="es-AR" dirty="0" smtClean="0"/>
                        <a:t>que permite diferir el avión</a:t>
                      </a:r>
                      <a:r>
                        <a:rPr lang="es-AR" baseline="0" dirty="0" smtClean="0"/>
                        <a:t> con faltante de componentes </a:t>
                      </a:r>
                      <a:r>
                        <a:rPr lang="es-AR" baseline="0" dirty="0" smtClean="0"/>
                        <a:t>externos, indicando limitaciones y/o penalidades.</a:t>
                      </a:r>
                      <a:endParaRPr lang="es-A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546202"/>
                  </a:ext>
                </a:extLst>
              </a:tr>
            </a:tbl>
          </a:graphicData>
        </a:graphic>
      </p:graphicFrame>
      <p:sp>
        <p:nvSpPr>
          <p:cNvPr id="9" name="Elipse 8"/>
          <p:cNvSpPr/>
          <p:nvPr/>
        </p:nvSpPr>
        <p:spPr>
          <a:xfrm>
            <a:off x="1851130" y="6470245"/>
            <a:ext cx="1567543" cy="667658"/>
          </a:xfrm>
          <a:prstGeom prst="ellipse">
            <a:avLst/>
          </a:prstGeom>
          <a:noFill/>
          <a:ln w="920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5" name="Conector recto de flecha 4"/>
          <p:cNvCxnSpPr>
            <a:stCxn id="9" idx="5"/>
          </p:cNvCxnSpPr>
          <p:nvPr/>
        </p:nvCxnSpPr>
        <p:spPr>
          <a:xfrm>
            <a:off x="3189112" y="7040127"/>
            <a:ext cx="1214076" cy="16537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4573973" y="8416835"/>
            <a:ext cx="12635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es-ES" sz="3000" dirty="0" smtClean="0">
                <a:solidFill>
                  <a:schemeClr val="bg1"/>
                </a:solidFill>
              </a:rPr>
              <a:t>La MEL (operador) se edita a partir de la MMEL (fabricante o autoridad).</a:t>
            </a:r>
          </a:p>
          <a:p>
            <a:pPr algn="just">
              <a:buClr>
                <a:srgbClr val="FFC000"/>
              </a:buClr>
            </a:pPr>
            <a:r>
              <a:rPr lang="es-ES" sz="3000" dirty="0" smtClean="0">
                <a:solidFill>
                  <a:schemeClr val="bg1"/>
                </a:solidFill>
              </a:rPr>
              <a:t>Una vez editada, debe ser aprobado por ANAC.</a:t>
            </a:r>
            <a:endParaRPr lang="es-ES" sz="3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3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93551" y="1202638"/>
            <a:ext cx="172616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6. Gestionar </a:t>
            </a:r>
            <a:r>
              <a:rPr kumimoji="0" lang="es-ES" sz="4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 contenido de las Bases de Datos </a:t>
            </a:r>
            <a:r>
              <a:rPr kumimoji="0" lang="es-ES" sz="4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 Navegación </a:t>
            </a:r>
            <a:r>
              <a:rPr kumimoji="0" lang="es-ES" sz="4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 los vuelos de la Compañía </a:t>
            </a:r>
            <a:r>
              <a:rPr kumimoji="0" lang="es-ES" sz="4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 coordinar </a:t>
            </a:r>
            <a:r>
              <a:rPr kumimoji="0" lang="es-ES" sz="4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 actualización y coordinar la </a:t>
            </a:r>
            <a:r>
              <a:rPr kumimoji="0" lang="es-ES" sz="4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confección de </a:t>
            </a:r>
            <a:r>
              <a:rPr kumimoji="0" lang="es-ES" sz="4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reportes de </a:t>
            </a:r>
            <a:r>
              <a:rPr kumimoji="0" lang="es-ES" sz="4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modificaciones.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66381" y="3692335"/>
            <a:ext cx="1538333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FMS: 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Computadoras que gestionan 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 información proveniente de diferentes sensores de vuelo y navegación del avión, para efectuar el computo de la posición de la aeronave, y calcular parámetros </a:t>
            </a: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preditctivos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 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TFD (time, fuel, </a:t>
            </a: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distance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), entre otros.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Funciones: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Navigation</a:t>
            </a: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Flight </a:t>
            </a: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Planning</a:t>
            </a: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LNAV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VNAV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Aircraft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Performance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Nav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igation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Display</a:t>
            </a: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Navigation</a:t>
            </a:r>
            <a:r>
              <a:rPr kumimoji="0" lang="es-E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Database</a:t>
            </a:r>
            <a:r>
              <a:rPr kumimoji="0" lang="es-E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(NDB)</a:t>
            </a: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8358" y="5328247"/>
            <a:ext cx="2628682" cy="4683285"/>
          </a:xfrm>
          <a:prstGeom prst="rect">
            <a:avLst/>
          </a:prstGeom>
        </p:spPr>
      </p:pic>
      <p:cxnSp>
        <p:nvCxnSpPr>
          <p:cNvPr id="10" name="Conector recto de flecha 9"/>
          <p:cNvCxnSpPr/>
          <p:nvPr/>
        </p:nvCxnSpPr>
        <p:spPr>
          <a:xfrm flipV="1">
            <a:off x="5169397" y="7965533"/>
            <a:ext cx="2561358" cy="13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9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Multidocumento 17"/>
          <p:cNvSpPr/>
          <p:nvPr/>
        </p:nvSpPr>
        <p:spPr>
          <a:xfrm>
            <a:off x="1284515" y="2211385"/>
            <a:ext cx="2764971" cy="1886859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dirty="0" err="1" smtClean="0"/>
              <a:t>State</a:t>
            </a:r>
            <a:r>
              <a:rPr lang="es-AR" sz="2400" dirty="0" smtClean="0"/>
              <a:t> </a:t>
            </a:r>
            <a:r>
              <a:rPr lang="es-AR" sz="2400" dirty="0" err="1" smtClean="0"/>
              <a:t>or</a:t>
            </a:r>
            <a:r>
              <a:rPr lang="es-AR" sz="2400" dirty="0" smtClean="0"/>
              <a:t> </a:t>
            </a:r>
            <a:r>
              <a:rPr lang="es-AR" sz="2400" dirty="0" err="1" smtClean="0"/>
              <a:t>other</a:t>
            </a:r>
            <a:r>
              <a:rPr lang="es-AR" sz="2400" dirty="0" smtClean="0"/>
              <a:t> </a:t>
            </a:r>
            <a:r>
              <a:rPr lang="es-AR" sz="2400" dirty="0" err="1" smtClean="0"/>
              <a:t>Government</a:t>
            </a:r>
            <a:r>
              <a:rPr lang="es-AR" sz="2400" dirty="0" smtClean="0"/>
              <a:t> </a:t>
            </a:r>
            <a:r>
              <a:rPr lang="es-AR" sz="2400" dirty="0" err="1" smtClean="0"/>
              <a:t>Sources</a:t>
            </a:r>
            <a:endParaRPr lang="es-AR" sz="2400" dirty="0"/>
          </a:p>
        </p:txBody>
      </p:sp>
      <p:sp>
        <p:nvSpPr>
          <p:cNvPr id="42" name="CuadroTexto 41"/>
          <p:cNvSpPr txBox="1"/>
          <p:nvPr/>
        </p:nvSpPr>
        <p:spPr>
          <a:xfrm>
            <a:off x="4484786" y="2625184"/>
            <a:ext cx="205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AIP/</a:t>
            </a: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NOTAMs</a:t>
            </a: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Multidocumento 44"/>
          <p:cNvSpPr/>
          <p:nvPr/>
        </p:nvSpPr>
        <p:spPr>
          <a:xfrm>
            <a:off x="6797489" y="2195064"/>
            <a:ext cx="2764971" cy="1886859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dirty="0" err="1" smtClean="0"/>
              <a:t>Navigation</a:t>
            </a:r>
            <a:r>
              <a:rPr lang="es-AR" sz="2400" dirty="0" smtClean="0"/>
              <a:t> Data </a:t>
            </a:r>
            <a:r>
              <a:rPr lang="es-AR" sz="2400" dirty="0" err="1" smtClean="0"/>
              <a:t>Houses</a:t>
            </a:r>
            <a:endParaRPr lang="es-AR" sz="2400" dirty="0"/>
          </a:p>
        </p:txBody>
      </p:sp>
      <p:sp>
        <p:nvSpPr>
          <p:cNvPr id="61" name="Multidocumento 60"/>
          <p:cNvSpPr/>
          <p:nvPr/>
        </p:nvSpPr>
        <p:spPr>
          <a:xfrm>
            <a:off x="6442151" y="8050661"/>
            <a:ext cx="2764971" cy="1886859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dirty="0" smtClean="0"/>
              <a:t>Airlines</a:t>
            </a:r>
            <a:endParaRPr lang="es-AR" sz="2400" dirty="0"/>
          </a:p>
        </p:txBody>
      </p:sp>
      <p:sp>
        <p:nvSpPr>
          <p:cNvPr id="62" name="CuadroTexto 61"/>
          <p:cNvSpPr txBox="1"/>
          <p:nvPr/>
        </p:nvSpPr>
        <p:spPr>
          <a:xfrm>
            <a:off x="2081013" y="872607"/>
            <a:ext cx="15128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Diagrama de generación de base de </a:t>
            </a:r>
            <a:r>
              <a:rPr kumimoji="0" lang="es-E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datos de </a:t>
            </a:r>
            <a:r>
              <a:rPr kumimoji="0" lang="es-E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nevagaci</a:t>
            </a:r>
            <a:r>
              <a:rPr lang="es-ES" sz="4400" dirty="0" err="1" smtClean="0">
                <a:solidFill>
                  <a:srgbClr val="FFFFFF"/>
                </a:solidFill>
              </a:rPr>
              <a:t>ón</a:t>
            </a:r>
            <a:endParaRPr kumimoji="0" lang="es-ES" sz="4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Rectángulo 184"/>
          <p:cNvSpPr/>
          <p:nvPr/>
        </p:nvSpPr>
        <p:spPr>
          <a:xfrm>
            <a:off x="6560312" y="5426299"/>
            <a:ext cx="2881085" cy="142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dirty="0" smtClean="0"/>
              <a:t>NAV </a:t>
            </a:r>
            <a:r>
              <a:rPr lang="es-AR" sz="2400" dirty="0" err="1" smtClean="0"/>
              <a:t>Database</a:t>
            </a:r>
            <a:r>
              <a:rPr lang="es-AR" sz="2400" dirty="0" smtClean="0"/>
              <a:t> </a:t>
            </a:r>
            <a:r>
              <a:rPr lang="es-AR" sz="2400" dirty="0" err="1" smtClean="0"/>
              <a:t>Engineering</a:t>
            </a:r>
            <a:endParaRPr lang="es-AR" sz="2400" dirty="0"/>
          </a:p>
        </p:txBody>
      </p:sp>
      <p:sp>
        <p:nvSpPr>
          <p:cNvPr id="64" name="Rectángulo 63"/>
          <p:cNvSpPr/>
          <p:nvPr/>
        </p:nvSpPr>
        <p:spPr>
          <a:xfrm>
            <a:off x="1168400" y="5452244"/>
            <a:ext cx="2881085" cy="142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dirty="0" smtClean="0"/>
              <a:t>Marketing</a:t>
            </a:r>
            <a:endParaRPr lang="es-AR" sz="2400" dirty="0"/>
          </a:p>
        </p:txBody>
      </p:sp>
      <p:sp>
        <p:nvSpPr>
          <p:cNvPr id="65" name="Rectángulo 64"/>
          <p:cNvSpPr/>
          <p:nvPr/>
        </p:nvSpPr>
        <p:spPr>
          <a:xfrm>
            <a:off x="11821438" y="5426299"/>
            <a:ext cx="2881085" cy="142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dirty="0" smtClean="0"/>
              <a:t>FMS </a:t>
            </a:r>
            <a:r>
              <a:rPr lang="es-AR" sz="2400" dirty="0" err="1" smtClean="0"/>
              <a:t>Engineering</a:t>
            </a:r>
            <a:endParaRPr lang="es-AR" sz="2400" dirty="0"/>
          </a:p>
        </p:txBody>
      </p:sp>
      <p:sp>
        <p:nvSpPr>
          <p:cNvPr id="186" name="Proceso 185"/>
          <p:cNvSpPr/>
          <p:nvPr/>
        </p:nvSpPr>
        <p:spPr>
          <a:xfrm>
            <a:off x="1029641" y="4994484"/>
            <a:ext cx="13832988" cy="2286031"/>
          </a:xfrm>
          <a:prstGeom prst="flowChartProcess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7" name="Rectángulo 66"/>
          <p:cNvSpPr/>
          <p:nvPr/>
        </p:nvSpPr>
        <p:spPr>
          <a:xfrm>
            <a:off x="1032989" y="4395785"/>
            <a:ext cx="4340924" cy="59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dirty="0" smtClean="0"/>
              <a:t>FMS </a:t>
            </a:r>
            <a:r>
              <a:rPr lang="es-AR" sz="2400" dirty="0" err="1" smtClean="0"/>
              <a:t>Avionics</a:t>
            </a:r>
            <a:r>
              <a:rPr lang="es-AR" sz="2400" dirty="0" smtClean="0"/>
              <a:t> </a:t>
            </a:r>
            <a:r>
              <a:rPr lang="es-AR" sz="2400" dirty="0" err="1" smtClean="0"/>
              <a:t>Manufacturer</a:t>
            </a:r>
            <a:endParaRPr lang="es-AR" sz="2400" dirty="0"/>
          </a:p>
        </p:txBody>
      </p:sp>
      <p:cxnSp>
        <p:nvCxnSpPr>
          <p:cNvPr id="33" name="Conector recto de flecha 32"/>
          <p:cNvCxnSpPr>
            <a:stCxn id="64" idx="3"/>
            <a:endCxn id="185" idx="1"/>
          </p:cNvCxnSpPr>
          <p:nvPr/>
        </p:nvCxnSpPr>
        <p:spPr>
          <a:xfrm flipV="1">
            <a:off x="4049485" y="6137499"/>
            <a:ext cx="2510827" cy="25945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>
            <a:stCxn id="185" idx="3"/>
            <a:endCxn id="65" idx="1"/>
          </p:cNvCxnSpPr>
          <p:nvPr/>
        </p:nvCxnSpPr>
        <p:spPr>
          <a:xfrm>
            <a:off x="9441397" y="6137499"/>
            <a:ext cx="2380041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>
            <a:stCxn id="45" idx="2"/>
            <a:endCxn id="185" idx="0"/>
          </p:cNvCxnSpPr>
          <p:nvPr/>
        </p:nvCxnSpPr>
        <p:spPr>
          <a:xfrm>
            <a:off x="7987707" y="4010467"/>
            <a:ext cx="13148" cy="1415832"/>
          </a:xfrm>
          <a:prstGeom prst="straightConnector1">
            <a:avLst/>
          </a:prstGeom>
          <a:ln w="762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>
            <a:stCxn id="45" idx="1"/>
            <a:endCxn id="18" idx="3"/>
          </p:cNvCxnSpPr>
          <p:nvPr/>
        </p:nvCxnSpPr>
        <p:spPr>
          <a:xfrm flipH="1">
            <a:off x="4049486" y="3138494"/>
            <a:ext cx="2748003" cy="16321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CuadroTexto 96"/>
          <p:cNvSpPr txBox="1"/>
          <p:nvPr/>
        </p:nvSpPr>
        <p:spPr>
          <a:xfrm>
            <a:off x="10423698" y="2212620"/>
            <a:ext cx="4135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NDB </a:t>
            </a: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Service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Level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Agreement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(LOA </a:t>
            </a: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Type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1)</a:t>
            </a:r>
          </a:p>
        </p:txBody>
      </p:sp>
      <p:cxnSp>
        <p:nvCxnSpPr>
          <p:cNvPr id="66" name="Conector angular 65"/>
          <p:cNvCxnSpPr>
            <a:stCxn id="61" idx="3"/>
            <a:endCxn id="45" idx="3"/>
          </p:cNvCxnSpPr>
          <p:nvPr/>
        </p:nvCxnSpPr>
        <p:spPr>
          <a:xfrm flipV="1">
            <a:off x="9207122" y="3138494"/>
            <a:ext cx="355338" cy="5855597"/>
          </a:xfrm>
          <a:prstGeom prst="bentConnector3">
            <a:avLst>
              <a:gd name="adj1" fmla="val 179002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CuadroTexto 101"/>
          <p:cNvSpPr txBox="1"/>
          <p:nvPr/>
        </p:nvSpPr>
        <p:spPr>
          <a:xfrm>
            <a:off x="8139943" y="4378579"/>
            <a:ext cx="2102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ARINC</a:t>
            </a:r>
            <a:r>
              <a:rPr kumimoji="0" lang="es-E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424</a:t>
            </a: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11" name="Conector angular 110"/>
          <p:cNvCxnSpPr>
            <a:stCxn id="61" idx="1"/>
            <a:endCxn id="64" idx="2"/>
          </p:cNvCxnSpPr>
          <p:nvPr/>
        </p:nvCxnSpPr>
        <p:spPr>
          <a:xfrm rot="10800000">
            <a:off x="2608943" y="6874645"/>
            <a:ext cx="3833208" cy="2119447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CuadroTexto 113"/>
          <p:cNvSpPr txBox="1"/>
          <p:nvPr/>
        </p:nvSpPr>
        <p:spPr>
          <a:xfrm>
            <a:off x="2667000" y="8103840"/>
            <a:ext cx="3849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NDB </a:t>
            </a: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Service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Level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Agreement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(LOA</a:t>
            </a:r>
            <a:r>
              <a:rPr kumimoji="0" lang="es-E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Type</a:t>
            </a:r>
            <a:r>
              <a:rPr kumimoji="0" lang="es-E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2)</a:t>
            </a: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CuadroTexto 114"/>
          <p:cNvSpPr txBox="1"/>
          <p:nvPr/>
        </p:nvSpPr>
        <p:spPr>
          <a:xfrm>
            <a:off x="4262851" y="5314174"/>
            <a:ext cx="2222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NDB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Definition</a:t>
            </a: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24" name="Conector recto de flecha 123"/>
          <p:cNvCxnSpPr>
            <a:stCxn id="61" idx="0"/>
            <a:endCxn id="185" idx="2"/>
          </p:cNvCxnSpPr>
          <p:nvPr/>
        </p:nvCxnSpPr>
        <p:spPr>
          <a:xfrm flipH="1" flipV="1">
            <a:off x="8000855" y="6848699"/>
            <a:ext cx="14001" cy="1201962"/>
          </a:xfrm>
          <a:prstGeom prst="straightConnector1">
            <a:avLst/>
          </a:prstGeom>
          <a:ln w="762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Imagen 1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1037" y="1906497"/>
            <a:ext cx="3458194" cy="1596090"/>
          </a:xfrm>
          <a:prstGeom prst="rect">
            <a:avLst/>
          </a:prstGeom>
        </p:spPr>
      </p:pic>
      <p:sp>
        <p:nvSpPr>
          <p:cNvPr id="132" name="CuadroTexto 131"/>
          <p:cNvSpPr txBox="1"/>
          <p:nvPr/>
        </p:nvSpPr>
        <p:spPr>
          <a:xfrm>
            <a:off x="8155992" y="7461345"/>
            <a:ext cx="2102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Packing</a:t>
            </a: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3" name="Imagen 1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22" y="8302130"/>
            <a:ext cx="5094984" cy="15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2" grpId="0"/>
      <p:bldP spid="45" grpId="0" animBg="1"/>
      <p:bldP spid="61" grpId="0" animBg="1"/>
      <p:bldP spid="62" grpId="0"/>
      <p:bldP spid="185" grpId="0" animBg="1"/>
      <p:bldP spid="64" grpId="0" animBg="1"/>
      <p:bldP spid="65" grpId="0" animBg="1"/>
      <p:bldP spid="186" grpId="0" animBg="1"/>
      <p:bldP spid="67" grpId="0" animBg="1"/>
      <p:bldP spid="97" grpId="0"/>
      <p:bldP spid="102" grpId="0"/>
      <p:bldP spid="114" grpId="0"/>
      <p:bldP spid="115" grpId="0"/>
      <p:bldP spid="1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059387" y="1086266"/>
            <a:ext cx="16564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Ciclos AIRAC</a:t>
            </a:r>
            <a:r>
              <a:rPr kumimoji="0" lang="es-ES" sz="4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</a:t>
            </a:r>
            <a:r>
              <a:rPr kumimoji="0" lang="es-E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Aeronautical</a:t>
            </a:r>
            <a:r>
              <a:rPr kumimoji="0" lang="es-ES" sz="4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Information</a:t>
            </a:r>
            <a:r>
              <a:rPr kumimoji="0" lang="es-ES" sz="4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Regulation</a:t>
            </a:r>
            <a:r>
              <a:rPr kumimoji="0" lang="es-ES" sz="4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Control)</a:t>
            </a:r>
            <a:endParaRPr kumimoji="0" lang="es-ES" sz="4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42652" y="2003187"/>
            <a:ext cx="111122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Ciclos de 28 días durante los cuales, en base a información enviada de forma anticipada, se mantiene el agregado, suspensión o modificación de las bases de datos de navegación (</a:t>
            </a:r>
            <a:r>
              <a:rPr lang="es-ES" sz="2400" dirty="0" err="1" smtClean="0">
                <a:solidFill>
                  <a:srgbClr val="FFFFFF"/>
                </a:solidFill>
              </a:rPr>
              <a:t>aerovias</a:t>
            </a:r>
            <a:r>
              <a:rPr lang="es-ES" sz="2400" dirty="0" smtClean="0">
                <a:solidFill>
                  <a:srgbClr val="FFFFFF"/>
                </a:solidFill>
              </a:rPr>
              <a:t>, </a:t>
            </a:r>
            <a:r>
              <a:rPr lang="es-ES" sz="2400" dirty="0" err="1" smtClean="0">
                <a:solidFill>
                  <a:srgbClr val="FFFFFF"/>
                </a:solidFill>
              </a:rPr>
              <a:t>waypoints</a:t>
            </a:r>
            <a:r>
              <a:rPr lang="es-ES" sz="2400" dirty="0" smtClean="0">
                <a:solidFill>
                  <a:srgbClr val="FFFFFF"/>
                </a:solidFill>
              </a:rPr>
              <a:t>, procedimientos, </a:t>
            </a:r>
            <a:r>
              <a:rPr lang="es-ES" sz="2400" dirty="0" err="1" smtClean="0">
                <a:solidFill>
                  <a:srgbClr val="FFFFFF"/>
                </a:solidFill>
              </a:rPr>
              <a:t>info</a:t>
            </a:r>
            <a:r>
              <a:rPr lang="es-ES" sz="2400" dirty="0" smtClean="0">
                <a:solidFill>
                  <a:srgbClr val="FFFFFF"/>
                </a:solidFill>
              </a:rPr>
              <a:t> aeroportuaria, </a:t>
            </a:r>
            <a:r>
              <a:rPr lang="es-ES" sz="2400" dirty="0" err="1" smtClean="0">
                <a:solidFill>
                  <a:srgbClr val="FFFFFF"/>
                </a:solidFill>
              </a:rPr>
              <a:t>etc</a:t>
            </a:r>
            <a:r>
              <a:rPr lang="es-ES" sz="2400" dirty="0" smtClean="0">
                <a:solidFill>
                  <a:srgbClr val="FFFFFF"/>
                </a:solidFill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s-ES" sz="2400" dirty="0" smtClean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La información notificada no se modificará de nuevo por lo menos hasta 28 días después de la fecha de entrada en vigor del ciclo.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s-ES" sz="24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Durante la vigencia de cada ciclo AIRAC, las autoridades nacionales pueden </a:t>
            </a:r>
            <a:r>
              <a:rPr lang="es-ES" sz="2400" dirty="0" err="1" smtClean="0">
                <a:solidFill>
                  <a:srgbClr val="FFFFFF"/>
                </a:solidFill>
              </a:rPr>
              <a:t>pueden</a:t>
            </a:r>
            <a:r>
              <a:rPr lang="es-ES" sz="2400" dirty="0" smtClean="0">
                <a:solidFill>
                  <a:srgbClr val="FFFFFF"/>
                </a:solidFill>
              </a:rPr>
              <a:t> incorporar cambios a la información a través de </a:t>
            </a:r>
            <a:r>
              <a:rPr lang="es-ES" sz="2400" dirty="0" err="1" smtClean="0">
                <a:solidFill>
                  <a:srgbClr val="FFFFFF"/>
                </a:solidFill>
              </a:rPr>
              <a:t>NOTAMs</a:t>
            </a:r>
            <a:r>
              <a:rPr lang="es-ES" sz="2400" dirty="0" smtClean="0">
                <a:solidFill>
                  <a:srgbClr val="FFFFFF"/>
                </a:solidFill>
              </a:rPr>
              <a:t>.</a:t>
            </a: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1374" y="2847596"/>
            <a:ext cx="5372098" cy="55484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8683" y="5893281"/>
            <a:ext cx="6496828" cy="395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90412" y="1034910"/>
            <a:ext cx="179694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4400" dirty="0" smtClean="0">
                <a:solidFill>
                  <a:srgbClr val="FFFFFF"/>
                </a:solidFill>
              </a:rPr>
              <a:t>7. Gestionar </a:t>
            </a:r>
            <a:r>
              <a:rPr lang="es-ES" sz="4400" dirty="0">
                <a:solidFill>
                  <a:srgbClr val="FFFFFF"/>
                </a:solidFill>
              </a:rPr>
              <a:t>la información, bases de datos </a:t>
            </a:r>
            <a:r>
              <a:rPr lang="es-ES" sz="4400" dirty="0" smtClean="0">
                <a:solidFill>
                  <a:srgbClr val="FFFFFF"/>
                </a:solidFill>
              </a:rPr>
              <a:t>de aeropuertos</a:t>
            </a:r>
            <a:r>
              <a:rPr lang="es-ES" sz="4400" dirty="0">
                <a:solidFill>
                  <a:srgbClr val="FFFFFF"/>
                </a:solidFill>
              </a:rPr>
              <a:t>, aeronaves y modelos, y </a:t>
            </a:r>
            <a:r>
              <a:rPr lang="es-ES" sz="4400" dirty="0" smtClean="0">
                <a:solidFill>
                  <a:srgbClr val="FFFFFF"/>
                </a:solidFill>
              </a:rPr>
              <a:t>configuración de </a:t>
            </a:r>
            <a:r>
              <a:rPr lang="es-ES" sz="4400" dirty="0">
                <a:solidFill>
                  <a:srgbClr val="FFFFFF"/>
                </a:solidFill>
              </a:rPr>
              <a:t>los sistemas EFB de la flota </a:t>
            </a:r>
            <a:r>
              <a:rPr lang="es-ES" sz="4400" dirty="0" smtClean="0">
                <a:solidFill>
                  <a:srgbClr val="FFFFFF"/>
                </a:solidFill>
              </a:rPr>
              <a:t>empresaria.</a:t>
            </a:r>
            <a:endParaRPr kumimoji="0" lang="es-ES" sz="4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050069" y="3015585"/>
            <a:ext cx="113702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EFB: </a:t>
            </a:r>
            <a:r>
              <a:rPr lang="es-ES" sz="2400" dirty="0" err="1" smtClean="0">
                <a:solidFill>
                  <a:srgbClr val="FFFFFF"/>
                </a:solidFill>
              </a:rPr>
              <a:t>Electronic</a:t>
            </a:r>
            <a:r>
              <a:rPr lang="es-ES" sz="2400" dirty="0" smtClean="0">
                <a:solidFill>
                  <a:srgbClr val="FFFFFF"/>
                </a:solidFill>
              </a:rPr>
              <a:t> Flight Bag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Dispositivo electrónico de gestión de información.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Puede ser portátiles</a:t>
            </a:r>
            <a:r>
              <a:rPr kumimoji="0" lang="es-E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(Tablet) o </a:t>
            </a:r>
            <a:r>
              <a:rPr kumimoji="0" lang="es-E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fijas </a:t>
            </a:r>
            <a:r>
              <a:rPr kumimoji="0" lang="es-E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 </a:t>
            </a:r>
            <a:r>
              <a:rPr lang="es-ES" sz="2400" dirty="0" err="1" smtClean="0">
                <a:solidFill>
                  <a:srgbClr val="FFFFFF"/>
                </a:solidFill>
              </a:rPr>
              <a:t>fligt</a:t>
            </a:r>
            <a:r>
              <a:rPr lang="es-ES" sz="2400" dirty="0" smtClean="0">
                <a:solidFill>
                  <a:srgbClr val="FFFFFF"/>
                </a:solidFill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</a:rPr>
              <a:t>deck</a:t>
            </a:r>
            <a:r>
              <a:rPr lang="es-ES" sz="2400" noProof="0" dirty="0" smtClean="0">
                <a:solidFill>
                  <a:srgbClr val="FFFFFF"/>
                </a:solidFill>
              </a:rPr>
              <a:t>.</a:t>
            </a:r>
            <a:endParaRPr lang="es-ES" sz="2400" noProof="0" dirty="0" smtClean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s-ES" sz="2400" noProof="0" dirty="0" smtClean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ARSA: EFB Clase </a:t>
            </a:r>
            <a:r>
              <a:rPr lang="es-ES" sz="2400" dirty="0" smtClean="0">
                <a:solidFill>
                  <a:srgbClr val="FFFFFF"/>
                </a:solidFill>
              </a:rPr>
              <a:t>A</a:t>
            </a:r>
            <a:endParaRPr lang="es-ES" sz="2400" dirty="0" smtClean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s-ES" sz="2400" dirty="0" smtClean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Permite: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Visualizar cartas de </a:t>
            </a:r>
            <a:r>
              <a:rPr lang="es-ES" sz="2400" dirty="0" smtClean="0">
                <a:solidFill>
                  <a:srgbClr val="FFFFFF"/>
                </a:solidFill>
              </a:rPr>
              <a:t>navegación</a:t>
            </a:r>
            <a:endParaRPr lang="es-ES" sz="2400" dirty="0" smtClean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Leer </a:t>
            </a:r>
            <a:r>
              <a:rPr lang="es-ES" sz="2400" dirty="0" smtClean="0">
                <a:solidFill>
                  <a:srgbClr val="FFFFFF"/>
                </a:solidFill>
              </a:rPr>
              <a:t>documentación</a:t>
            </a:r>
            <a:endParaRPr lang="es-ES" sz="2400" dirty="0" smtClean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Realizar cálculos de performance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lang="es-ES" sz="2400" noProof="0" dirty="0" smtClean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Reduce drásticamente el uso de papel en cabina.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4836" y="3015585"/>
            <a:ext cx="5290919" cy="46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458032" y="1151581"/>
            <a:ext cx="15371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4400" dirty="0" smtClean="0">
                <a:solidFill>
                  <a:srgbClr val="FFFFFF"/>
                </a:solidFill>
              </a:rPr>
              <a:t>Aplicaciones de performance:</a:t>
            </a:r>
            <a:endParaRPr kumimoji="0" lang="es-ES" sz="4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458032" y="2329419"/>
            <a:ext cx="11370227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Las aplicaciones de performance permiten realizar cálculos de performance de la aeronave para las siguientes etapas del vuelo:</a:t>
            </a:r>
            <a:endParaRPr kumimoji="0" lang="es-ES" sz="2400" b="0" i="0" u="none" strike="noStrike" kern="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Takeoff</a:t>
            </a:r>
            <a:endParaRPr kumimoji="0" lang="es-ES" sz="2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 err="1" smtClean="0">
                <a:solidFill>
                  <a:srgbClr val="FFFFFF"/>
                </a:solidFill>
              </a:rPr>
              <a:t>Cruise</a:t>
            </a:r>
            <a:endParaRPr lang="es-ES" sz="2400" dirty="0" smtClean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Landing</a:t>
            </a: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s-ES" sz="240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Modulo </a:t>
            </a:r>
            <a:r>
              <a:rPr kumimoji="0" lang="es-E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Takeoff</a:t>
            </a:r>
            <a:endParaRPr kumimoji="0" lang="es-ES" sz="2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Considerando todas las limitaciones en el despegue, permite: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Calcular el peso máximo de despegue para </a:t>
            </a:r>
            <a:r>
              <a:rPr lang="es-ES" sz="2400" dirty="0" err="1" smtClean="0">
                <a:solidFill>
                  <a:srgbClr val="FFFFFF"/>
                </a:solidFill>
              </a:rPr>
              <a:t>flap</a:t>
            </a:r>
            <a:r>
              <a:rPr lang="es-ES" sz="2400" dirty="0" smtClean="0">
                <a:solidFill>
                  <a:srgbClr val="FFFFFF"/>
                </a:solidFill>
              </a:rPr>
              <a:t>/configuración óptima.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Calcular velocidad asociadas</a:t>
            </a:r>
            <a:r>
              <a:rPr kumimoji="0" lang="es-E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(V1, </a:t>
            </a:r>
            <a:r>
              <a:rPr kumimoji="0" lang="es-E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Vr</a:t>
            </a:r>
            <a:r>
              <a:rPr kumimoji="0" lang="es-E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V2).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baseline="0" dirty="0" smtClean="0">
                <a:solidFill>
                  <a:srgbClr val="FFFFFF"/>
                </a:solidFill>
              </a:rPr>
              <a:t>Calcular</a:t>
            </a:r>
            <a:r>
              <a:rPr lang="es-ES" sz="2400" dirty="0" smtClean="0">
                <a:solidFill>
                  <a:srgbClr val="FFFFFF"/>
                </a:solidFill>
              </a:rPr>
              <a:t> la temperatura asumida (reducción de empuje), si aplica.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s-ES" sz="2400" b="1" dirty="0" smtClean="0">
                <a:solidFill>
                  <a:srgbClr val="FFFFFF"/>
                </a:solidFill>
              </a:rPr>
              <a:t>Limitaciones en el despegue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Pista (TOR, TOD, ASD)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 err="1" smtClean="0">
                <a:solidFill>
                  <a:srgbClr val="FFFFFF"/>
                </a:solidFill>
              </a:rPr>
              <a:t>Obstaculos</a:t>
            </a:r>
            <a:endParaRPr lang="es-ES" sz="2400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 err="1" smtClean="0">
                <a:solidFill>
                  <a:srgbClr val="FFFFFF"/>
                </a:solidFill>
              </a:rPr>
              <a:t>Climb</a:t>
            </a:r>
            <a:r>
              <a:rPr lang="es-ES" sz="2400" dirty="0" smtClean="0">
                <a:solidFill>
                  <a:srgbClr val="FFFFFF"/>
                </a:solidFill>
              </a:rPr>
              <a:t> en 2do segmento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 err="1" smtClean="0">
                <a:solidFill>
                  <a:srgbClr val="FFFFFF"/>
                </a:solidFill>
              </a:rPr>
              <a:t>Climb</a:t>
            </a:r>
            <a:r>
              <a:rPr lang="es-ES" sz="2400" dirty="0" smtClean="0">
                <a:solidFill>
                  <a:srgbClr val="FFFFFF"/>
                </a:solidFill>
              </a:rPr>
              <a:t> en 4to segmento o segmento final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 smtClean="0">
                <a:solidFill>
                  <a:srgbClr val="FFFFFF"/>
                </a:solidFill>
              </a:rPr>
              <a:t>Tire </a:t>
            </a:r>
            <a:r>
              <a:rPr lang="es-ES" sz="2400" dirty="0" err="1" smtClean="0">
                <a:solidFill>
                  <a:srgbClr val="FFFFFF"/>
                </a:solidFill>
              </a:rPr>
              <a:t>speed</a:t>
            </a:r>
            <a:endParaRPr lang="es-ES" sz="2400" dirty="0" smtClean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 err="1" smtClean="0">
                <a:solidFill>
                  <a:srgbClr val="FFFFFF"/>
                </a:solidFill>
              </a:rPr>
              <a:t>Maximum</a:t>
            </a:r>
            <a:r>
              <a:rPr lang="es-ES" sz="2400" dirty="0" smtClean="0">
                <a:solidFill>
                  <a:srgbClr val="FFFFFF"/>
                </a:solidFill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</a:rPr>
              <a:t>Brake</a:t>
            </a:r>
            <a:r>
              <a:rPr lang="es-ES" sz="2400" dirty="0" smtClean="0">
                <a:solidFill>
                  <a:srgbClr val="FFFFFF"/>
                </a:solidFill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</a:rPr>
              <a:t>Energy</a:t>
            </a:r>
            <a:endParaRPr lang="es-ES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3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AutoShape 2" descr="Vista previa de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982" y="991803"/>
            <a:ext cx="7079829" cy="91263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1504" y="995322"/>
            <a:ext cx="7062831" cy="9122823"/>
          </a:xfrm>
          <a:prstGeom prst="rect">
            <a:avLst/>
          </a:prstGeom>
        </p:spPr>
      </p:pic>
      <p:sp>
        <p:nvSpPr>
          <p:cNvPr id="17" name="Elipse 16"/>
          <p:cNvSpPr/>
          <p:nvPr/>
        </p:nvSpPr>
        <p:spPr>
          <a:xfrm>
            <a:off x="2394856" y="9071428"/>
            <a:ext cx="1567543" cy="667658"/>
          </a:xfrm>
          <a:prstGeom prst="ellipse">
            <a:avLst/>
          </a:prstGeom>
          <a:noFill/>
          <a:ln w="920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5" name="Conector recto de flecha 4"/>
          <p:cNvCxnSpPr/>
          <p:nvPr/>
        </p:nvCxnSpPr>
        <p:spPr>
          <a:xfrm flipV="1">
            <a:off x="3714750" y="2686050"/>
            <a:ext cx="9410700" cy="32385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2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AutoShape 2" descr="Vista previa de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" name="AutoShape 2" descr="Vista previa de imag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002" y="1012701"/>
            <a:ext cx="7052931" cy="9105444"/>
          </a:xfrm>
          <a:prstGeom prst="rect">
            <a:avLst/>
          </a:prstGeom>
        </p:spPr>
      </p:pic>
      <p:sp>
        <p:nvSpPr>
          <p:cNvPr id="6" name="AutoShape 4" descr="Vista previa de image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2587" y="1012702"/>
            <a:ext cx="7070759" cy="9105444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2554514" y="9114971"/>
            <a:ext cx="1567543" cy="667658"/>
          </a:xfrm>
          <a:prstGeom prst="ellipse">
            <a:avLst/>
          </a:prstGeom>
          <a:noFill/>
          <a:ln w="920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821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AutoShape 2" descr="Vista previa de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" name="AutoShape 2" descr="Vista previa de imag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6" name="AutoShape 4" descr="Vista previa de image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4" name="Rectángulo 13"/>
          <p:cNvSpPr/>
          <p:nvPr/>
        </p:nvSpPr>
        <p:spPr>
          <a:xfrm>
            <a:off x="7022638" y="2071680"/>
            <a:ext cx="2710895" cy="5904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Ingeniería de Operaciones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1029464" y="2071680"/>
            <a:ext cx="2710895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OPT (Boeing)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1029463" y="4503418"/>
            <a:ext cx="2710895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err="1" smtClean="0"/>
              <a:t>Flysmart</a:t>
            </a:r>
            <a:r>
              <a:rPr lang="es-AR" sz="2000" dirty="0" smtClean="0"/>
              <a:t> (Airbus)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1029462" y="6935156"/>
            <a:ext cx="2710895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err="1" smtClean="0"/>
              <a:t>ePerf</a:t>
            </a:r>
            <a:r>
              <a:rPr lang="es-AR" sz="2000" dirty="0" smtClean="0"/>
              <a:t> (</a:t>
            </a:r>
            <a:r>
              <a:rPr lang="es-AR" sz="2000" dirty="0" err="1" smtClean="0"/>
              <a:t>Embraer</a:t>
            </a:r>
            <a:r>
              <a:rPr lang="es-AR" sz="2000" dirty="0"/>
              <a:t>)</a:t>
            </a:r>
            <a:endParaRPr lang="es-AR" sz="2000" dirty="0" smtClean="0"/>
          </a:p>
        </p:txBody>
      </p:sp>
      <p:sp>
        <p:nvSpPr>
          <p:cNvPr id="18" name="Rectángulo 17"/>
          <p:cNvSpPr/>
          <p:nvPr/>
        </p:nvSpPr>
        <p:spPr>
          <a:xfrm>
            <a:off x="2974204" y="2071680"/>
            <a:ext cx="2710895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Información de aeropuertos y pistas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974203" y="4504003"/>
            <a:ext cx="2710895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Bases de datos de performance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091803" y="1517299"/>
            <a:ext cx="726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FF00"/>
              </a:buClr>
            </a:pPr>
            <a:r>
              <a:rPr lang="es-ES" sz="2200" dirty="0" smtClean="0">
                <a:solidFill>
                  <a:schemeClr val="bg1"/>
                </a:solidFill>
              </a:rPr>
              <a:t>AIP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3487208" y="3904899"/>
            <a:ext cx="1771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FF00"/>
              </a:buClr>
            </a:pPr>
            <a:r>
              <a:rPr lang="es-ES" sz="2200" dirty="0" smtClean="0">
                <a:solidFill>
                  <a:schemeClr val="bg1"/>
                </a:solidFill>
              </a:rPr>
              <a:t>Fabricantes</a:t>
            </a:r>
            <a:endParaRPr lang="es-ES" sz="2200" dirty="0" smtClean="0">
              <a:solidFill>
                <a:schemeClr val="bg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2987932" y="6928977"/>
            <a:ext cx="2710895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Políticas de flota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3270403" y="6345113"/>
            <a:ext cx="26160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FF00"/>
              </a:buClr>
            </a:pPr>
            <a:r>
              <a:rPr lang="es-ES" sz="2200" dirty="0" smtClean="0">
                <a:solidFill>
                  <a:schemeClr val="bg1"/>
                </a:solidFill>
              </a:rPr>
              <a:t>Jefaturas </a:t>
            </a:r>
            <a:r>
              <a:rPr lang="es-ES" sz="2200" dirty="0" smtClean="0">
                <a:solidFill>
                  <a:schemeClr val="bg1"/>
                </a:solidFill>
              </a:rPr>
              <a:t>de flota</a:t>
            </a:r>
          </a:p>
        </p:txBody>
      </p:sp>
      <p:cxnSp>
        <p:nvCxnSpPr>
          <p:cNvPr id="7" name="Conector angular 6"/>
          <p:cNvCxnSpPr>
            <a:stCxn id="18" idx="3"/>
            <a:endCxn id="14" idx="1"/>
          </p:cNvCxnSpPr>
          <p:nvPr/>
        </p:nvCxnSpPr>
        <p:spPr>
          <a:xfrm>
            <a:off x="5685099" y="2592380"/>
            <a:ext cx="1337539" cy="2431738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>
            <a:stCxn id="14" idx="1"/>
            <a:endCxn id="19" idx="3"/>
          </p:cNvCxnSpPr>
          <p:nvPr/>
        </p:nvCxnSpPr>
        <p:spPr>
          <a:xfrm flipH="1">
            <a:off x="5685098" y="5024118"/>
            <a:ext cx="1337540" cy="58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angular 29"/>
          <p:cNvCxnSpPr/>
          <p:nvPr/>
        </p:nvCxnSpPr>
        <p:spPr>
          <a:xfrm flipV="1">
            <a:off x="5691207" y="5024118"/>
            <a:ext cx="1323811" cy="2425559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angular 35"/>
          <p:cNvCxnSpPr>
            <a:stCxn id="14" idx="3"/>
            <a:endCxn id="15" idx="1"/>
          </p:cNvCxnSpPr>
          <p:nvPr/>
        </p:nvCxnSpPr>
        <p:spPr>
          <a:xfrm flipV="1">
            <a:off x="9733533" y="2592380"/>
            <a:ext cx="1295931" cy="2431738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angular 38"/>
          <p:cNvCxnSpPr>
            <a:stCxn id="14" idx="3"/>
            <a:endCxn id="17" idx="1"/>
          </p:cNvCxnSpPr>
          <p:nvPr/>
        </p:nvCxnSpPr>
        <p:spPr>
          <a:xfrm>
            <a:off x="9733533" y="5024118"/>
            <a:ext cx="1295929" cy="2431738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>
            <a:stCxn id="14" idx="3"/>
            <a:endCxn id="16" idx="1"/>
          </p:cNvCxnSpPr>
          <p:nvPr/>
        </p:nvCxnSpPr>
        <p:spPr>
          <a:xfrm>
            <a:off x="9733533" y="5024118"/>
            <a:ext cx="129593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8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</a:t>
            </a:fld>
            <a:endParaRPr/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dirty="0"/>
          </a:p>
        </p:txBody>
      </p:sp>
      <p:sp>
        <p:nvSpPr>
          <p:cNvPr id="8" name="Google Shape;180;p2"/>
          <p:cNvSpPr/>
          <p:nvPr/>
        </p:nvSpPr>
        <p:spPr>
          <a:xfrm>
            <a:off x="3338585" y="3482860"/>
            <a:ext cx="269645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i="0" u="none" strike="noStrike" cap="none" dirty="0">
                <a:solidFill>
                  <a:srgbClr val="ABFFD1"/>
                </a:solidFill>
                <a:latin typeface="Calibri"/>
                <a:ea typeface="Calibri"/>
                <a:cs typeface="Calibri"/>
                <a:sym typeface="Calibri"/>
              </a:rPr>
              <a:t>Contenidos</a:t>
            </a:r>
            <a:endParaRPr dirty="0"/>
          </a:p>
        </p:txBody>
      </p:sp>
      <p:sp>
        <p:nvSpPr>
          <p:cNvPr id="9" name="Google Shape;181;p2"/>
          <p:cNvSpPr/>
          <p:nvPr/>
        </p:nvSpPr>
        <p:spPr>
          <a:xfrm>
            <a:off x="1633506" y="4368753"/>
            <a:ext cx="9000064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3200"/>
              <a:buFont typeface="Calibri"/>
              <a:buAutoNum type="arabicPeriod"/>
            </a:pPr>
            <a:r>
              <a:rPr lang="es-AR" sz="3200" b="1" dirty="0" smtClean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Organigrama</a:t>
            </a: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3200"/>
              <a:buFont typeface="Calibri"/>
              <a:buAutoNum type="arabicPeriod"/>
            </a:pPr>
            <a:r>
              <a:rPr lang="es-AR" sz="3200" b="1" dirty="0" smtClean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Objetivos del sector</a:t>
            </a: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3200"/>
              <a:buFont typeface="Calibri"/>
              <a:buAutoNum type="arabicPeriod"/>
            </a:pPr>
            <a:r>
              <a:rPr lang="es-AR" sz="3200" b="1" dirty="0" smtClean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Responsabilidades del sector. </a:t>
            </a: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3200"/>
              <a:buFont typeface="Calibri"/>
              <a:buAutoNum type="arabicPeriod"/>
            </a:pPr>
            <a:endParaRPr lang="es-AR" sz="3200" b="1" dirty="0" smtClean="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3200"/>
              <a:buFont typeface="Calibri"/>
              <a:buAutoNum type="arabicPeriod"/>
            </a:pP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83;p2"/>
          <p:cNvSpPr/>
          <p:nvPr/>
        </p:nvSpPr>
        <p:spPr>
          <a:xfrm>
            <a:off x="12980150" y="3482860"/>
            <a:ext cx="20508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i="0" u="none" strike="noStrike" cap="none" dirty="0" smtClean="0">
                <a:solidFill>
                  <a:srgbClr val="ABFFD1"/>
                </a:solidFill>
                <a:latin typeface="Calibri"/>
                <a:ea typeface="Calibri"/>
                <a:cs typeface="Calibri"/>
                <a:sym typeface="Calibri"/>
              </a:rPr>
              <a:t>Docente</a:t>
            </a:r>
            <a:endParaRPr dirty="0"/>
          </a:p>
        </p:txBody>
      </p:sp>
      <p:sp>
        <p:nvSpPr>
          <p:cNvPr id="11" name="Google Shape;184;p2"/>
          <p:cNvSpPr/>
          <p:nvPr/>
        </p:nvSpPr>
        <p:spPr>
          <a:xfrm>
            <a:off x="11799992" y="4404110"/>
            <a:ext cx="4411150" cy="16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Ing. Hernan Gelburt</a:t>
            </a:r>
            <a:endParaRPr sz="2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-ES" sz="24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Jefe de Ingeniería de Operaciones</a:t>
            </a:r>
          </a:p>
          <a:p>
            <a:pPr marL="0" marR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-ES" sz="24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ARSA</a:t>
            </a:r>
            <a:r>
              <a:rPr lang="es-ES" sz="24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173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</a:t>
            </a:fld>
            <a:endParaRPr/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721" y="842377"/>
            <a:ext cx="11283608" cy="9270793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9645445" y="1932039"/>
            <a:ext cx="14749" cy="2949677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5670351" y="5014453"/>
            <a:ext cx="14748" cy="2507224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5670351" y="5014453"/>
            <a:ext cx="568217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H="1" flipV="1">
            <a:off x="6210300" y="4850606"/>
            <a:ext cx="596" cy="163847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6210300" y="4850606"/>
            <a:ext cx="3449894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91388770"/>
              </p:ext>
            </p:extLst>
          </p:nvPr>
        </p:nvGraphicFramePr>
        <p:xfrm>
          <a:off x="946501" y="2023744"/>
          <a:ext cx="15540624" cy="4156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8724221" y="6180123"/>
            <a:ext cx="100322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 conformado por:</a:t>
            </a:r>
          </a:p>
          <a:p>
            <a:pPr marL="457200" indent="-45720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A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Ingenieros Aeronáuticos (x4)</a:t>
            </a:r>
          </a:p>
          <a:p>
            <a:pPr marL="457200" indent="-45720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A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Despachantes de aeronaves </a:t>
            </a:r>
            <a:r>
              <a:rPr lang="es-A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(x2)</a:t>
            </a:r>
          </a:p>
          <a:p>
            <a:pPr marL="457200" indent="-45720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A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Cartógrafo (x1)</a:t>
            </a:r>
          </a:p>
          <a:p>
            <a:pPr>
              <a:lnSpc>
                <a:spcPct val="150000"/>
              </a:lnSpc>
            </a:pPr>
            <a:endParaRPr lang="es-AR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599084" y="6180123"/>
            <a:ext cx="10032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Operaciones de vuelo:</a:t>
            </a:r>
            <a:endParaRPr lang="es-AR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A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Despacho</a:t>
            </a:r>
          </a:p>
          <a:p>
            <a:pPr marL="457200" indent="-45720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A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Tripulaciones técnicas (pilotos)</a:t>
            </a:r>
            <a:endParaRPr lang="es-AR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7576457" y="3100447"/>
            <a:ext cx="4789045" cy="894778"/>
          </a:xfrm>
          <a:prstGeom prst="ellipse">
            <a:avLst/>
          </a:prstGeom>
          <a:noFill/>
          <a:ln w="920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020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8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dirty="0"/>
          </a:p>
        </p:txBody>
      </p:sp>
      <p:sp>
        <p:nvSpPr>
          <p:cNvPr id="3" name="CuadroTexto 2"/>
          <p:cNvSpPr txBox="1"/>
          <p:nvPr/>
        </p:nvSpPr>
        <p:spPr>
          <a:xfrm>
            <a:off x="946501" y="1549723"/>
            <a:ext cx="13030756" cy="909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600" dirty="0">
                <a:solidFill>
                  <a:schemeClr val="bg1"/>
                </a:solidFill>
              </a:rPr>
              <a:t>Sectores internos con los que </a:t>
            </a:r>
            <a:r>
              <a:rPr lang="es-AR" sz="2600" dirty="0" smtClean="0">
                <a:solidFill>
                  <a:schemeClr val="bg1"/>
                </a:solidFill>
              </a:rPr>
              <a:t>interactuamos </a:t>
            </a:r>
            <a:r>
              <a:rPr lang="es-AR" sz="2600" dirty="0">
                <a:solidFill>
                  <a:schemeClr val="bg1"/>
                </a:solidFill>
              </a:rPr>
              <a:t>regularmente:</a:t>
            </a:r>
          </a:p>
          <a:p>
            <a:pPr marL="457200" indent="-45720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AR" sz="2600" dirty="0">
                <a:solidFill>
                  <a:schemeClr val="bg1"/>
                </a:solidFill>
              </a:rPr>
              <a:t>Jefaturas de flota</a:t>
            </a:r>
          </a:p>
          <a:p>
            <a:pPr marL="457200" indent="-45720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AR" sz="2600" dirty="0">
                <a:solidFill>
                  <a:schemeClr val="bg1"/>
                </a:solidFill>
              </a:rPr>
              <a:t>Coordinadores técnicos (</a:t>
            </a:r>
            <a:r>
              <a:rPr lang="es-AR" sz="2600" dirty="0" err="1">
                <a:solidFill>
                  <a:schemeClr val="bg1"/>
                </a:solidFill>
              </a:rPr>
              <a:t>Technical</a:t>
            </a:r>
            <a:r>
              <a:rPr lang="es-AR" sz="2600" dirty="0">
                <a:solidFill>
                  <a:schemeClr val="bg1"/>
                </a:solidFill>
              </a:rPr>
              <a:t> </a:t>
            </a:r>
            <a:r>
              <a:rPr lang="es-AR" sz="2600" dirty="0" err="1">
                <a:solidFill>
                  <a:schemeClr val="bg1"/>
                </a:solidFill>
              </a:rPr>
              <a:t>Pilot</a:t>
            </a:r>
            <a:r>
              <a:rPr lang="es-AR" sz="2600" dirty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AR" sz="2600" dirty="0">
                <a:solidFill>
                  <a:schemeClr val="bg1"/>
                </a:solidFill>
              </a:rPr>
              <a:t>Despacho Operativo</a:t>
            </a:r>
          </a:p>
          <a:p>
            <a:pPr marL="457200" indent="-45720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AR" sz="2600" dirty="0">
                <a:solidFill>
                  <a:schemeClr val="bg1"/>
                </a:solidFill>
              </a:rPr>
              <a:t>Instrucción de despacho</a:t>
            </a:r>
          </a:p>
          <a:p>
            <a:pPr marL="457200" indent="-45720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AR" sz="2600" dirty="0">
                <a:solidFill>
                  <a:schemeClr val="bg1"/>
                </a:solidFill>
              </a:rPr>
              <a:t>Ingenierías de Mantenimiento</a:t>
            </a:r>
          </a:p>
          <a:p>
            <a:pPr marL="457200" indent="-45720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AR" sz="2600" dirty="0">
                <a:solidFill>
                  <a:schemeClr val="bg1"/>
                </a:solidFill>
              </a:rPr>
              <a:t>Auditoría Operativa</a:t>
            </a:r>
          </a:p>
          <a:p>
            <a:pPr>
              <a:lnSpc>
                <a:spcPct val="200000"/>
              </a:lnSpc>
            </a:pPr>
            <a:r>
              <a:rPr lang="es-AR" sz="2600" dirty="0" smtClean="0">
                <a:solidFill>
                  <a:schemeClr val="bg1"/>
                </a:solidFill>
              </a:rPr>
              <a:t>Organismos u organizaciones externas con </a:t>
            </a:r>
            <a:r>
              <a:rPr lang="es-AR" sz="2600" dirty="0" smtClean="0">
                <a:solidFill>
                  <a:schemeClr val="bg1"/>
                </a:solidFill>
              </a:rPr>
              <a:t>las </a:t>
            </a:r>
            <a:r>
              <a:rPr lang="es-AR" sz="2600" dirty="0" smtClean="0">
                <a:solidFill>
                  <a:schemeClr val="bg1"/>
                </a:solidFill>
              </a:rPr>
              <a:t>que </a:t>
            </a:r>
            <a:r>
              <a:rPr lang="es-AR" sz="2600" dirty="0" smtClean="0">
                <a:solidFill>
                  <a:schemeClr val="bg1"/>
                </a:solidFill>
              </a:rPr>
              <a:t>interactuamos </a:t>
            </a:r>
            <a:r>
              <a:rPr lang="es-AR" sz="2600" dirty="0" smtClean="0">
                <a:solidFill>
                  <a:schemeClr val="bg1"/>
                </a:solidFill>
              </a:rPr>
              <a:t>regularmente:</a:t>
            </a:r>
          </a:p>
          <a:p>
            <a:pPr marL="457200" indent="-457200">
              <a:lnSpc>
                <a:spcPct val="20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AR" sz="2600" dirty="0" smtClean="0">
                <a:solidFill>
                  <a:schemeClr val="bg1"/>
                </a:solidFill>
              </a:rPr>
              <a:t>Autoridades nacionales: ANAC, FAA, EASA, etc.</a:t>
            </a:r>
          </a:p>
          <a:p>
            <a:pPr marL="457200" indent="-457200">
              <a:lnSpc>
                <a:spcPct val="20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AR" sz="2600" dirty="0" smtClean="0">
                <a:solidFill>
                  <a:schemeClr val="bg1"/>
                </a:solidFill>
              </a:rPr>
              <a:t>Fabricantes de aeronaves: Airbus, Boeing y </a:t>
            </a:r>
            <a:r>
              <a:rPr lang="es-AR" sz="2600" dirty="0" err="1" smtClean="0">
                <a:solidFill>
                  <a:schemeClr val="bg1"/>
                </a:solidFill>
              </a:rPr>
              <a:t>Embraer</a:t>
            </a:r>
            <a:r>
              <a:rPr lang="es-AR" sz="2600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lnSpc>
                <a:spcPct val="20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AR" sz="2600" dirty="0" smtClean="0">
                <a:solidFill>
                  <a:schemeClr val="bg1"/>
                </a:solidFill>
              </a:rPr>
              <a:t>Proveedores de sistemas operativos (despacho, performance y bases de datos</a:t>
            </a:r>
            <a:r>
              <a:rPr lang="es-AR" sz="2600" dirty="0" smtClean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lnSpc>
                <a:spcPct val="20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AR" sz="2600" dirty="0" smtClean="0">
                <a:solidFill>
                  <a:schemeClr val="bg1"/>
                </a:solidFill>
              </a:rPr>
              <a:t>IATA/IOSA – IOSA: IATA </a:t>
            </a:r>
            <a:r>
              <a:rPr lang="es-AR" sz="2600" dirty="0" err="1" smtClean="0">
                <a:solidFill>
                  <a:schemeClr val="bg1"/>
                </a:solidFill>
              </a:rPr>
              <a:t>Operational</a:t>
            </a:r>
            <a:r>
              <a:rPr lang="es-AR" sz="2600" dirty="0" smtClean="0">
                <a:solidFill>
                  <a:schemeClr val="bg1"/>
                </a:solidFill>
              </a:rPr>
              <a:t> Safety </a:t>
            </a:r>
            <a:r>
              <a:rPr lang="es-AR" sz="2600" dirty="0" err="1" smtClean="0">
                <a:solidFill>
                  <a:schemeClr val="bg1"/>
                </a:solidFill>
              </a:rPr>
              <a:t>Audit</a:t>
            </a:r>
            <a:endParaRPr lang="es-AR" sz="26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AR" sz="26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AR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4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6</a:t>
            </a:fld>
            <a:endParaRPr/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dirty="0"/>
          </a:p>
        </p:txBody>
      </p:sp>
      <p:sp>
        <p:nvSpPr>
          <p:cNvPr id="3" name="CuadroTexto 2"/>
          <p:cNvSpPr txBox="1"/>
          <p:nvPr/>
        </p:nvSpPr>
        <p:spPr>
          <a:xfrm>
            <a:off x="2971077" y="1880967"/>
            <a:ext cx="1234584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600" dirty="0" smtClean="0">
                <a:solidFill>
                  <a:schemeClr val="bg1"/>
                </a:solidFill>
              </a:rPr>
              <a:t>Responsabilidades </a:t>
            </a:r>
            <a:r>
              <a:rPr lang="es-AR" sz="4600" dirty="0" smtClean="0">
                <a:solidFill>
                  <a:schemeClr val="bg1"/>
                </a:solidFill>
              </a:rPr>
              <a:t>del </a:t>
            </a:r>
            <a:r>
              <a:rPr lang="es-AR" sz="4600" dirty="0" smtClean="0">
                <a:solidFill>
                  <a:schemeClr val="bg1"/>
                </a:solidFill>
              </a:rPr>
              <a:t>sector</a:t>
            </a:r>
            <a:endParaRPr lang="es-AR" sz="4600" dirty="0" smtClean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90500" y="3200186"/>
            <a:ext cx="17855159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just">
              <a:buClr>
                <a:srgbClr val="FFC000"/>
              </a:buClr>
              <a:buAutoNum type="arabicPeriod"/>
            </a:pPr>
            <a:r>
              <a:rPr lang="es-ES" sz="2800" dirty="0" smtClean="0">
                <a:solidFill>
                  <a:schemeClr val="bg1"/>
                </a:solidFill>
              </a:rPr>
              <a:t>Analizar </a:t>
            </a:r>
            <a:r>
              <a:rPr lang="es-ES" sz="2800" dirty="0">
                <a:solidFill>
                  <a:schemeClr val="bg1"/>
                </a:solidFill>
              </a:rPr>
              <a:t>la viabilidad operativa de aeropuertos y elaborar las limitaciones de despegue y aterrizaje </a:t>
            </a:r>
            <a:r>
              <a:rPr lang="es-AR" sz="2800" dirty="0">
                <a:solidFill>
                  <a:schemeClr val="bg1"/>
                </a:solidFill>
              </a:rPr>
              <a:t>correspondientes</a:t>
            </a:r>
            <a:r>
              <a:rPr lang="es-AR" sz="2800" dirty="0" smtClean="0">
                <a:solidFill>
                  <a:schemeClr val="bg1"/>
                </a:solidFill>
              </a:rPr>
              <a:t>.</a:t>
            </a:r>
          </a:p>
          <a:p>
            <a:pPr marL="914400" indent="-914400" algn="just">
              <a:buClr>
                <a:srgbClr val="FFC000"/>
              </a:buClr>
              <a:buFont typeface="Arial"/>
              <a:buAutoNum type="arabicPeriod"/>
            </a:pPr>
            <a:r>
              <a:rPr lang="es-ES" sz="2800" dirty="0">
                <a:solidFill>
                  <a:schemeClr val="bg1"/>
                </a:solidFill>
              </a:rPr>
              <a:t>Diseño de procedimientos de despegue con falla de </a:t>
            </a:r>
            <a:r>
              <a:rPr lang="es-ES" sz="2800" dirty="0" smtClean="0">
                <a:solidFill>
                  <a:schemeClr val="bg1"/>
                </a:solidFill>
              </a:rPr>
              <a:t>motor.</a:t>
            </a:r>
          </a:p>
          <a:p>
            <a:pPr marL="914400" indent="-914400" algn="just">
              <a:buClr>
                <a:srgbClr val="FFC000"/>
              </a:buClr>
              <a:buFont typeface="Arial"/>
              <a:buAutoNum type="arabicPeriod"/>
            </a:pPr>
            <a:r>
              <a:rPr lang="es-ES" sz="2800" dirty="0">
                <a:solidFill>
                  <a:schemeClr val="bg1"/>
                </a:solidFill>
              </a:rPr>
              <a:t>Determinar los requerimientos técnicos de equipamiento de abordo (equipos de emergencia, de navegación, certificaciones especiales, listas de equipos mínimos etc</a:t>
            </a:r>
            <a:r>
              <a:rPr lang="es-ES" sz="2800" dirty="0" smtClean="0">
                <a:solidFill>
                  <a:schemeClr val="bg1"/>
                </a:solidFill>
              </a:rPr>
              <a:t>.)</a:t>
            </a:r>
          </a:p>
          <a:p>
            <a:pPr marL="914400" indent="-914400" algn="just">
              <a:buClr>
                <a:srgbClr val="FFC000"/>
              </a:buClr>
              <a:buFont typeface="Arial"/>
              <a:buAutoNum type="arabicPeriod"/>
            </a:pPr>
            <a:r>
              <a:rPr lang="es-ES" sz="2800" dirty="0">
                <a:solidFill>
                  <a:schemeClr val="bg1"/>
                </a:solidFill>
              </a:rPr>
              <a:t>Coordinar el análisis del peso y balanceo de las aeronaves empresarias y la preparación de la documentación técnica asociada</a:t>
            </a:r>
            <a:r>
              <a:rPr lang="es-ES" sz="2800" dirty="0" smtClean="0">
                <a:solidFill>
                  <a:schemeClr val="bg1"/>
                </a:solidFill>
              </a:rPr>
              <a:t>.</a:t>
            </a:r>
          </a:p>
          <a:p>
            <a:pPr marL="914400" indent="-914400" algn="just">
              <a:buClr>
                <a:srgbClr val="FFC000"/>
              </a:buClr>
              <a:buFont typeface="Arial"/>
              <a:buAutoNum type="arabicPeriod"/>
            </a:pPr>
            <a:r>
              <a:rPr lang="es-ES" sz="2800" dirty="0">
                <a:solidFill>
                  <a:schemeClr val="bg1"/>
                </a:solidFill>
              </a:rPr>
              <a:t>Gestionar y analizar la documentación recibida del fabricante de la aeronave, y realizar las gestiones de aprobación requeridas por parte de ANAC</a:t>
            </a:r>
            <a:r>
              <a:rPr lang="es-ES" sz="2800" dirty="0" smtClean="0">
                <a:solidFill>
                  <a:schemeClr val="bg1"/>
                </a:solidFill>
              </a:rPr>
              <a:t>.</a:t>
            </a:r>
          </a:p>
          <a:p>
            <a:pPr marL="914400" lvl="0" indent="-914400" algn="just">
              <a:buClr>
                <a:srgbClr val="FFC000"/>
              </a:buClr>
              <a:buFont typeface="Arial"/>
              <a:buAutoNum type="arabicPeriod"/>
            </a:pPr>
            <a:r>
              <a:rPr lang="es-ES" sz="2800" dirty="0" smtClean="0">
                <a:solidFill>
                  <a:srgbClr val="FFFFFF"/>
                </a:solidFill>
              </a:rPr>
              <a:t>Gestionar </a:t>
            </a:r>
            <a:r>
              <a:rPr lang="es-ES" sz="2800" dirty="0">
                <a:solidFill>
                  <a:srgbClr val="FFFFFF"/>
                </a:solidFill>
              </a:rPr>
              <a:t>el contenido de las Bases de Datos de Navegación de los vuelos de la Compañía y coordinar su actualización y coordinar la confección de reportes de modificaciones</a:t>
            </a:r>
            <a:r>
              <a:rPr lang="es-ES" sz="2800" dirty="0" smtClean="0">
                <a:solidFill>
                  <a:srgbClr val="FFFFFF"/>
                </a:solidFill>
              </a:rPr>
              <a:t>.</a:t>
            </a:r>
          </a:p>
          <a:p>
            <a:pPr marL="914400" indent="-914400" algn="just">
              <a:buClr>
                <a:srgbClr val="FFC000"/>
              </a:buClr>
              <a:buFont typeface="Arial"/>
              <a:buAutoNum type="arabicPeriod"/>
            </a:pPr>
            <a:r>
              <a:rPr lang="es-ES" sz="2800" dirty="0" smtClean="0">
                <a:solidFill>
                  <a:srgbClr val="FFFFFF"/>
                </a:solidFill>
              </a:rPr>
              <a:t>Gestionar </a:t>
            </a:r>
            <a:r>
              <a:rPr lang="es-ES" sz="2800" dirty="0">
                <a:solidFill>
                  <a:srgbClr val="FFFFFF"/>
                </a:solidFill>
              </a:rPr>
              <a:t>la información, bases de datos de aeropuertos, aeronaves y modelos, y configuración de los sistemas EFB de la flota empresaria</a:t>
            </a:r>
            <a:r>
              <a:rPr lang="es-ES" sz="2800" dirty="0" smtClean="0">
                <a:solidFill>
                  <a:srgbClr val="FFFFFF"/>
                </a:solidFill>
              </a:rPr>
              <a:t>.</a:t>
            </a:r>
            <a:endParaRPr lang="es-ES" sz="2800" dirty="0">
              <a:solidFill>
                <a:srgbClr val="FFFFFF"/>
              </a:solidFill>
            </a:endParaRPr>
          </a:p>
          <a:p>
            <a:pPr marL="914400" indent="-914400" algn="just">
              <a:buClr>
                <a:srgbClr val="FFC000"/>
              </a:buClr>
              <a:buFont typeface="Arial"/>
              <a:buAutoNum type="arabicPeriod"/>
            </a:pPr>
            <a:endParaRPr lang="es-ES" sz="2800" dirty="0">
              <a:solidFill>
                <a:schemeClr val="bg1"/>
              </a:solidFill>
            </a:endParaRPr>
          </a:p>
          <a:p>
            <a:pPr marL="914400" indent="-914400" algn="just">
              <a:buClr>
                <a:srgbClr val="FFC000"/>
              </a:buClr>
              <a:buFont typeface="Arial"/>
              <a:buAutoNum type="arabicPeriod"/>
            </a:pPr>
            <a:endParaRPr lang="es-ES" sz="2800" dirty="0">
              <a:solidFill>
                <a:schemeClr val="bg1"/>
              </a:solidFill>
            </a:endParaRPr>
          </a:p>
          <a:p>
            <a:pPr marL="914400" indent="-914400" algn="just">
              <a:buClr>
                <a:srgbClr val="FFC000"/>
              </a:buClr>
              <a:buFont typeface="Arial"/>
              <a:buAutoNum type="arabicPeriod"/>
            </a:pPr>
            <a:endParaRPr lang="es-ES" sz="2800" dirty="0">
              <a:solidFill>
                <a:schemeClr val="bg1"/>
              </a:solidFill>
            </a:endParaRPr>
          </a:p>
          <a:p>
            <a:pPr marL="914400" indent="-914400" algn="just">
              <a:buClr>
                <a:srgbClr val="FFC000"/>
              </a:buClr>
              <a:buFont typeface="Arial"/>
              <a:buAutoNum type="arabicPeriod"/>
            </a:pPr>
            <a:endParaRPr lang="es-ES" sz="2800" dirty="0">
              <a:solidFill>
                <a:schemeClr val="bg1"/>
              </a:solidFill>
            </a:endParaRPr>
          </a:p>
          <a:p>
            <a:pPr marL="914400" indent="-914400" algn="just">
              <a:buClr>
                <a:srgbClr val="FFC000"/>
              </a:buClr>
              <a:buAutoNum type="arabicPeriod"/>
            </a:pPr>
            <a:endParaRPr lang="es-AR" sz="2800" dirty="0" smtClean="0">
              <a:solidFill>
                <a:schemeClr val="bg1"/>
              </a:solidFill>
            </a:endParaRPr>
          </a:p>
          <a:p>
            <a:pPr marL="914400" indent="-914400" algn="just">
              <a:buClr>
                <a:srgbClr val="FFC000"/>
              </a:buClr>
              <a:buAutoNum type="arabicPeriod"/>
            </a:pPr>
            <a:endParaRPr lang="es-A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0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5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dirty="0"/>
          </a:p>
        </p:txBody>
      </p:sp>
      <p:sp>
        <p:nvSpPr>
          <p:cNvPr id="3" name="CuadroTexto 2"/>
          <p:cNvSpPr txBox="1"/>
          <p:nvPr/>
        </p:nvSpPr>
        <p:spPr>
          <a:xfrm>
            <a:off x="1377573" y="1538416"/>
            <a:ext cx="149972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es-ES" sz="4400" dirty="0" smtClean="0">
                <a:solidFill>
                  <a:schemeClr val="bg1"/>
                </a:solidFill>
              </a:rPr>
              <a:t>1. Analizar </a:t>
            </a:r>
            <a:r>
              <a:rPr lang="es-ES" sz="4400" dirty="0">
                <a:solidFill>
                  <a:schemeClr val="bg1"/>
                </a:solidFill>
              </a:rPr>
              <a:t>la viabilidad operativa de aeropuertos </a:t>
            </a:r>
            <a:r>
              <a:rPr lang="es-ES" sz="4400" dirty="0" smtClean="0">
                <a:solidFill>
                  <a:schemeClr val="bg1"/>
                </a:solidFill>
              </a:rPr>
              <a:t>y elaborar </a:t>
            </a:r>
            <a:r>
              <a:rPr lang="es-ES" sz="4400" dirty="0">
                <a:solidFill>
                  <a:schemeClr val="bg1"/>
                </a:solidFill>
              </a:rPr>
              <a:t>las limitaciones de despegue y </a:t>
            </a:r>
            <a:r>
              <a:rPr lang="es-ES" sz="4400" dirty="0" smtClean="0">
                <a:solidFill>
                  <a:schemeClr val="bg1"/>
                </a:solidFill>
              </a:rPr>
              <a:t>aterrizaje </a:t>
            </a:r>
            <a:r>
              <a:rPr lang="es-AR" sz="4400" dirty="0" smtClean="0">
                <a:solidFill>
                  <a:schemeClr val="bg1"/>
                </a:solidFill>
              </a:rPr>
              <a:t>correspondientes</a:t>
            </a:r>
            <a:r>
              <a:rPr lang="es-AR" sz="4400" dirty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413567"/>
              </p:ext>
            </p:extLst>
          </p:nvPr>
        </p:nvGraphicFramePr>
        <p:xfrm>
          <a:off x="7531777" y="4848199"/>
          <a:ext cx="3336988" cy="4722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crobat Document" r:id="rId6" imgW="5667153" imgH="8019596" progId="AcroExch.Document.DC">
                  <p:embed/>
                </p:oleObj>
              </mc:Choice>
              <mc:Fallback>
                <p:oleObj name="Acrobat Document" r:id="rId6" imgW="5667153" imgH="801959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31777" y="4848199"/>
                        <a:ext cx="3336988" cy="4722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296110"/>
              </p:ext>
            </p:extLst>
          </p:nvPr>
        </p:nvGraphicFramePr>
        <p:xfrm>
          <a:off x="12694530" y="4848199"/>
          <a:ext cx="3336988" cy="4722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Acrobat Document" r:id="rId8" imgW="5667153" imgH="8019596" progId="AcroExch.Document.DC">
                  <p:embed/>
                </p:oleObj>
              </mc:Choice>
              <mc:Fallback>
                <p:oleObj name="Acrobat Document" r:id="rId8" imgW="5667153" imgH="801959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694530" y="4848199"/>
                        <a:ext cx="3336988" cy="4722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ángulo 10"/>
          <p:cNvSpPr/>
          <p:nvPr/>
        </p:nvSpPr>
        <p:spPr>
          <a:xfrm>
            <a:off x="1632537" y="3380059"/>
            <a:ext cx="838391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AIP</a:t>
            </a:r>
            <a:endParaRPr lang="es-AR" sz="2000" dirty="0"/>
          </a:p>
        </p:txBody>
      </p:sp>
      <p:sp>
        <p:nvSpPr>
          <p:cNvPr id="12" name="Rectángulo 11"/>
          <p:cNvSpPr/>
          <p:nvPr/>
        </p:nvSpPr>
        <p:spPr>
          <a:xfrm>
            <a:off x="3360012" y="3380059"/>
            <a:ext cx="2821937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Base de datos de aeropuertos </a:t>
            </a:r>
          </a:p>
          <a:p>
            <a:pPr algn="ctr"/>
            <a:r>
              <a:rPr lang="es-AR" sz="2000" dirty="0" smtClean="0"/>
              <a:t>(Access </a:t>
            </a:r>
            <a:r>
              <a:rPr lang="es-AR" sz="2000" dirty="0" err="1" smtClean="0"/>
              <a:t>ddbb</a:t>
            </a:r>
            <a:r>
              <a:rPr lang="es-AR" sz="2000" dirty="0" smtClean="0"/>
              <a:t>)</a:t>
            </a:r>
            <a:endParaRPr lang="es-AR" sz="2000" dirty="0"/>
          </a:p>
        </p:txBody>
      </p:sp>
      <p:sp>
        <p:nvSpPr>
          <p:cNvPr id="15" name="Rectángulo 14"/>
          <p:cNvSpPr/>
          <p:nvPr/>
        </p:nvSpPr>
        <p:spPr>
          <a:xfrm>
            <a:off x="10518967" y="3380059"/>
            <a:ext cx="2821937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/>
              <a:t>Software de calculo</a:t>
            </a:r>
            <a:endParaRPr lang="es-AR" sz="2000" dirty="0"/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6181949" y="3900759"/>
            <a:ext cx="433701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angular 7"/>
          <p:cNvCxnSpPr>
            <a:stCxn id="12" idx="3"/>
            <a:endCxn id="2" idx="0"/>
          </p:cNvCxnSpPr>
          <p:nvPr/>
        </p:nvCxnSpPr>
        <p:spPr>
          <a:xfrm>
            <a:off x="6181949" y="3900759"/>
            <a:ext cx="3018322" cy="947440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20"/>
          <p:cNvCxnSpPr>
            <a:endCxn id="4" idx="0"/>
          </p:cNvCxnSpPr>
          <p:nvPr/>
        </p:nvCxnSpPr>
        <p:spPr>
          <a:xfrm>
            <a:off x="13340904" y="3916582"/>
            <a:ext cx="1022120" cy="931617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>
            <a:off x="2470928" y="3900759"/>
            <a:ext cx="88908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8964" y="2439746"/>
            <a:ext cx="13134438" cy="6656992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7785" y="2284570"/>
            <a:ext cx="10172201" cy="707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4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dirty="0"/>
          </a:p>
        </p:txBody>
      </p:sp>
      <p:sp>
        <p:nvSpPr>
          <p:cNvPr id="3" name="CuadroTexto 2"/>
          <p:cNvSpPr txBox="1"/>
          <p:nvPr/>
        </p:nvSpPr>
        <p:spPr>
          <a:xfrm>
            <a:off x="940869" y="1425308"/>
            <a:ext cx="15329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C000"/>
              </a:buClr>
            </a:pPr>
            <a:r>
              <a:rPr lang="es-ES" sz="4400" dirty="0" smtClean="0">
                <a:solidFill>
                  <a:schemeClr val="bg1"/>
                </a:solidFill>
              </a:rPr>
              <a:t>2. Diseño de procedimientos de despegue con falla de motor</a:t>
            </a:r>
            <a:endParaRPr lang="es-ES" sz="4600" dirty="0" smtClean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40869" y="2938716"/>
            <a:ext cx="162686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800" dirty="0" smtClean="0">
                <a:solidFill>
                  <a:schemeClr val="bg1"/>
                </a:solidFill>
              </a:rPr>
              <a:t>EOSID (</a:t>
            </a:r>
            <a:r>
              <a:rPr lang="es-AR" sz="2800" dirty="0" err="1" smtClean="0">
                <a:solidFill>
                  <a:schemeClr val="bg1"/>
                </a:solidFill>
              </a:rPr>
              <a:t>Engine</a:t>
            </a:r>
            <a:r>
              <a:rPr lang="es-AR" sz="2800" dirty="0" smtClean="0">
                <a:solidFill>
                  <a:schemeClr val="bg1"/>
                </a:solidFill>
              </a:rPr>
              <a:t> </a:t>
            </a:r>
            <a:r>
              <a:rPr lang="es-AR" sz="2800" dirty="0" err="1" smtClean="0">
                <a:solidFill>
                  <a:schemeClr val="bg1"/>
                </a:solidFill>
              </a:rPr>
              <a:t>Out</a:t>
            </a:r>
            <a:r>
              <a:rPr lang="es-AR" sz="2800" dirty="0" smtClean="0">
                <a:solidFill>
                  <a:schemeClr val="bg1"/>
                </a:solidFill>
              </a:rPr>
              <a:t> SID): Procedimiento que considera la falla de motor en algún momento del despegue, mientras se encuentra realizando un procedimiento SID (Standard </a:t>
            </a:r>
            <a:r>
              <a:rPr lang="es-AR" sz="2800" dirty="0" err="1" smtClean="0">
                <a:solidFill>
                  <a:schemeClr val="bg1"/>
                </a:solidFill>
              </a:rPr>
              <a:t>Instrument</a:t>
            </a:r>
            <a:r>
              <a:rPr lang="es-AR" sz="2800" dirty="0" smtClean="0">
                <a:solidFill>
                  <a:schemeClr val="bg1"/>
                </a:solidFill>
              </a:rPr>
              <a:t> </a:t>
            </a:r>
            <a:r>
              <a:rPr lang="es-AR" sz="2800" dirty="0" err="1" smtClean="0">
                <a:solidFill>
                  <a:schemeClr val="bg1"/>
                </a:solidFill>
              </a:rPr>
              <a:t>Departure</a:t>
            </a:r>
            <a:r>
              <a:rPr lang="es-AR" sz="2800" dirty="0" smtClean="0">
                <a:solidFill>
                  <a:schemeClr val="bg1"/>
                </a:solidFill>
              </a:rPr>
              <a:t>).</a:t>
            </a:r>
          </a:p>
          <a:p>
            <a:pPr algn="just"/>
            <a:r>
              <a:rPr lang="es-AR" sz="2800" dirty="0" smtClean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es-AR" sz="2800" dirty="0" smtClean="0">
                <a:solidFill>
                  <a:schemeClr val="bg1"/>
                </a:solidFill>
              </a:rPr>
              <a:t>Se consideran:</a:t>
            </a:r>
          </a:p>
          <a:p>
            <a:pPr algn="just"/>
            <a:endParaRPr lang="es-AR" sz="2800" dirty="0" smtClean="0">
              <a:solidFill>
                <a:schemeClr val="bg1"/>
              </a:solidFill>
            </a:endParaRPr>
          </a:p>
          <a:p>
            <a:pPr marL="685800" indent="-685800" algn="just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s-ES" sz="2800" dirty="0" smtClean="0">
                <a:solidFill>
                  <a:schemeClr val="bg1"/>
                </a:solidFill>
              </a:rPr>
              <a:t>Pista</a:t>
            </a:r>
          </a:p>
          <a:p>
            <a:pPr marL="685800" indent="-685800" algn="just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s-ES" sz="2800" dirty="0">
                <a:solidFill>
                  <a:schemeClr val="bg1"/>
                </a:solidFill>
              </a:rPr>
              <a:t>SID</a:t>
            </a:r>
          </a:p>
          <a:p>
            <a:pPr marL="685800" indent="-685800" algn="just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s-ES" sz="2800" dirty="0" smtClean="0">
                <a:solidFill>
                  <a:schemeClr val="bg1"/>
                </a:solidFill>
              </a:rPr>
              <a:t>Obstáculos </a:t>
            </a:r>
            <a:r>
              <a:rPr lang="es-ES" sz="2800" dirty="0" smtClean="0">
                <a:solidFill>
                  <a:schemeClr val="bg1"/>
                </a:solidFill>
              </a:rPr>
              <a:t>cercanos</a:t>
            </a:r>
          </a:p>
          <a:p>
            <a:pPr marL="685800" indent="-685800" algn="just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s-ES" sz="2800" dirty="0" smtClean="0">
                <a:solidFill>
                  <a:schemeClr val="bg1"/>
                </a:solidFill>
              </a:rPr>
              <a:t>Orografía</a:t>
            </a:r>
          </a:p>
          <a:p>
            <a:pPr marL="685800" indent="-685800" algn="just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s-ES" sz="2800" dirty="0" smtClean="0">
                <a:solidFill>
                  <a:schemeClr val="bg1"/>
                </a:solidFill>
              </a:rPr>
              <a:t>Viento </a:t>
            </a:r>
            <a:r>
              <a:rPr lang="es-ES" sz="2800" dirty="0" smtClean="0">
                <a:solidFill>
                  <a:schemeClr val="bg1"/>
                </a:solidFill>
              </a:rPr>
              <a:t>y temperatura</a:t>
            </a:r>
          </a:p>
          <a:p>
            <a:pPr marL="685800" indent="-685800" algn="just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s-ES" sz="2800" dirty="0" smtClean="0">
                <a:solidFill>
                  <a:schemeClr val="bg1"/>
                </a:solidFill>
              </a:rPr>
              <a:t>Performance del avión</a:t>
            </a:r>
          </a:p>
          <a:p>
            <a:pPr marL="685800" indent="-685800" algn="just"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s-ES" sz="2800" dirty="0" smtClean="0">
                <a:solidFill>
                  <a:schemeClr val="bg1"/>
                </a:solidFill>
              </a:rPr>
              <a:t>Procedimientos/FMS del </a:t>
            </a:r>
            <a:r>
              <a:rPr lang="es-ES" sz="2800" dirty="0" smtClean="0">
                <a:solidFill>
                  <a:schemeClr val="bg1"/>
                </a:solidFill>
              </a:rPr>
              <a:t>avión</a:t>
            </a:r>
            <a:endParaRPr lang="es-E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7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"/>
          <p:cNvSpPr/>
          <p:nvPr/>
        </p:nvSpPr>
        <p:spPr>
          <a:xfrm>
            <a:off x="0" y="-45841"/>
            <a:ext cx="18288000" cy="727183"/>
          </a:xfrm>
          <a:prstGeom prst="roundRect">
            <a:avLst>
              <a:gd name="adj" fmla="val 0"/>
            </a:avLst>
          </a:prstGeom>
          <a:solidFill>
            <a:srgbClr val="0082C8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13740359" y="9570457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9</a:t>
            </a:fld>
            <a:endParaRPr/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9539" y="187990"/>
            <a:ext cx="827867" cy="21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45821"/>
          <a:stretch/>
        </p:blipFill>
        <p:spPr>
          <a:xfrm>
            <a:off x="12694530" y="-71774"/>
            <a:ext cx="4373599" cy="75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946501" y="122219"/>
            <a:ext cx="9477197" cy="55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82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Ingeniería de Operaciones</a:t>
            </a:r>
            <a:endParaRPr dirty="0"/>
          </a:p>
        </p:txBody>
      </p:sp>
      <p:sp>
        <p:nvSpPr>
          <p:cNvPr id="3" name="CuadroTexto 2"/>
          <p:cNvSpPr txBox="1"/>
          <p:nvPr/>
        </p:nvSpPr>
        <p:spPr>
          <a:xfrm>
            <a:off x="1009665" y="1516316"/>
            <a:ext cx="162686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</a:pPr>
            <a:r>
              <a:rPr lang="es-ES" sz="4400" dirty="0" smtClean="0">
                <a:solidFill>
                  <a:schemeClr val="bg1"/>
                </a:solidFill>
              </a:rPr>
              <a:t>3. Determinar </a:t>
            </a:r>
            <a:r>
              <a:rPr lang="es-ES" sz="4400" dirty="0">
                <a:solidFill>
                  <a:schemeClr val="bg1"/>
                </a:solidFill>
              </a:rPr>
              <a:t>los requerimientos técnicos </a:t>
            </a:r>
            <a:r>
              <a:rPr lang="es-ES" sz="4400" dirty="0" smtClean="0">
                <a:solidFill>
                  <a:schemeClr val="bg1"/>
                </a:solidFill>
              </a:rPr>
              <a:t>de equipamiento </a:t>
            </a:r>
            <a:r>
              <a:rPr lang="es-ES" sz="4400" dirty="0">
                <a:solidFill>
                  <a:schemeClr val="bg1"/>
                </a:solidFill>
              </a:rPr>
              <a:t>de abordo (equipos de </a:t>
            </a:r>
            <a:r>
              <a:rPr lang="es-ES" sz="4400" dirty="0" smtClean="0">
                <a:solidFill>
                  <a:schemeClr val="bg1"/>
                </a:solidFill>
              </a:rPr>
              <a:t>emergencia, de </a:t>
            </a:r>
            <a:r>
              <a:rPr lang="es-ES" sz="4400" dirty="0">
                <a:solidFill>
                  <a:schemeClr val="bg1"/>
                </a:solidFill>
              </a:rPr>
              <a:t>navegación, certificaciones especiales, listas </a:t>
            </a:r>
            <a:r>
              <a:rPr lang="es-ES" sz="4400" dirty="0" smtClean="0">
                <a:solidFill>
                  <a:schemeClr val="bg1"/>
                </a:solidFill>
              </a:rPr>
              <a:t>de equipos </a:t>
            </a:r>
            <a:r>
              <a:rPr lang="es-ES" sz="4400" dirty="0">
                <a:solidFill>
                  <a:schemeClr val="bg1"/>
                </a:solidFill>
              </a:rPr>
              <a:t>mínimos etc.)</a:t>
            </a:r>
            <a:endParaRPr lang="es-ES" sz="4400" dirty="0" smtClean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009665" y="3991429"/>
            <a:ext cx="140997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i="1" dirty="0" smtClean="0">
                <a:solidFill>
                  <a:schemeClr val="bg1"/>
                </a:solidFill>
              </a:rPr>
              <a:t>Regulación: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200" i="1" dirty="0" smtClean="0">
                <a:solidFill>
                  <a:schemeClr val="bg1"/>
                </a:solidFill>
              </a:rPr>
              <a:t>RAAC </a:t>
            </a:r>
            <a:r>
              <a:rPr lang="es-ES" sz="3200" i="1" dirty="0" smtClean="0">
                <a:solidFill>
                  <a:schemeClr val="bg1"/>
                </a:solidFill>
              </a:rPr>
              <a:t>91 – Reglas de Vuelo y Operación </a:t>
            </a:r>
            <a:r>
              <a:rPr lang="es-ES" sz="3200" i="1" dirty="0" smtClean="0">
                <a:solidFill>
                  <a:schemeClr val="bg1"/>
                </a:solidFill>
              </a:rPr>
              <a:t>General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200" i="1" dirty="0" smtClean="0">
                <a:solidFill>
                  <a:schemeClr val="bg1"/>
                </a:solidFill>
              </a:rPr>
              <a:t>RAAC </a:t>
            </a:r>
            <a:r>
              <a:rPr lang="es-ES" sz="3200" i="1" dirty="0" smtClean="0">
                <a:solidFill>
                  <a:schemeClr val="bg1"/>
                </a:solidFill>
              </a:rPr>
              <a:t>121 – Operaciones Regulares Internas e Internacionales</a:t>
            </a:r>
          </a:p>
          <a:p>
            <a:pPr algn="just"/>
            <a:r>
              <a:rPr lang="es-ES" sz="3200" i="1" dirty="0" err="1">
                <a:solidFill>
                  <a:schemeClr val="bg1"/>
                </a:solidFill>
              </a:rPr>
              <a:t>Customización</a:t>
            </a:r>
            <a:r>
              <a:rPr lang="es-ES" sz="3200" i="1" dirty="0">
                <a:solidFill>
                  <a:schemeClr val="bg1"/>
                </a:solidFill>
              </a:rPr>
              <a:t> de MEL (MMEL)</a:t>
            </a:r>
          </a:p>
          <a:p>
            <a:pPr algn="just"/>
            <a:endParaRPr lang="es-ES" sz="3200" i="1" dirty="0" smtClean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194" y="2103264"/>
            <a:ext cx="9819613" cy="60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2199</TotalTime>
  <Words>1367</Words>
  <Application>Microsoft Office PowerPoint</Application>
  <PresentationFormat>Personalizado</PresentationFormat>
  <Paragraphs>240</Paragraphs>
  <Slides>19</Slides>
  <Notes>19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Wingdings</vt:lpstr>
      <vt:lpstr>Tema de Office</vt:lpstr>
      <vt:lpstr>Adobe 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Sofia Castiglioni</dc:creator>
  <cp:lastModifiedBy>Gelburt, Hernan</cp:lastModifiedBy>
  <cp:revision>115</cp:revision>
  <dcterms:created xsi:type="dcterms:W3CDTF">2021-06-03T16:25:34Z</dcterms:created>
  <dcterms:modified xsi:type="dcterms:W3CDTF">2024-11-14T19:11:49Z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0x0101007F7F5CEC19297D4A8E314DCF14C65D29</vt:lpwstr>
  </property>
  <property fmtid="{D5CDD505-2E9C-101B-9397-08002B2CF9AE}" pid="3" name="MediaServiceImageTags">
    <vt:lpwstr/>
  </property>
</Properties>
</file>