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3" r:id="rId4"/>
    <p:sldId id="279" r:id="rId5"/>
    <p:sldId id="294" r:id="rId6"/>
    <p:sldId id="280" r:id="rId7"/>
    <p:sldId id="287" r:id="rId8"/>
    <p:sldId id="284" r:id="rId9"/>
    <p:sldId id="285" r:id="rId10"/>
    <p:sldId id="288" r:id="rId11"/>
    <p:sldId id="295" r:id="rId12"/>
    <p:sldId id="296" r:id="rId13"/>
    <p:sldId id="297" r:id="rId14"/>
    <p:sldId id="289" r:id="rId15"/>
    <p:sldId id="290" r:id="rId16"/>
    <p:sldId id="292" r:id="rId17"/>
    <p:sldId id="291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086" y="-6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1016" y="866887"/>
            <a:ext cx="9989967" cy="3329581"/>
          </a:xfrm>
        </p:spPr>
        <p:txBody>
          <a:bodyPr/>
          <a:lstStyle/>
          <a:p>
            <a:pPr algn="ctr"/>
            <a:r>
              <a:rPr lang="es-AR" sz="6000" dirty="0" smtClean="0"/>
              <a:t>El pensamiento latinoamericano en ciencia, tecnología, desarrollo y dependencia</a:t>
            </a:r>
            <a:endParaRPr lang="es-A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b="1" dirty="0" smtClean="0"/>
              <a:t>PLACTED: SU VIGENCIA</a:t>
            </a:r>
          </a:p>
          <a:p>
            <a:pPr algn="ctr"/>
            <a:endParaRPr lang="es-AR" sz="3200" dirty="0"/>
          </a:p>
          <a:p>
            <a:pPr algn="ctr"/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3237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/>
              <a:t>Ideas principales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579032" cy="4195481"/>
          </a:xfrm>
        </p:spPr>
        <p:txBody>
          <a:bodyPr/>
          <a:lstStyle/>
          <a:p>
            <a:r>
              <a:rPr lang="es-AR" sz="2400" b="1" i="1" dirty="0"/>
              <a:t>La desagregación del paquete tecnológico</a:t>
            </a:r>
            <a:r>
              <a:rPr lang="es-AR" sz="2400" dirty="0"/>
              <a:t>, </a:t>
            </a:r>
          </a:p>
          <a:p>
            <a:r>
              <a:rPr lang="es-AR" sz="2400" b="1" i="1" dirty="0"/>
              <a:t>La articulación de los esfuerzos en ciencia y tecnología en un proyecto nacional</a:t>
            </a:r>
            <a:r>
              <a:rPr lang="es-AR" sz="2400" dirty="0"/>
              <a:t> concepto de políticas explícitas e implícitas</a:t>
            </a:r>
          </a:p>
          <a:p>
            <a:r>
              <a:rPr lang="es-AR" sz="2400" dirty="0"/>
              <a:t>El conocido </a:t>
            </a:r>
            <a:r>
              <a:rPr lang="es-AR" sz="2400" b="1" i="1" dirty="0"/>
              <a:t>triángulo de Sabato,</a:t>
            </a:r>
            <a:endParaRPr lang="es-AR" sz="2400" dirty="0"/>
          </a:p>
          <a:p>
            <a:r>
              <a:rPr lang="es-AR" sz="2400" b="1" i="1" dirty="0"/>
              <a:t>La caracterización de nuestras sociedades y del subdesarrollo</a:t>
            </a:r>
            <a:r>
              <a:rPr lang="es-AR" sz="2400" dirty="0"/>
              <a:t> </a:t>
            </a:r>
            <a:r>
              <a:rPr lang="es-AR" sz="2400" b="1" i="1" dirty="0"/>
              <a:t>como sociedades con una heterogeneidad estructural</a:t>
            </a:r>
            <a:r>
              <a:rPr lang="es-AR" sz="2400" dirty="0"/>
              <a:t> fruto de su historia </a:t>
            </a:r>
            <a:r>
              <a:rPr lang="es-AR" sz="2400" dirty="0" smtClean="0"/>
              <a:t>colonial</a:t>
            </a:r>
          </a:p>
          <a:p>
            <a:r>
              <a:rPr lang="es-AR" sz="2400" dirty="0" smtClean="0"/>
              <a:t>La </a:t>
            </a:r>
            <a:r>
              <a:rPr lang="es-AR" sz="2400" b="1" dirty="0" smtClean="0"/>
              <a:t>transferencia de tecnología: tecnología como mercancía</a:t>
            </a: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94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Oval 2"/>
          <p:cNvSpPr>
            <a:spLocks noChangeArrowheads="1"/>
          </p:cNvSpPr>
          <p:nvPr/>
        </p:nvSpPr>
        <p:spPr bwMode="auto">
          <a:xfrm>
            <a:off x="5016500" y="1268413"/>
            <a:ext cx="1727200" cy="1655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b="1" dirty="0"/>
              <a:t>Economía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dirty="0"/>
              <a:t>¿Qué producir?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48343" y="352426"/>
            <a:ext cx="114227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2800" b="1" dirty="0"/>
              <a:t>Relación entre economía, tecnología y sociedad</a:t>
            </a:r>
          </a:p>
        </p:txBody>
      </p:sp>
      <p:sp>
        <p:nvSpPr>
          <p:cNvPr id="324612" name="Oval 4"/>
          <p:cNvSpPr>
            <a:spLocks noChangeArrowheads="1"/>
          </p:cNvSpPr>
          <p:nvPr/>
        </p:nvSpPr>
        <p:spPr bwMode="auto">
          <a:xfrm>
            <a:off x="3071813" y="3284538"/>
            <a:ext cx="1727200" cy="1655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b="1" dirty="0"/>
              <a:t>Tecnología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dirty="0"/>
              <a:t>¿Cómo producir?</a:t>
            </a:r>
          </a:p>
        </p:txBody>
      </p:sp>
      <p:sp>
        <p:nvSpPr>
          <p:cNvPr id="324613" name="Oval 5"/>
          <p:cNvSpPr>
            <a:spLocks noChangeArrowheads="1"/>
          </p:cNvSpPr>
          <p:nvPr/>
        </p:nvSpPr>
        <p:spPr bwMode="auto">
          <a:xfrm>
            <a:off x="6672263" y="3357563"/>
            <a:ext cx="1727200" cy="1655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b="1" dirty="0"/>
              <a:t>Estructura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b="1" dirty="0"/>
              <a:t>Social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dirty="0"/>
              <a:t>¿Para quién?</a:t>
            </a:r>
          </a:p>
        </p:txBody>
      </p:sp>
      <p:sp>
        <p:nvSpPr>
          <p:cNvPr id="324614" name="Line 6"/>
          <p:cNvSpPr>
            <a:spLocks noChangeShapeType="1"/>
          </p:cNvSpPr>
          <p:nvPr/>
        </p:nvSpPr>
        <p:spPr bwMode="auto">
          <a:xfrm flipH="1">
            <a:off x="4367213" y="2565401"/>
            <a:ext cx="7921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4615" name="Line 7"/>
          <p:cNvSpPr>
            <a:spLocks noChangeShapeType="1"/>
          </p:cNvSpPr>
          <p:nvPr/>
        </p:nvSpPr>
        <p:spPr bwMode="auto">
          <a:xfrm flipV="1">
            <a:off x="4511676" y="2708276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6311901" y="2781300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 flipH="1" flipV="1">
            <a:off x="6527801" y="2636838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4800601" y="40052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 flipH="1">
            <a:off x="4800601" y="42926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39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s-AR" sz="2000" b="1" dirty="0"/>
              <a:t>INTERRELACION ENTRE LO ECONÓMICO, LO TECNOLÓGICO Y LO SOCIAL EN LA MATRIZ INSUMO-PRODUCTO</a:t>
            </a: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2208214" y="14128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AR"/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2208214" y="1628775"/>
            <a:ext cx="1622425" cy="869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graphicFrame>
        <p:nvGraphicFramePr>
          <p:cNvPr id="325637" name="Group 5"/>
          <p:cNvGraphicFramePr>
            <a:graphicFrameLocks noGrp="1"/>
          </p:cNvGraphicFramePr>
          <p:nvPr/>
        </p:nvGraphicFramePr>
        <p:xfrm>
          <a:off x="2208213" y="1557339"/>
          <a:ext cx="7886700" cy="4114483"/>
        </p:xfrm>
        <a:graphic>
          <a:graphicData uri="http://schemas.openxmlformats.org/drawingml/2006/table">
            <a:tbl>
              <a:tblPr/>
              <a:tblGrid>
                <a:gridCol w="1600200"/>
                <a:gridCol w="714375"/>
                <a:gridCol w="771525"/>
                <a:gridCol w="800100"/>
                <a:gridCol w="1257300"/>
                <a:gridCol w="1371600"/>
                <a:gridCol w="1371600"/>
              </a:tblGrid>
              <a:tr h="487363">
                <a:tc row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PRODUCCION</a:t>
                      </a:r>
                      <a:endParaRPr kumimoji="0" lang="es-MX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INSUMOS</a:t>
                      </a:r>
                      <a:endParaRPr kumimoji="0" lang="es-MX" altLang="es-A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SECTORES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DEMANDA FINAL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TOTAL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INVERSIÓN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CONSUMO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Dirigida a sector I y sector II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Estructura de la demanda</a:t>
                      </a:r>
                      <a:endParaRPr kumimoji="0" lang="es-MX" altLang="es-A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(social y económica)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Beneficios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Salarios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Producto sectorial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A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B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C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VBP</a:t>
                      </a:r>
                      <a:endParaRPr kumimoji="0" lang="es-MX" alt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itchFamily="18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Elipse 1"/>
          <p:cNvSpPr/>
          <p:nvPr/>
        </p:nvSpPr>
        <p:spPr>
          <a:xfrm>
            <a:off x="3933371" y="2714170"/>
            <a:ext cx="2032000" cy="1262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Relaciones técnicas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933370" y="4121377"/>
            <a:ext cx="2032000" cy="960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Relaciones sociales</a:t>
            </a:r>
            <a:endParaRPr lang="es-A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727576" y="333375"/>
            <a:ext cx="24479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200"/>
              <a:t>Generación de ciencia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5016501" y="981076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s-ES" altLang="es-AR"/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5519738" y="981076"/>
            <a:ext cx="9144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000"/>
              <a:t>Tecnología</a:t>
            </a:r>
          </a:p>
        </p:txBody>
      </p:sp>
      <p:sp>
        <p:nvSpPr>
          <p:cNvPr id="326661" name="Line 5"/>
          <p:cNvSpPr>
            <a:spLocks noChangeShapeType="1"/>
          </p:cNvSpPr>
          <p:nvPr/>
        </p:nvSpPr>
        <p:spPr bwMode="auto">
          <a:xfrm>
            <a:off x="7175500" y="549275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7824789" y="404814"/>
            <a:ext cx="2035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MX" altLang="es-AR" sz="1200"/>
              <a:t>Conectada con exterior</a:t>
            </a:r>
          </a:p>
        </p:txBody>
      </p:sp>
      <p:sp>
        <p:nvSpPr>
          <p:cNvPr id="326663" name="Line 7"/>
          <p:cNvSpPr>
            <a:spLocks noChangeShapeType="1"/>
          </p:cNvSpPr>
          <p:nvPr/>
        </p:nvSpPr>
        <p:spPr bwMode="auto">
          <a:xfrm flipH="1">
            <a:off x="6456364" y="11969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7896226" y="1000126"/>
            <a:ext cx="2303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MX" altLang="es-AR" sz="1200" dirty="0"/>
              <a:t>Fundamentalmente externa e inducida a través de las pautas de consumo</a:t>
            </a: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5159376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000"/>
              <a:t>Producción BK e Insumos</a:t>
            </a:r>
          </a:p>
        </p:txBody>
      </p:sp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2208213" y="639763"/>
            <a:ext cx="208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s-ES" altLang="es-AR"/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2063751" y="7127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s-ES" altLang="es-AR"/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2063751" y="692150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b="1"/>
              <a:t>Estructura CyT</a:t>
            </a:r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4079875" y="40481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 flipV="1">
            <a:off x="4079876" y="260351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4079875" y="1268414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72" name="Rectangle 16"/>
          <p:cNvSpPr>
            <a:spLocks noChangeArrowheads="1"/>
          </p:cNvSpPr>
          <p:nvPr/>
        </p:nvSpPr>
        <p:spPr bwMode="auto">
          <a:xfrm>
            <a:off x="4656139" y="2133600"/>
            <a:ext cx="25923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400" b="1"/>
              <a:t>Producción de Bienes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400" b="1"/>
              <a:t> duraderos y de lujo - BCD</a:t>
            </a:r>
          </a:p>
        </p:txBody>
      </p:sp>
      <p:sp>
        <p:nvSpPr>
          <p:cNvPr id="326673" name="Rectangle 17"/>
          <p:cNvSpPr>
            <a:spLocks noChangeArrowheads="1"/>
          </p:cNvSpPr>
          <p:nvPr/>
        </p:nvSpPr>
        <p:spPr bwMode="auto">
          <a:xfrm>
            <a:off x="5448300" y="3284539"/>
            <a:ext cx="10795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200" dirty="0"/>
              <a:t>Bienes Salario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200" dirty="0" err="1"/>
              <a:t>BCnoD</a:t>
            </a:r>
            <a:endParaRPr lang="es-MX" altLang="es-AR" sz="1200" dirty="0"/>
          </a:p>
        </p:txBody>
      </p:sp>
      <p:sp>
        <p:nvSpPr>
          <p:cNvPr id="326674" name="Line 18"/>
          <p:cNvSpPr>
            <a:spLocks noChangeShapeType="1"/>
          </p:cNvSpPr>
          <p:nvPr/>
        </p:nvSpPr>
        <p:spPr bwMode="auto">
          <a:xfrm>
            <a:off x="4079875" y="15573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75" name="Line 19"/>
          <p:cNvSpPr>
            <a:spLocks noChangeShapeType="1"/>
          </p:cNvSpPr>
          <p:nvPr/>
        </p:nvSpPr>
        <p:spPr bwMode="auto">
          <a:xfrm flipV="1">
            <a:off x="4079875" y="1484314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76" name="Line 20"/>
          <p:cNvSpPr>
            <a:spLocks noChangeShapeType="1"/>
          </p:cNvSpPr>
          <p:nvPr/>
        </p:nvSpPr>
        <p:spPr bwMode="auto">
          <a:xfrm>
            <a:off x="4079875" y="3860801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2208213" y="2349501"/>
            <a:ext cx="1511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b="1"/>
              <a:t>Estructura productiva</a:t>
            </a:r>
          </a:p>
        </p:txBody>
      </p:sp>
      <p:sp>
        <p:nvSpPr>
          <p:cNvPr id="326678" name="Text Box 22"/>
          <p:cNvSpPr txBox="1">
            <a:spLocks noChangeArrowheads="1"/>
          </p:cNvSpPr>
          <p:nvPr/>
        </p:nvSpPr>
        <p:spPr bwMode="auto">
          <a:xfrm>
            <a:off x="8091487" y="2205039"/>
            <a:ext cx="2611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200" dirty="0"/>
              <a:t>Sobredimensionamiento de Bienes de consumo duradero</a:t>
            </a:r>
          </a:p>
        </p:txBody>
      </p:sp>
      <p:sp>
        <p:nvSpPr>
          <p:cNvPr id="326679" name="Text Box 23"/>
          <p:cNvSpPr txBox="1">
            <a:spLocks noChangeArrowheads="1"/>
          </p:cNvSpPr>
          <p:nvPr/>
        </p:nvSpPr>
        <p:spPr bwMode="auto">
          <a:xfrm>
            <a:off x="7967663" y="1700213"/>
            <a:ext cx="1873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000"/>
              <a:t>Casi inexistente. Importados</a:t>
            </a:r>
          </a:p>
        </p:txBody>
      </p:sp>
      <p:sp>
        <p:nvSpPr>
          <p:cNvPr id="326680" name="Line 24"/>
          <p:cNvSpPr>
            <a:spLocks noChangeShapeType="1"/>
          </p:cNvSpPr>
          <p:nvPr/>
        </p:nvSpPr>
        <p:spPr bwMode="auto">
          <a:xfrm flipH="1" flipV="1">
            <a:off x="6743700" y="1752601"/>
            <a:ext cx="1514928" cy="105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81" name="Line 25"/>
          <p:cNvSpPr>
            <a:spLocks noChangeShapeType="1"/>
          </p:cNvSpPr>
          <p:nvPr/>
        </p:nvSpPr>
        <p:spPr bwMode="auto">
          <a:xfrm flipH="1">
            <a:off x="7248525" y="24923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8040688" y="330517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200" dirty="0"/>
              <a:t>Atrofia relativa del sector de </a:t>
            </a:r>
            <a:r>
              <a:rPr lang="es-MX" altLang="es-AR" sz="1200" dirty="0" err="1"/>
              <a:t>BCnoD</a:t>
            </a:r>
            <a:endParaRPr lang="es-MX" altLang="es-AR" sz="1200" dirty="0"/>
          </a:p>
        </p:txBody>
      </p:sp>
      <p:sp>
        <p:nvSpPr>
          <p:cNvPr id="326683" name="Line 27"/>
          <p:cNvSpPr>
            <a:spLocks noChangeShapeType="1"/>
          </p:cNvSpPr>
          <p:nvPr/>
        </p:nvSpPr>
        <p:spPr bwMode="auto">
          <a:xfrm flipH="1">
            <a:off x="6527801" y="35004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84" name="Line 28"/>
          <p:cNvSpPr>
            <a:spLocks noChangeShapeType="1"/>
          </p:cNvSpPr>
          <p:nvPr/>
        </p:nvSpPr>
        <p:spPr bwMode="auto">
          <a:xfrm flipH="1">
            <a:off x="4872038" y="1125538"/>
            <a:ext cx="6477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85" name="Line 29"/>
          <p:cNvSpPr>
            <a:spLocks noChangeShapeType="1"/>
          </p:cNvSpPr>
          <p:nvPr/>
        </p:nvSpPr>
        <p:spPr bwMode="auto">
          <a:xfrm>
            <a:off x="4872038" y="1125539"/>
            <a:ext cx="0" cy="5746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86" name="Line 30"/>
          <p:cNvSpPr>
            <a:spLocks noChangeShapeType="1"/>
          </p:cNvSpPr>
          <p:nvPr/>
        </p:nvSpPr>
        <p:spPr bwMode="auto">
          <a:xfrm>
            <a:off x="4872039" y="17002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87" name="Line 31"/>
          <p:cNvSpPr>
            <a:spLocks noChangeShapeType="1"/>
          </p:cNvSpPr>
          <p:nvPr/>
        </p:nvSpPr>
        <p:spPr bwMode="auto">
          <a:xfrm flipH="1">
            <a:off x="7032626" y="1557338"/>
            <a:ext cx="7921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88" name="Line 32"/>
          <p:cNvSpPr>
            <a:spLocks noChangeShapeType="1"/>
          </p:cNvSpPr>
          <p:nvPr/>
        </p:nvSpPr>
        <p:spPr bwMode="auto">
          <a:xfrm flipH="1">
            <a:off x="7248525" y="2047539"/>
            <a:ext cx="1460045" cy="2289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89" name="Line 33"/>
          <p:cNvSpPr>
            <a:spLocks noChangeShapeType="1"/>
          </p:cNvSpPr>
          <p:nvPr/>
        </p:nvSpPr>
        <p:spPr bwMode="auto">
          <a:xfrm>
            <a:off x="2279650" y="1412875"/>
            <a:ext cx="5545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90" name="Line 34"/>
          <p:cNvSpPr>
            <a:spLocks noChangeShapeType="1"/>
          </p:cNvSpPr>
          <p:nvPr/>
        </p:nvSpPr>
        <p:spPr bwMode="auto">
          <a:xfrm flipV="1">
            <a:off x="2351089" y="4005264"/>
            <a:ext cx="5616575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91" name="Text Box 35"/>
          <p:cNvSpPr txBox="1">
            <a:spLocks noChangeArrowheads="1"/>
          </p:cNvSpPr>
          <p:nvPr/>
        </p:nvSpPr>
        <p:spPr bwMode="auto">
          <a:xfrm>
            <a:off x="2424113" y="4797426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s-ES" altLang="es-AR"/>
          </a:p>
        </p:txBody>
      </p:sp>
      <p:sp>
        <p:nvSpPr>
          <p:cNvPr id="326692" name="Text Box 36"/>
          <p:cNvSpPr txBox="1">
            <a:spLocks noChangeArrowheads="1"/>
          </p:cNvSpPr>
          <p:nvPr/>
        </p:nvSpPr>
        <p:spPr bwMode="auto">
          <a:xfrm>
            <a:off x="2424114" y="5229226"/>
            <a:ext cx="1100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s-ES" altLang="es-AR"/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>
            <a:off x="2566989" y="5373688"/>
            <a:ext cx="83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s-ES" altLang="es-AR"/>
          </a:p>
        </p:txBody>
      </p:sp>
      <p:sp>
        <p:nvSpPr>
          <p:cNvPr id="326694" name="Text Box 38"/>
          <p:cNvSpPr txBox="1">
            <a:spLocks noChangeArrowheads="1"/>
          </p:cNvSpPr>
          <p:nvPr/>
        </p:nvSpPr>
        <p:spPr bwMode="auto">
          <a:xfrm>
            <a:off x="2424113" y="5176839"/>
            <a:ext cx="12239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600" b="1"/>
              <a:t>Estructura social</a:t>
            </a:r>
          </a:p>
        </p:txBody>
      </p:sp>
      <p:sp>
        <p:nvSpPr>
          <p:cNvPr id="326695" name="Rectangle 39"/>
          <p:cNvSpPr>
            <a:spLocks noChangeArrowheads="1"/>
          </p:cNvSpPr>
          <p:nvPr/>
        </p:nvSpPr>
        <p:spPr bwMode="auto">
          <a:xfrm>
            <a:off x="5375275" y="4149726"/>
            <a:ext cx="122555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200" b="1"/>
              <a:t>Desempleo/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200"/>
              <a:t>Empleo</a:t>
            </a:r>
          </a:p>
        </p:txBody>
      </p:sp>
      <p:sp>
        <p:nvSpPr>
          <p:cNvPr id="326696" name="Line 40"/>
          <p:cNvSpPr>
            <a:spLocks noChangeShapeType="1"/>
          </p:cNvSpPr>
          <p:nvPr/>
        </p:nvSpPr>
        <p:spPr bwMode="auto">
          <a:xfrm>
            <a:off x="4079875" y="4365626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97" name="Line 41"/>
          <p:cNvSpPr>
            <a:spLocks noChangeShapeType="1"/>
          </p:cNvSpPr>
          <p:nvPr/>
        </p:nvSpPr>
        <p:spPr bwMode="auto">
          <a:xfrm flipV="1">
            <a:off x="4079875" y="42211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98" name="Line 42"/>
          <p:cNvSpPr>
            <a:spLocks noChangeShapeType="1"/>
          </p:cNvSpPr>
          <p:nvPr/>
        </p:nvSpPr>
        <p:spPr bwMode="auto">
          <a:xfrm>
            <a:off x="4079875" y="6237289"/>
            <a:ext cx="2873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699" name="Text Box 43"/>
          <p:cNvSpPr txBox="1">
            <a:spLocks noChangeArrowheads="1"/>
          </p:cNvSpPr>
          <p:nvPr/>
        </p:nvSpPr>
        <p:spPr bwMode="auto">
          <a:xfrm>
            <a:off x="1088571" y="6329363"/>
            <a:ext cx="1036319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b="1" dirty="0"/>
              <a:t>Relación entre estructura productiva, tecnológica y </a:t>
            </a:r>
            <a:r>
              <a:rPr lang="es-MX" altLang="es-AR" b="1" dirty="0" smtClean="0"/>
              <a:t>social (según </a:t>
            </a:r>
            <a:r>
              <a:rPr lang="es-MX" altLang="es-AR" b="1" smtClean="0"/>
              <a:t>Amílcar Herrera)</a:t>
            </a:r>
            <a:endParaRPr lang="es-MX" altLang="es-AR" b="1" dirty="0"/>
          </a:p>
        </p:txBody>
      </p:sp>
      <p:sp>
        <p:nvSpPr>
          <p:cNvPr id="326700" name="Text Box 44"/>
          <p:cNvSpPr txBox="1">
            <a:spLocks noChangeArrowheads="1"/>
          </p:cNvSpPr>
          <p:nvPr/>
        </p:nvSpPr>
        <p:spPr bwMode="auto">
          <a:xfrm>
            <a:off x="4367213" y="4292600"/>
            <a:ext cx="792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MX" altLang="es-AR" sz="1200" i="1"/>
              <a:t>Empleo</a:t>
            </a:r>
          </a:p>
        </p:txBody>
      </p:sp>
      <p:sp>
        <p:nvSpPr>
          <p:cNvPr id="326701" name="Text Box 45"/>
          <p:cNvSpPr txBox="1">
            <a:spLocks noChangeArrowheads="1"/>
          </p:cNvSpPr>
          <p:nvPr/>
        </p:nvSpPr>
        <p:spPr bwMode="auto">
          <a:xfrm>
            <a:off x="4100513" y="5248276"/>
            <a:ext cx="1058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200" i="1" dirty="0"/>
              <a:t>Distribución del ingreso</a:t>
            </a:r>
          </a:p>
        </p:txBody>
      </p:sp>
      <p:sp>
        <p:nvSpPr>
          <p:cNvPr id="326702" name="Rectangle 46"/>
          <p:cNvSpPr>
            <a:spLocks noChangeArrowheads="1"/>
          </p:cNvSpPr>
          <p:nvPr/>
        </p:nvSpPr>
        <p:spPr bwMode="auto">
          <a:xfrm>
            <a:off x="5232401" y="4868863"/>
            <a:ext cx="16557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/>
              <a:t>Ingresos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AR"/>
              <a:t>medios y altos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AR"/>
          </a:p>
        </p:txBody>
      </p:sp>
      <p:sp>
        <p:nvSpPr>
          <p:cNvPr id="326703" name="Rectangle 47"/>
          <p:cNvSpPr>
            <a:spLocks noChangeArrowheads="1"/>
          </p:cNvSpPr>
          <p:nvPr/>
        </p:nvSpPr>
        <p:spPr bwMode="auto">
          <a:xfrm>
            <a:off x="5591175" y="5805488"/>
            <a:ext cx="9144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AR" sz="1000"/>
              <a:t>Ingresos bajos</a:t>
            </a:r>
          </a:p>
        </p:txBody>
      </p:sp>
      <p:sp>
        <p:nvSpPr>
          <p:cNvPr id="326704" name="Text Box 48"/>
          <p:cNvSpPr txBox="1">
            <a:spLocks noChangeArrowheads="1"/>
          </p:cNvSpPr>
          <p:nvPr/>
        </p:nvSpPr>
        <p:spPr bwMode="auto">
          <a:xfrm>
            <a:off x="7588250" y="4168776"/>
            <a:ext cx="26114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MX" altLang="es-AR" sz="1000"/>
              <a:t>Desempleo estructural tecnológico no puede ser absorbido por sectores productores de BK y de tecnología</a:t>
            </a:r>
          </a:p>
        </p:txBody>
      </p:sp>
      <p:sp>
        <p:nvSpPr>
          <p:cNvPr id="326705" name="Text Box 49"/>
          <p:cNvSpPr txBox="1">
            <a:spLocks noChangeArrowheads="1"/>
          </p:cNvSpPr>
          <p:nvPr/>
        </p:nvSpPr>
        <p:spPr bwMode="auto">
          <a:xfrm>
            <a:off x="7175500" y="4868864"/>
            <a:ext cx="30241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MX" altLang="es-AR" sz="1200"/>
              <a:t>Exagerada participación de estratos altos en producto social sobredimensiona BCD e induce pautas técnicas que sólo pueden ser satisfechas con tecnología externa</a:t>
            </a:r>
          </a:p>
        </p:txBody>
      </p:sp>
      <p:sp>
        <p:nvSpPr>
          <p:cNvPr id="326706" name="Text Box 50"/>
          <p:cNvSpPr txBox="1">
            <a:spLocks noChangeArrowheads="1"/>
          </p:cNvSpPr>
          <p:nvPr/>
        </p:nvSpPr>
        <p:spPr bwMode="auto">
          <a:xfrm>
            <a:off x="7175501" y="5805488"/>
            <a:ext cx="28813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MX" altLang="es-AR" sz="1000"/>
              <a:t>Baja participación de bajos ingresos en Producto es responsable por atrofia de BCnD</a:t>
            </a:r>
          </a:p>
        </p:txBody>
      </p:sp>
      <p:sp>
        <p:nvSpPr>
          <p:cNvPr id="326707" name="Line 51"/>
          <p:cNvSpPr>
            <a:spLocks noChangeShapeType="1"/>
          </p:cNvSpPr>
          <p:nvPr/>
        </p:nvSpPr>
        <p:spPr bwMode="auto">
          <a:xfrm>
            <a:off x="6527801" y="60213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708" name="Line 52"/>
          <p:cNvSpPr>
            <a:spLocks noChangeShapeType="1"/>
          </p:cNvSpPr>
          <p:nvPr/>
        </p:nvSpPr>
        <p:spPr bwMode="auto">
          <a:xfrm flipV="1">
            <a:off x="7032625" y="36449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709" name="Line 53"/>
          <p:cNvSpPr>
            <a:spLocks noChangeShapeType="1"/>
          </p:cNvSpPr>
          <p:nvPr/>
        </p:nvSpPr>
        <p:spPr bwMode="auto">
          <a:xfrm flipH="1">
            <a:off x="6527801" y="36449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710" name="Line 54"/>
          <p:cNvSpPr>
            <a:spLocks noChangeShapeType="1"/>
          </p:cNvSpPr>
          <p:nvPr/>
        </p:nvSpPr>
        <p:spPr bwMode="auto">
          <a:xfrm>
            <a:off x="7391400" y="1196976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712" name="Line 56"/>
          <p:cNvSpPr>
            <a:spLocks noChangeShapeType="1"/>
          </p:cNvSpPr>
          <p:nvPr/>
        </p:nvSpPr>
        <p:spPr bwMode="auto">
          <a:xfrm flipH="1">
            <a:off x="7248526" y="27813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713" name="Line 57"/>
          <p:cNvSpPr>
            <a:spLocks noChangeShapeType="1"/>
          </p:cNvSpPr>
          <p:nvPr/>
        </p:nvSpPr>
        <p:spPr bwMode="auto">
          <a:xfrm flipH="1">
            <a:off x="6527800" y="34290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6714" name="Line 58"/>
          <p:cNvSpPr>
            <a:spLocks noChangeShapeType="1"/>
          </p:cNvSpPr>
          <p:nvPr/>
        </p:nvSpPr>
        <p:spPr bwMode="auto">
          <a:xfrm flipV="1">
            <a:off x="6743700" y="2997201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2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646356"/>
            <a:ext cx="9404723" cy="1400530"/>
          </a:xfrm>
        </p:spPr>
        <p:txBody>
          <a:bodyPr/>
          <a:lstStyle/>
          <a:p>
            <a:pPr algn="ctr"/>
            <a:r>
              <a:rPr lang="es-AR" sz="6600" b="1" dirty="0" smtClean="0"/>
              <a:t>1994</a:t>
            </a:r>
            <a:endParaRPr lang="es-AR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366682"/>
            <a:ext cx="8946541" cy="3881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600" b="1" i="1" dirty="0" smtClean="0"/>
              <a:t>… el </a:t>
            </a:r>
            <a:r>
              <a:rPr lang="es-AR" sz="3600" b="1" i="1" dirty="0"/>
              <a:t>año en que pudimos empezar a soñar y a recordar aquel movimiento del pensamiento </a:t>
            </a:r>
            <a:r>
              <a:rPr lang="es-AR" sz="3600" b="1" dirty="0"/>
              <a:t>latinoamericano</a:t>
            </a:r>
          </a:p>
        </p:txBody>
      </p:sp>
    </p:spTree>
    <p:extLst>
      <p:ext uri="{BB962C8B-B14F-4D97-AF65-F5344CB8AC3E}">
        <p14:creationId xmlns:p14="http://schemas.microsoft.com/office/powerpoint/2010/main" val="27474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mits to Competition | The MIT 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02" y="1683425"/>
            <a:ext cx="2889398" cy="39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Los Límites A La Competitividad - Grupo De Lisboa, Petrella"/>
          <p:cNvSpPr>
            <a:spLocks noChangeAspect="1" noChangeArrowheads="1"/>
          </p:cNvSpPr>
          <p:nvPr/>
        </p:nvSpPr>
        <p:spPr bwMode="auto">
          <a:xfrm>
            <a:off x="155574" y="-144463"/>
            <a:ext cx="2521895" cy="25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6928" y="2172497"/>
            <a:ext cx="3912572" cy="2934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5" y="1683425"/>
            <a:ext cx="2585863" cy="39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29" y="1676692"/>
            <a:ext cx="2780823" cy="39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305953" y="5787613"/>
            <a:ext cx="27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“Catástrofe o </a:t>
            </a:r>
          </a:p>
          <a:p>
            <a:r>
              <a:rPr lang="es-AR" sz="2400" b="1" dirty="0" smtClean="0"/>
              <a:t>nueva Sociedad”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633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024" y="2421367"/>
            <a:ext cx="9404723" cy="1400530"/>
          </a:xfrm>
        </p:spPr>
        <p:txBody>
          <a:bodyPr/>
          <a:lstStyle/>
          <a:p>
            <a:pPr algn="ctr"/>
            <a:r>
              <a:rPr lang="es-AR" b="1" dirty="0" smtClean="0"/>
              <a:t>Dos grandes campos de batalla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8851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400" b="1" i="1" dirty="0" smtClean="0"/>
              <a:t>Una </a:t>
            </a:r>
            <a:r>
              <a:rPr lang="es-AR" sz="4400" b="1" i="1" dirty="0"/>
              <a:t>nueva sustitución de importaciones tecnológicas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2440194"/>
            <a:ext cx="8946541" cy="4195481"/>
          </a:xfrm>
        </p:spPr>
        <p:txBody>
          <a:bodyPr>
            <a:normAutofit/>
          </a:bodyPr>
          <a:lstStyle/>
          <a:p>
            <a:r>
              <a:rPr lang="es-AR" sz="3000" dirty="0" smtClean="0"/>
              <a:t>Ya </a:t>
            </a:r>
            <a:r>
              <a:rPr lang="es-AR" sz="3000" dirty="0"/>
              <a:t>tenemos buenos ejemplos (INVAP, CNEA, Y-TEC, ARSAT), como </a:t>
            </a:r>
            <a:r>
              <a:rPr lang="es-AR" sz="3000" dirty="0" smtClean="0"/>
              <a:t>los emprendimientos </a:t>
            </a:r>
            <a:r>
              <a:rPr lang="es-AR" sz="3000" dirty="0"/>
              <a:t>de PLACTED que </a:t>
            </a:r>
            <a:r>
              <a:rPr lang="es-AR" sz="3000" dirty="0" smtClean="0"/>
              <a:t>fueron cortados </a:t>
            </a:r>
            <a:r>
              <a:rPr lang="es-AR" sz="3000" dirty="0"/>
              <a:t>por la sangrienta dictadura cívico-militar. </a:t>
            </a:r>
            <a:endParaRPr lang="es-AR" sz="3000" dirty="0" smtClean="0"/>
          </a:p>
          <a:p>
            <a:r>
              <a:rPr lang="es-AR" sz="3000" dirty="0" smtClean="0"/>
              <a:t>Para esto </a:t>
            </a:r>
            <a:r>
              <a:rPr lang="es-AR" sz="3000" b="1" i="1" dirty="0"/>
              <a:t>necesitamos un proyecto nacional y el liderazgo del Estado</a:t>
            </a:r>
            <a:r>
              <a:rPr lang="es-AR" sz="3000" dirty="0"/>
              <a:t> para </a:t>
            </a:r>
            <a:r>
              <a:rPr lang="es-AR" sz="3000" b="1" i="1" dirty="0"/>
              <a:t>articular los esfuerzos en tecnología y ciencia en torno a grandes misiones.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518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i="1" dirty="0" smtClean="0"/>
              <a:t>La </a:t>
            </a:r>
            <a:r>
              <a:rPr lang="es-AR" b="1" i="1" dirty="0"/>
              <a:t>lucha contra el hambre y contra la marginalidad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2192767"/>
            <a:ext cx="8946541" cy="4195481"/>
          </a:xfrm>
        </p:spPr>
        <p:txBody>
          <a:bodyPr>
            <a:normAutofit/>
          </a:bodyPr>
          <a:lstStyle/>
          <a:p>
            <a:r>
              <a:rPr lang="es-AR" sz="2800" dirty="0"/>
              <a:t>T</a:t>
            </a:r>
            <a:r>
              <a:rPr lang="es-AR" sz="2800" dirty="0" smtClean="0"/>
              <a:t>al </a:t>
            </a:r>
            <a:r>
              <a:rPr lang="es-AR" sz="2800" dirty="0"/>
              <a:t>vez </a:t>
            </a:r>
            <a:r>
              <a:rPr lang="es-AR" sz="2800" dirty="0" smtClean="0"/>
              <a:t> es </a:t>
            </a:r>
            <a:r>
              <a:rPr lang="es-AR" sz="2800" b="1" i="1" dirty="0" smtClean="0"/>
              <a:t>la </a:t>
            </a:r>
            <a:r>
              <a:rPr lang="es-AR" sz="2800" b="1" i="1" dirty="0"/>
              <a:t>primera gran </a:t>
            </a:r>
            <a:r>
              <a:rPr lang="es-AR" sz="2800" b="1" i="1" dirty="0" smtClean="0"/>
              <a:t>misión </a:t>
            </a:r>
            <a:r>
              <a:rPr lang="es-AR" sz="2800" b="1" i="1" dirty="0"/>
              <a:t>si queremos rescatar la vigencia del PLACTED</a:t>
            </a:r>
            <a:r>
              <a:rPr lang="es-AR" sz="2800" dirty="0"/>
              <a:t>.</a:t>
            </a:r>
            <a:endParaRPr lang="es-AR" sz="2800" dirty="0" smtClean="0"/>
          </a:p>
          <a:p>
            <a:r>
              <a:rPr lang="es-AR" sz="2800" b="1" i="1" dirty="0" smtClean="0"/>
              <a:t>La marginalidad</a:t>
            </a:r>
            <a:r>
              <a:rPr lang="es-AR" sz="2800" dirty="0" smtClean="0"/>
              <a:t> </a:t>
            </a:r>
            <a:r>
              <a:rPr lang="es-AR" sz="2800" dirty="0"/>
              <a:t>es, en su crecimiento deshonesto, una nueva herencia del neoliberalismo </a:t>
            </a:r>
            <a:endParaRPr lang="es-AR" sz="2800" dirty="0" smtClean="0"/>
          </a:p>
          <a:p>
            <a:r>
              <a:rPr lang="es-AR" sz="2800" dirty="0" smtClean="0"/>
              <a:t>La </a:t>
            </a:r>
            <a:r>
              <a:rPr lang="es-AR" sz="2800" dirty="0"/>
              <a:t>base existía y ya la señalaba Herrera cuando hablaba de la </a:t>
            </a:r>
            <a:r>
              <a:rPr lang="es-AR" sz="2800" b="1" i="1" dirty="0"/>
              <a:t>estructura heterogénea de nuestro subdesarrollo</a:t>
            </a:r>
            <a:r>
              <a:rPr lang="es-AR" sz="2800" dirty="0"/>
              <a:t>. </a:t>
            </a:r>
            <a:endParaRPr 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31783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/>
              <a:t>PLACTED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740396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400" dirty="0" smtClean="0"/>
              <a:t>Fue una conjunción </a:t>
            </a:r>
            <a:r>
              <a:rPr lang="es-AR" sz="3400" dirty="0"/>
              <a:t>de emprendimientos </a:t>
            </a:r>
            <a:r>
              <a:rPr lang="es-AR" sz="3400" dirty="0" smtClean="0"/>
              <a:t>y </a:t>
            </a:r>
            <a:r>
              <a:rPr lang="es-AR" sz="3400" dirty="0"/>
              <a:t>de ideas: emprendimientos para </a:t>
            </a:r>
            <a:r>
              <a:rPr lang="es-AR" sz="3400" dirty="0" smtClean="0"/>
              <a:t>la sustitución de importaciones y el </a:t>
            </a:r>
            <a:r>
              <a:rPr lang="es-AR" sz="3400" dirty="0"/>
              <a:t>desarrollo local de tecnologías, que provocaron una corriente de pensamiento para sustentar su </a:t>
            </a:r>
            <a:r>
              <a:rPr lang="es-AR" sz="3400" dirty="0" smtClean="0"/>
              <a:t>acción: frente a la dependencia propia del subdesarrollo, la capacidad autónoma de decisión en materia de tecnología</a:t>
            </a:r>
          </a:p>
        </p:txBody>
      </p:sp>
    </p:spTree>
    <p:extLst>
      <p:ext uri="{BB962C8B-B14F-4D97-AF65-F5344CB8AC3E}">
        <p14:creationId xmlns:p14="http://schemas.microsoft.com/office/powerpoint/2010/main" val="10606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957"/>
          </a:xfrm>
        </p:spPr>
        <p:txBody>
          <a:bodyPr/>
          <a:lstStyle/>
          <a:p>
            <a:pPr algn="ctr"/>
            <a:r>
              <a:rPr lang="es-AR" b="1" dirty="0" smtClean="0"/>
              <a:t>LOGROS DE PLACTED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536551"/>
            <a:ext cx="10395632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dirty="0" smtClean="0"/>
              <a:t>Fueron paradigmáticos </a:t>
            </a:r>
            <a:r>
              <a:rPr lang="es-AR" sz="2400" dirty="0" smtClean="0"/>
              <a:t>la </a:t>
            </a:r>
            <a:r>
              <a:rPr lang="es-AR" sz="2400" dirty="0"/>
              <a:t>decisión </a:t>
            </a:r>
            <a:r>
              <a:rPr lang="es-AR" sz="2400" dirty="0" smtClean="0"/>
              <a:t>en 1957 de </a:t>
            </a:r>
            <a:r>
              <a:rPr lang="es-AR" sz="2400" dirty="0"/>
              <a:t>construir en CNEA un reactor experimental en lugar de comprarlo, y la creación de EMBRAER en </a:t>
            </a:r>
            <a:r>
              <a:rPr lang="es-AR" sz="2400" dirty="0" smtClean="0"/>
              <a:t>Brasil.</a:t>
            </a:r>
            <a:endParaRPr lang="es-AR" sz="2400" dirty="0"/>
          </a:p>
          <a:p>
            <a:pPr marL="0" indent="0">
              <a:buNone/>
            </a:pPr>
            <a:r>
              <a:rPr lang="es-ES_tradnl" sz="2400" dirty="0" smtClean="0"/>
              <a:t>Otros emprendimientos: </a:t>
            </a:r>
          </a:p>
          <a:p>
            <a:pPr lvl="1" indent="-342900"/>
            <a:r>
              <a:rPr lang="es-ES_tradnl" sz="2200" dirty="0" smtClean="0"/>
              <a:t>el desarrollo aeronáutico argentino </a:t>
            </a:r>
            <a:endParaRPr lang="es-ES_tradnl" sz="2200" dirty="0"/>
          </a:p>
          <a:p>
            <a:pPr lvl="1" indent="-342900"/>
            <a:r>
              <a:rPr lang="es-ES_tradnl" sz="2200" dirty="0" smtClean="0"/>
              <a:t>el </a:t>
            </a:r>
            <a:r>
              <a:rPr lang="es-ES_tradnl" sz="2200" dirty="0"/>
              <a:t>Programa alcohol en Brasil, </a:t>
            </a:r>
            <a:endParaRPr lang="es-ES_tradnl" sz="2200" dirty="0" smtClean="0"/>
          </a:p>
          <a:p>
            <a:pPr lvl="1" indent="-342900"/>
            <a:r>
              <a:rPr lang="es-ES_tradnl" sz="2200" dirty="0" smtClean="0"/>
              <a:t>el </a:t>
            </a:r>
            <a:r>
              <a:rPr lang="es-ES_tradnl" sz="2200" dirty="0"/>
              <a:t>desarrollo temprano informático en los dos países, con el gran desarrollo de FATE electrónica en Argentina frustrado en 1975-76… </a:t>
            </a:r>
            <a:endParaRPr lang="es-ES_tradnl" sz="2200" dirty="0" smtClean="0"/>
          </a:p>
          <a:p>
            <a:pPr lvl="1" indent="-342900"/>
            <a:r>
              <a:rPr lang="es-ES_tradnl" sz="2200" dirty="0" smtClean="0"/>
              <a:t>la </a:t>
            </a:r>
            <a:r>
              <a:rPr lang="es-ES_tradnl" sz="2200" dirty="0"/>
              <a:t>creación de </a:t>
            </a:r>
            <a:r>
              <a:rPr lang="es-ES_tradnl" sz="2200" dirty="0" smtClean="0"/>
              <a:t>YPF en </a:t>
            </a:r>
            <a:r>
              <a:rPr lang="es-ES_tradnl" sz="2200" dirty="0"/>
              <a:t>1924, </a:t>
            </a:r>
            <a:r>
              <a:rPr lang="es-ES_tradnl" sz="2200" dirty="0" smtClean="0"/>
              <a:t>y de Fabricaciones Militares con Perón…</a:t>
            </a:r>
          </a:p>
          <a:p>
            <a:pPr lvl="1" indent="-342900"/>
            <a:r>
              <a:rPr lang="es-ES_tradnl" sz="2200" dirty="0" smtClean="0"/>
              <a:t>Lo </a:t>
            </a:r>
            <a:r>
              <a:rPr lang="es-ES_tradnl" sz="2200" dirty="0"/>
              <a:t>mismo ocurría con la siderurgia y otras industrias básicas en varios países… 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20639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48640" y="404814"/>
            <a:ext cx="9359553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32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LA </a:t>
            </a:r>
            <a:r>
              <a:rPr lang="es-ES" altLang="es-AR" sz="3200" b="1" dirty="0">
                <a:solidFill>
                  <a:schemeClr val="accent2"/>
                </a:solidFill>
                <a:latin typeface="Verdana" panose="020B0604030504040204" pitchFamily="34" charset="0"/>
              </a:rPr>
              <a:t>ESCUELA DE PENSAMIENTO: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3200" b="1" dirty="0">
                <a:solidFill>
                  <a:schemeClr val="accent2"/>
                </a:solidFill>
                <a:latin typeface="Verdana" panose="020B0604030504040204" pitchFamily="34" charset="0"/>
              </a:rPr>
              <a:t>PENSAMIENTO Y ACCIÓN</a:t>
            </a:r>
            <a:r>
              <a:rPr lang="es-ES" altLang="es-AR" sz="18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060575"/>
            <a:ext cx="24717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270501" y="5075239"/>
            <a:ext cx="199315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</a:rPr>
              <a:t>Jorge A. Sábato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</a:rPr>
              <a:t>(1924 - 1983)</a:t>
            </a:r>
          </a:p>
        </p:txBody>
      </p:sp>
      <p:pic>
        <p:nvPicPr>
          <p:cNvPr id="100357" name="Picture 5" descr="H%C3%A9lio%20Jaguaribe_thum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54" y="1987642"/>
            <a:ext cx="1687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7" descr="Amilcar Herr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46" y="1976656"/>
            <a:ext cx="2127045" cy="20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13892" y="4028203"/>
            <a:ext cx="2018799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</a:rPr>
              <a:t>Amílcar Herrera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</a:rPr>
              <a:t>( 1920 – 1995)</a:t>
            </a: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7216291" y="5725650"/>
            <a:ext cx="2092537" cy="586957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 sz="16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Oscar Varsavsky</a:t>
            </a:r>
          </a:p>
          <a:p>
            <a:pPr algn="ctr" eaLnBrk="1" hangingPunct="1">
              <a:buFontTx/>
              <a:buNone/>
            </a:pPr>
            <a:r>
              <a:rPr lang="es-ES" altLang="es-AR" sz="16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(1920-1976)</a:t>
            </a:r>
            <a:endParaRPr lang="es-MX" altLang="es-AR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459" y="1891145"/>
            <a:ext cx="1823718" cy="19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9248143" y="4208318"/>
            <a:ext cx="284673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Raúl </a:t>
            </a:r>
            <a:r>
              <a:rPr lang="es-ES" altLang="es-AR" sz="1600" b="1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Prebisch</a:t>
            </a:r>
            <a:r>
              <a:rPr lang="es-ES" altLang="es-AR" sz="16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ES" altLang="es-AR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influencia de CEPAL</a:t>
            </a:r>
            <a:endParaRPr lang="es-MX" altLang="es-AR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66" y="3957857"/>
            <a:ext cx="1565887" cy="16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32" y="4761485"/>
            <a:ext cx="1916918" cy="1742653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46033" y="6081052"/>
            <a:ext cx="187132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Enrique </a:t>
            </a:r>
            <a:r>
              <a:rPr lang="es-ES" altLang="es-AR" sz="16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Oteiza</a:t>
            </a:r>
            <a:endParaRPr lang="es-ES" altLang="es-AR" sz="160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38800" y="3545621"/>
            <a:ext cx="197551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Helio </a:t>
            </a:r>
            <a:r>
              <a:rPr lang="es-ES" altLang="es-AR" sz="16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Jaguaribe</a:t>
            </a:r>
            <a:endParaRPr lang="es-ES" altLang="es-AR" sz="160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  <p:bldP spid="100360" grpId="0" autoUpdateAnimBg="0"/>
      <p:bldP spid="14" grpId="0" autoUpdateAnimBg="0"/>
      <p:bldP spid="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0AlwMBIgACEQEDEQH/xAAcAAACAgMBAQAAAAAAAAAAAAAGBwQFAAIDAQj/xABAEAACAQMCAwQFCQYFBQAAAAABAgMABBEFEgYhMRNBUXEUImGBkQcyQlJikqGxwRUjctHi8BYkVZSkM0RjorL/xAAZAQEBAQEBAQAAAAAAAAAAAAAAAQIEAwX/xAAcEQEBAAMAAwEAAAAAAAAAAAAAAQIRIQMSQTH/2gAMAwEAAhEDEQA/AEkBnnyHsr31iOvKvStXGjcM6prEbPY2xeNerk4FBSAVuhKOGABIOeYyKMofk04jdUL28MQb68vTn7KuB8lkwGJtShVvsITWfaLMbS2Y72LFVGTnCjFa4FFXEHBV9pAEsckd1bt9OM4I8waGmXacEc6suyzSO/I4Fa1tJ86t4Y2kdVRSzMcADvqo0VasIdH1GZN0VhcsviIjij7gfhqGGdJpkWScdWIyE/h/nTIWyg2YA5+NB85XNpPbPsuYJIW8JEK5qMwxT74i0m3uLV47iNJUbuI5Uo+I9C/ZrmS2LyQHruGSnv8ACgicPRrJNMGLckHQ476uXt48/S+8aqOHWVLibcceoPzq5eRPrUWOTQR/a+8a17CPwP3jW7SJjrWobAyQw91FeCCPPQ/eNbC3j8D941qJUz1rYTp4n4UOtvR4/A/eNZWklyqoW9bPdgVlBw4R0SXXuILXT03BJGzKyjO1B1P6e+vpiw0ey0/S4rKzgWOCMYAPNj7SfGl98jGjpYaA+qy/9a9Y4P1YwcAfEE0xZLoFdoPXu8K8sq1hN1yS1iV+S5JPU86mLaKE5YqMJApG8gVKF5CE9ZmAxzJU4HvryljpvPxT6voNlqNu8UkSjcMZAr5+474dutA1iRJ0/cyktDIOjDP519Kie3lcCKVGb7LZoU+UHh9OJNJNlFIq3Gd0Ln6w7j7D0rWN1WPJj7YvmmT51WfD/YLfLJdTJEi/SbxP9moF1E8Fw8Uy7XQ4YHuNX3DtiHUvv3NIvqooOVIIPxIz+NdDlMzh/UdEjwE1GB5GI+mOdE7PGPXMiqh7+lKldFulga4urWzKrz2GXJfnnrnlWXul6zb6ZYGa/mltrzc6WQlYdkOqrnPPl5dO+gY19JHcoSsqkAdzdaA9cmR5ZIyO7B5dK56TCbBGkvdNuChXAML5yfLFUmoXN1b3c91GpltGk7NlLZPTOR97HuoKS2TsbuZQwAAoj0DQLvWnJjbbAvzpP0FUUyE37dnFIu9F2h0ILH3+2nhw1p8dlosVnbqMouXOOrd5+NRfgYsdJtLENFb2/aTKebvzPxqX6LeSIwO0r4FRV3Dbok5GwDJ5edT47FwCUHI9aIBL7RIrnlc26oM/PiG1h59xFCGsaTLpNyqyyiSJ+aSKOR9nnTlktFBO4fGhHii0geOeKSMCORNy4ONjjoR+VJVlLogrGHzuVjyzWV3Zf8hE32jWVpo1+Grq6sdA0/TbZ7ea5jtwwQPglTz5ePWiexOoejI8qxB39ZlZjkfAVTWfDkFu2m3tmolRWQSzl8GKIKFIwOuf1q0aWft3257LcQBXFct2uvHDGa0sTD6U7RK8ouANyxs+weYIHP40O66NWgjNrLqro/zTDEq7ceLZGWz7CKvoVW9h7OYsu05DKcMp8Qe6uVzotrLOEiu5mkzuCsofb/LzrHfjc1L0O6BomrwabfypKkd4seE5lh3nqDybGPHrVbonFV1abYNSE3ZONqTNEdu7wBopi4x0Cyl9AS7JaHIdAh69/PvoQ4kkTUrWS6gz6G7EROVIxg9AenWt8hlLSt4wcS8SXtyi7Y7iTtox9luYou+T9reXTQJYUbspCj713BvpA/8AsR7qCdevjf6gH7MRpFGsKIO5VGOft76J/k4njLXdrIQNxVxnv7v0Hxrrn4+dRnqdlp6x+kSR7IEde27IMBtJ6EA4x4+yt9dvLC/jtoEukinLgQY5ncCMYPln41zuL68tbZ7aPTZZoACpZdpz4nrnn5VVaE8FhO8qaVqAJ55a0f1fLlVFrHp6hGMtzOVXoYmXbny24FU9xaKkgihTeBlvW5ljzbJPiTRVHJBcW5mCsm4+suwqQfaDQ9quoWulsbi6LBR6qBeZ3YOMCgEbi7Ww1he223Txne/aZJj9YHAz0PKnBodyht1dMsj8zXz9au0k8ryMWduZY88k9TTo4Ys5hw9Cy3bIDEhabAYIGGRyz7alX4utRUpe7FKhNu7PeDmrTTr0SwqCVXaMMSQBQHeJry3Eqw6tbzBenaQcyO7mKq706/8A5a0vjH6PPKAHtz1PM4PwPdU0GVeejdqHhu0nBOGCuG/KgTjTVrTa9raHtZATukJwB5Dv/KtNK4dnEN5OJJ4pIkJSWOY8icAefM1w1TQY9N7eItcziZe0SbBJPiDgeNAJOzizQkjdu7hyxzrKl6tc20+nWcNojf5aMROxHz3yxYj2c8V5W1MjhviTT4FkGpyNDBJEJISpI3Ajmv8AfjV3b39tPEs0DMsUnNQ3XGOnnSYt7uO80mBYsh7YBXUnqT4eyiJ/2zY27W+G2xqGAKnLDHVfHHfXJlh11ePPnTTimQPGEPqv31GOujTJ5RDp17cKT681vbtJvPhkUHaZxAl1YQi4lKSIw3jHUHw99MPTIiLNVtm9QjljrXn2V63RefKBeaXqunCR7S60y9jbdEZ7Qx9tnqufx91cP2+kfybyRPHGoETQiNR3jocePPNEXFNnrjyOkFxHLFg743bd6v8ADSj1ORbTQ5bLJM0tyAR9VUz+ZP4VuT24z5L69gYmJaXJqw0OaW31CJ4kdz0ZUUkle/pUOOGSedYoY3kkc4VEGSx8AKYmmaMbXRDobQyQaxdq07S7cqAByjJB+rnxAJNdbgXenzNdwsYrrs5E5Nk9R3H4VZ26Tj/vQ+eWOgPxpcwyXAsknXIcIu7u6gEH4c64nWr5gxEkzCMesc8lzy50BzrGtJbTNH2w/wDJjvx0FDLafccYQai9qAPRCnYM5wHck7hn+HH4VUW1vd6vfx2a7ld8M74J2KfpH++dHWhmTTr2S1tJYYdHtwEZGAy0hGSd3UnpzzQLwabqvD8rSXtkIll9RWkVXBPXl1pk8C6umqWHY3KJ2sICMijHaIAcED2A/gDVR8pF1BcafZ9hLG+LjJ2MDj1GoY024mtdPkmtpGimimVkdTgqcUa+GhrSL6SgCrG/ZBcIeuDjP4V2tUinthb3sZKMchkOCrDofEGgzRdQ1bUXbUtQk7SIMLdTtxzALcgPx86LrG9XDHGV5E1llY22kBmF1EZGGCiLJMWOO4gt0qDr+ps9tDF6G0OA292YEFcHwNTpTI4wtxNEgGFEZAOPOhTWo5e2PY9rLK6mNBI2dzMNoHxIqhei5lFsWDsCG61lcHV4neGVSrIxVkPUEcjWVpsX8HcO6dc6/YQ3MzwxqTyHWZuoBOeVNrVNCkMR3lp4PnLMi4mt2+tgcmHj3+w0n0l2kMrEMDkEHBBp0cD69+29HRpXHpcICTr3k9ze/wDnV9Mc5qvP3ywu4T+owpp95PaSjMkT/OXmGHUEeyu9pxLqFvFstrpwo7j1FF/yoaDp/aftCzvLW31DGXtXlVTMPsjx9nf+apmuQuS2UdeWDyOa8s/HrldOHml7BQONrqxgnMjxtPKfWlbO4r3L5Uv9Uvm1C9kuGAG9y2PM5rndyGWYsSTXDHjTHCY9Y8nluZo/JxBpmm6GmrS9mt5MzoZZWA2AMQAvhnvqbrIuLvVrSS2ZkeBnMrg/QK4wPb63Lyqk4G0GwbTotXkjL3H7xQGOVGCR08cVecLw3RtTDqAAnhVY2P1/Bs+X5Vt5KK60O2t7dY7K+KTKm0JdqNsjAYUlgMZUdOXcPOqyz0S6u57bT7oejW6fvbiRmyXbJ5L9bl0/iJplSRg+pjK9MHpW1lpsMUzTpGBI4wW9lBE02xhtYfRtOtWggPOSVxhpP1qs1bT5Li6jth60E03aOh5DYAFPnyJ+NGBQhKrrlCNRt3I+fGy8h7VP86Becb8PW9hMl/ZIUN1NsMKLyzgnkB446VL0TgTXr61aGe2NnHK6kPNjmMdwFNHRrVZrpsRqxjXcMgEjn3eBoktogemeXVT3Vm1ZQRxBw8mncLxQabH6lg6Ny6tyO5j7zmhxO1AMtq64Yeuhpt3MlqWktHUySSptMMa7jj2juHnS61DTpNMuTvibsixXOMAjuOakqI8Gsz2FvvurZ3H0XXDAedVc9/LqmsWDJbSLClwhZmXbk55ADzqzgtEmllEgI7LBx3H21acG6TJqMpu2B7K2l3jI+e2cgfDFXY78W8A6Vql0b6RJYZZcGSSA4JPiR0NeUSMs+pyPLb6ldQW6nYqRxIFYjqRuUk+fTlWVNhCq2857qs9N1jUNHeW40qUR3DRMgLDI5jw86qo+ma7IeVbHnDGmatq2qDUZLG4vUSTtJpJW29qR9o9T5VE4ns5Bqk5YRQSOxbse03FOfQkU4uBHGocMRpcKN0DtCGXkSowR+ePdS7+VjTRYapbydoJDMhOTGFYDI5Ej53Xrir7c6mugFrd443MowQR0Oajk88eNdo2LdupPIoT8K4gdDUU2vk9weErfxLyf/Rog02LcZrgk/vX9X+EDA+OCffQrwfK0PBEbxnDAy49h3nnRpbxiGBI0+aihR5CgxkAbnUmJ1UVFlNagmglyzA1EuW3BHAyyOCPy/WvG51g+aR4gj8KAh4RIfULgjp2Q/MUUtCr5DZwRjkcUvtJ1oaG7zG27ftFCbe0247/A+FWf+P1/0r/k/wBNYv6oqt7GO1XbagRgnJAHU1zexOXwsbxyHLxSDKsfHn0NDP8Aj9f9LP8Auf6a9HH4/wBL/wCR/TUR21rhXcr3GmL2cm3DRbuRHsNWuk2bWmnQWtviJFT1psZLk9SB+p+FUbceqykHSzgjBHpH9Natx4iqgXSsAcgBcf01QUiDZgLnA8TmvaE/8fgdNLP+4/prKD//2Q=="/>
          <p:cNvSpPr>
            <a:spLocks noChangeAspect="1" noChangeArrowheads="1"/>
          </p:cNvSpPr>
          <p:nvPr/>
        </p:nvSpPr>
        <p:spPr bwMode="auto">
          <a:xfrm>
            <a:off x="5408611" y="6984430"/>
            <a:ext cx="287093" cy="2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8" name="Picture 4" descr="cienciasdelsur.com/wp-content/uploads/2017/06/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01041"/>
            <a:ext cx="10765971" cy="66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4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43250" y="404814"/>
            <a:ext cx="573135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3200" b="1">
                <a:solidFill>
                  <a:schemeClr val="accent2"/>
                </a:solidFill>
                <a:latin typeface="Verdana" panose="020B0604030504040204" pitchFamily="34" charset="0"/>
              </a:rPr>
              <a:t>AUTORES PRINCIPALES</a:t>
            </a:r>
            <a:r>
              <a:rPr lang="es-ES" altLang="es-AR" sz="1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799664" y="3187910"/>
            <a:ext cx="2592674" cy="5869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</a:rPr>
              <a:t>José </a:t>
            </a:r>
            <a:r>
              <a:rPr lang="es-ES" altLang="es-AR" sz="16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Pelucio</a:t>
            </a:r>
            <a:r>
              <a:rPr lang="es-ES" altLang="es-AR" sz="16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Ferreira</a:t>
            </a:r>
            <a:endParaRPr lang="es-ES" altLang="es-AR" sz="1600" b="1" dirty="0">
              <a:solidFill>
                <a:srgbClr val="FFC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</a:rPr>
              <a:t>(1928 - 2002)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011139" y="5895976"/>
            <a:ext cx="244519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 dirty="0">
                <a:solidFill>
                  <a:schemeClr val="accent2"/>
                </a:solidFill>
                <a:latin typeface="Verdana" panose="020B0604030504040204" pitchFamily="34" charset="0"/>
              </a:rPr>
              <a:t>Francisco </a:t>
            </a:r>
            <a:r>
              <a:rPr lang="es-ES" altLang="es-AR" sz="1800" b="1" dirty="0" err="1">
                <a:solidFill>
                  <a:schemeClr val="accent2"/>
                </a:solidFill>
                <a:latin typeface="Verdana" panose="020B0604030504040204" pitchFamily="34" charset="0"/>
              </a:rPr>
              <a:t>Sagasti</a:t>
            </a:r>
            <a:endParaRPr lang="es-ES" altLang="es-A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pic>
        <p:nvPicPr>
          <p:cNvPr id="8199" name="Picture 7" descr="image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84" y="1158008"/>
            <a:ext cx="1658013" cy="202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12511279191saga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4062413"/>
            <a:ext cx="151447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oto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1203326"/>
            <a:ext cx="1831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829280" y="3481389"/>
            <a:ext cx="262794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</a:rPr>
              <a:t>Carlos Martínez Vidal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600" b="1" dirty="0">
                <a:solidFill>
                  <a:schemeClr val="accent2"/>
                </a:solidFill>
                <a:latin typeface="Verdana" panose="020B0604030504040204" pitchFamily="34" charset="0"/>
              </a:rPr>
              <a:t>( 1932 – 2007)</a:t>
            </a:r>
          </a:p>
        </p:txBody>
      </p:sp>
      <p:pic>
        <p:nvPicPr>
          <p:cNvPr id="2052" name="Picture 4" descr="José Pelú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40" y="1298864"/>
            <a:ext cx="2021378" cy="17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90816" y="4497178"/>
            <a:ext cx="3003043" cy="9255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Isaías </a:t>
            </a:r>
            <a:r>
              <a:rPr lang="es-ES" altLang="es-A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Flit</a:t>
            </a:r>
            <a:r>
              <a:rPr lang="es-ES" altLang="es-A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Máximo </a:t>
            </a:r>
            <a:r>
              <a:rPr lang="es-ES" altLang="es-A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Halty</a:t>
            </a:r>
            <a:r>
              <a:rPr lang="es-ES" altLang="es-A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s-ES" altLang="es-A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Carrere</a:t>
            </a:r>
            <a:endParaRPr lang="es-ES" altLang="es-AR" sz="18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Miguel </a:t>
            </a:r>
            <a:r>
              <a:rPr lang="es-ES" altLang="es-A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Wionzcek</a:t>
            </a:r>
            <a:endParaRPr lang="es-ES" altLang="es-A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554734" y="3295631"/>
            <a:ext cx="205887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F6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Víctor </a:t>
            </a:r>
            <a:r>
              <a:rPr lang="es-ES" altLang="es-A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Urquidi</a:t>
            </a:r>
            <a:endParaRPr lang="es-ES" altLang="es-A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 autoUpdateAnimBg="0"/>
      <p:bldP spid="101381" grpId="0" autoUpdateAnimBg="0"/>
      <p:bldP spid="101390" grpId="0" autoUpdateAnimBg="0"/>
      <p:bldP spid="12" grpId="0" animBg="1" autoUpdateAnimBg="0"/>
      <p:bldP spid="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upload.wikimedia.org/wikipedia/commons/e/e7/General_Sav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4" y="1993901"/>
            <a:ext cx="17922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36789" y="4992689"/>
            <a:ext cx="3133725" cy="1119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62" b="1" dirty="0">
                <a:solidFill>
                  <a:schemeClr val="tx1"/>
                </a:solidFill>
              </a:rPr>
              <a:t>Gral. Manuel </a:t>
            </a:r>
            <a:r>
              <a:rPr lang="es-ES" sz="1662" b="1" dirty="0" err="1">
                <a:solidFill>
                  <a:schemeClr val="tx1"/>
                </a:solidFill>
              </a:rPr>
              <a:t>Savio</a:t>
            </a:r>
            <a:r>
              <a:rPr lang="es-ES" sz="1662" b="1" dirty="0">
                <a:solidFill>
                  <a:schemeClr val="tx1"/>
                </a:solidFill>
              </a:rPr>
              <a:t>, </a:t>
            </a:r>
          </a:p>
          <a:p>
            <a:pPr algn="ctr">
              <a:defRPr/>
            </a:pPr>
            <a:r>
              <a:rPr lang="es-ES" sz="1662" b="1" dirty="0">
                <a:solidFill>
                  <a:schemeClr val="tx1"/>
                </a:solidFill>
              </a:rPr>
              <a:t>1941, Fabricaciones Militares</a:t>
            </a:r>
          </a:p>
          <a:p>
            <a:pPr algn="ctr">
              <a:defRPr/>
            </a:pPr>
            <a:r>
              <a:rPr lang="es-ES" sz="1662" b="1" dirty="0">
                <a:solidFill>
                  <a:schemeClr val="tx1"/>
                </a:solidFill>
              </a:rPr>
              <a:t>1947, </a:t>
            </a:r>
            <a:r>
              <a:rPr lang="es-ES" sz="1662" b="1" dirty="0" err="1">
                <a:solidFill>
                  <a:schemeClr val="tx1"/>
                </a:solidFill>
              </a:rPr>
              <a:t>SoMISA</a:t>
            </a:r>
            <a:endParaRPr lang="es-AR" sz="1662" b="1" dirty="0">
              <a:solidFill>
                <a:schemeClr val="tx1"/>
              </a:solidFill>
            </a:endParaRPr>
          </a:p>
        </p:txBody>
      </p:sp>
      <p:pic>
        <p:nvPicPr>
          <p:cNvPr id="65540" name="Picture 4" descr="File:Enriquemosc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049463"/>
            <a:ext cx="178435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043613" y="4992689"/>
            <a:ext cx="3135312" cy="1119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62" b="1" dirty="0">
                <a:solidFill>
                  <a:schemeClr val="tx1"/>
                </a:solidFill>
              </a:rPr>
              <a:t>Gral. Enrique </a:t>
            </a:r>
            <a:r>
              <a:rPr lang="es-ES" sz="1662" b="1" dirty="0" err="1">
                <a:solidFill>
                  <a:schemeClr val="tx1"/>
                </a:solidFill>
              </a:rPr>
              <a:t>Mosconi</a:t>
            </a:r>
            <a:r>
              <a:rPr lang="es-ES" sz="1662" b="1" dirty="0">
                <a:solidFill>
                  <a:schemeClr val="tx1"/>
                </a:solidFill>
              </a:rPr>
              <a:t>, </a:t>
            </a:r>
          </a:p>
          <a:p>
            <a:pPr algn="ctr">
              <a:defRPr/>
            </a:pPr>
            <a:r>
              <a:rPr lang="es-ES" sz="1662" b="1" dirty="0" smtClean="0">
                <a:solidFill>
                  <a:schemeClr val="tx1"/>
                </a:solidFill>
              </a:rPr>
              <a:t>1924,YPF</a:t>
            </a:r>
            <a:r>
              <a:rPr lang="es-ES" sz="1662" b="1" dirty="0">
                <a:solidFill>
                  <a:schemeClr val="tx1"/>
                </a:solidFill>
              </a:rPr>
              <a:t>:</a:t>
            </a:r>
            <a:r>
              <a:rPr lang="es-ES" sz="1662" b="1" dirty="0" smtClean="0">
                <a:solidFill>
                  <a:schemeClr val="tx1"/>
                </a:solidFill>
              </a:rPr>
              <a:t> </a:t>
            </a:r>
            <a:r>
              <a:rPr lang="es-ES" sz="1662" b="1" dirty="0">
                <a:solidFill>
                  <a:schemeClr val="tx1"/>
                </a:solidFill>
              </a:rPr>
              <a:t>Independencia energética, monopolio estatal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40013" y="404813"/>
            <a:ext cx="6769100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4000" dirty="0"/>
              <a:t>Dos precursores</a:t>
            </a:r>
          </a:p>
        </p:txBody>
      </p:sp>
    </p:spTree>
    <p:extLst>
      <p:ext uri="{BB962C8B-B14F-4D97-AF65-F5344CB8AC3E}">
        <p14:creationId xmlns:p14="http://schemas.microsoft.com/office/powerpoint/2010/main" val="10870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063750" y="404814"/>
            <a:ext cx="81359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Primer gobierno peronista: </a:t>
            </a:r>
            <a:r>
              <a:rPr lang="es-E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Primer régimen de promoción de las “industrias de interés nacional”</a:t>
            </a:r>
            <a:r>
              <a:rPr lang="es-ES" sz="2800"/>
              <a:t> </a:t>
            </a:r>
            <a:endParaRPr lang="es-A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s-MX" sz="2800">
              <a:solidFill>
                <a:schemeClr val="accent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063750" y="1700214"/>
            <a:ext cx="813593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1475" indent="-371475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marL="371475" indent="-371475"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- 	Comisión Nacional de Energía Atómica (1950)</a:t>
            </a:r>
          </a:p>
          <a:p>
            <a:pPr marL="371475" indent="-371475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marL="371475" indent="-371475">
              <a:buFontTx/>
              <a:buChar char="-"/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Segundo Plan Quinquenal:</a:t>
            </a:r>
          </a:p>
          <a:p>
            <a:pPr marL="371475" indent="-371475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marL="828675" lvl="1" indent="-371475">
              <a:buFontTx/>
              <a:buChar char="-"/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Dirección Nacional de Investigaciones Científicas y Técnicas (1950)</a:t>
            </a:r>
          </a:p>
          <a:p>
            <a:pPr marL="371475" indent="-371475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marL="828675" lvl="1" indent="-371475">
              <a:buFontTx/>
              <a:buChar char="-"/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Consejo Nacional de Investigaciones Científicas y Técnicas (1951)</a:t>
            </a:r>
          </a:p>
          <a:p>
            <a:pPr marL="828675" lvl="1" indent="-371475">
              <a:buFontTx/>
              <a:buChar char="-"/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marL="371475" indent="-371475"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- Instituto Antártico Argentino (1951)</a:t>
            </a:r>
          </a:p>
          <a:p>
            <a:pPr marL="371475" indent="-371475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marL="371475" indent="-371475"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- Centro de Investigaciones Tecnológicas de las Fuerzas Armadas (1954)</a:t>
            </a:r>
          </a:p>
        </p:txBody>
      </p:sp>
    </p:spTree>
    <p:extLst>
      <p:ext uri="{BB962C8B-B14F-4D97-AF65-F5344CB8AC3E}">
        <p14:creationId xmlns:p14="http://schemas.microsoft.com/office/powerpoint/2010/main" val="40574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SC03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069976"/>
            <a:ext cx="432117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DSC04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052514"/>
            <a:ext cx="417671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934580" y="112714"/>
            <a:ext cx="8459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b="1" i="1">
                <a:solidFill>
                  <a:schemeClr val="accent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Mundo Atómico</a:t>
            </a:r>
            <a:endParaRPr lang="es-AR" altLang="es-AR" sz="2400" b="1">
              <a:solidFill>
                <a:schemeClr val="accent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b="1">
                <a:solidFill>
                  <a:schemeClr val="accent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 petróleo y el desarrollo de un caza a reacción</a:t>
            </a:r>
            <a:endParaRPr lang="es-ES" altLang="es-AR" sz="2400" b="1">
              <a:solidFill>
                <a:schemeClr val="accent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17135</TotalTime>
  <Words>701</Words>
  <Application>Microsoft Office PowerPoint</Application>
  <PresentationFormat>Personalizado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Ion</vt:lpstr>
      <vt:lpstr>El pensamiento latinoamericano en ciencia, tecnología, desarrollo y dependencia</vt:lpstr>
      <vt:lpstr>PLACTED</vt:lpstr>
      <vt:lpstr>LOGROS DE PLACTED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Ideas principales</vt:lpstr>
      <vt:lpstr>Presentación de PowerPoint</vt:lpstr>
      <vt:lpstr>INTERRELACION ENTRE LO ECONÓMICO, LO TECNOLÓGICO Y LO SOCIAL EN LA MATRIZ INSUMO-PRODUCTO</vt:lpstr>
      <vt:lpstr>Presentación de PowerPoint</vt:lpstr>
      <vt:lpstr>1994</vt:lpstr>
      <vt:lpstr>Presentación de PowerPoint</vt:lpstr>
      <vt:lpstr>Dos grandes campos de batalla</vt:lpstr>
      <vt:lpstr>Una nueva sustitución de importaciones tecnológicas</vt:lpstr>
      <vt:lpstr>La lucha contra el hambre y contra la marginalidad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en Ciencia y Tecnología</dc:title>
  <dc:creator>manuel mari</dc:creator>
  <cp:lastModifiedBy>Usuario</cp:lastModifiedBy>
  <cp:revision>40</cp:revision>
  <dcterms:created xsi:type="dcterms:W3CDTF">2020-11-29T20:55:55Z</dcterms:created>
  <dcterms:modified xsi:type="dcterms:W3CDTF">2021-03-26T18:20:02Z</dcterms:modified>
</cp:coreProperties>
</file>