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76" r:id="rId4"/>
    <p:sldId id="275" r:id="rId5"/>
    <p:sldId id="258" r:id="rId6"/>
    <p:sldId id="259" r:id="rId7"/>
    <p:sldId id="260" r:id="rId8"/>
    <p:sldId id="274" r:id="rId9"/>
    <p:sldId id="261" r:id="rId10"/>
    <p:sldId id="262" r:id="rId11"/>
    <p:sldId id="263" r:id="rId12"/>
    <p:sldId id="264" r:id="rId13"/>
    <p:sldId id="265" r:id="rId14"/>
    <p:sldId id="266" r:id="rId15"/>
    <p:sldId id="268" r:id="rId16"/>
    <p:sldId id="271" r:id="rId17"/>
    <p:sldId id="272" r:id="rId18"/>
    <p:sldId id="273" r:id="rId19"/>
    <p:sldId id="267" r:id="rId20"/>
    <p:sldId id="269" r:id="rId21"/>
    <p:sldId id="270"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83E4C1-618E-4531-80C4-0CE5CF7D67EC}" type="datetimeFigureOut">
              <a:rPr lang="es-ES" smtClean="0"/>
              <a:pPr/>
              <a:t>03/10/2017</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E93CD8-2D7F-4C41-9318-4750E05D8C25}"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4BB290B-E3FA-46BA-B598-56A3D8AE8A67}" type="datetimeFigureOut">
              <a:rPr lang="es-ES" smtClean="0"/>
              <a:pPr/>
              <a:t>03/10/2017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F31D68E-7FD3-4C1A-8449-FC899BE03A54}"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B290B-E3FA-46BA-B598-56A3D8AE8A67}" type="datetimeFigureOut">
              <a:rPr lang="es-ES" smtClean="0"/>
              <a:pPr/>
              <a:t>03/10/2017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31D68E-7FD3-4C1A-8449-FC899BE03A5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928662" y="428604"/>
            <a:ext cx="7643866" cy="5386090"/>
          </a:xfrm>
          <a:prstGeom prst="rect">
            <a:avLst/>
          </a:prstGeom>
          <a:noFill/>
        </p:spPr>
        <p:txBody>
          <a:bodyPr wrap="square" rtlCol="0">
            <a:spAutoFit/>
          </a:bodyPr>
          <a:lstStyle/>
          <a:p>
            <a:pPr algn="ctr"/>
            <a:r>
              <a:rPr lang="es-ES" sz="6000" b="1" dirty="0" smtClean="0"/>
              <a:t>Ciclo Económico</a:t>
            </a:r>
          </a:p>
          <a:p>
            <a:pPr algn="ctr"/>
            <a:endParaRPr lang="es-ES" sz="6000" b="1" dirty="0"/>
          </a:p>
          <a:p>
            <a:pPr algn="just"/>
            <a:r>
              <a:rPr lang="es-ES" sz="3200" dirty="0" smtClean="0"/>
              <a:t>Consiste en períodos de aumentos y disminución del nivel de actividad económica en torno a la senda de crecimiento tendencial.</a:t>
            </a:r>
          </a:p>
          <a:p>
            <a:pPr algn="just"/>
            <a:endParaRPr lang="es-ES" sz="3200" dirty="0"/>
          </a:p>
          <a:p>
            <a:pPr algn="just"/>
            <a:r>
              <a:rPr lang="es-ES" sz="3200" dirty="0" smtClean="0"/>
              <a:t>La Tendencia Secular muestra la evolución sostenida de la variable a largo plazo.</a:t>
            </a:r>
            <a:endParaRPr lang="es-E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71538" y="500042"/>
            <a:ext cx="7286676" cy="5078313"/>
          </a:xfrm>
          <a:prstGeom prst="rect">
            <a:avLst/>
          </a:prstGeom>
          <a:noFill/>
        </p:spPr>
        <p:txBody>
          <a:bodyPr wrap="square" rtlCol="0">
            <a:spAutoFit/>
          </a:bodyPr>
          <a:lstStyle/>
          <a:p>
            <a:pPr algn="ctr"/>
            <a:r>
              <a:rPr lang="es-ES" sz="2400" b="1" dirty="0" smtClean="0"/>
              <a:t>Tipos de ciclos económicos</a:t>
            </a:r>
          </a:p>
          <a:p>
            <a:endParaRPr lang="es-ES" sz="2400" dirty="0"/>
          </a:p>
          <a:p>
            <a:pPr algn="just"/>
            <a:r>
              <a:rPr lang="es-ES" sz="2400" b="1" dirty="0" smtClean="0"/>
              <a:t>Ciclos Cortos o de </a:t>
            </a:r>
            <a:r>
              <a:rPr lang="es-ES" sz="2400" b="1" dirty="0" err="1" smtClean="0"/>
              <a:t>Kitchin</a:t>
            </a:r>
            <a:r>
              <a:rPr lang="es-ES" sz="2400" b="1" dirty="0" smtClean="0"/>
              <a:t>:  </a:t>
            </a:r>
            <a:r>
              <a:rPr lang="es-ES" sz="2400" dirty="0" smtClean="0"/>
              <a:t>considera un ciclo económico con duraciones de 40 meses (3 años y 4 meses), a lo que él denominó ciclo pequeño.</a:t>
            </a:r>
          </a:p>
          <a:p>
            <a:pPr algn="just"/>
            <a:endParaRPr lang="es-ES" sz="2400" dirty="0"/>
          </a:p>
          <a:p>
            <a:pPr algn="just"/>
            <a:r>
              <a:rPr lang="es-ES" sz="2400" b="1" dirty="0" smtClean="0"/>
              <a:t>Ciclos de Juglar, Grandes o Comerciales:  </a:t>
            </a:r>
            <a:r>
              <a:rPr lang="es-ES" sz="2400" dirty="0" smtClean="0"/>
              <a:t>éstos cuentan con una duración de 7 a 11 años y se caracterizan por presentarse entre crisis sucesivas, las cuales forman parte de variaciones en la actividad comercial. Estos ciclos cuentan con sólo tres fases: prosperidad, crisis y liquidación.</a:t>
            </a:r>
          </a:p>
          <a:p>
            <a:endParaRPr lang="es-ES" dirty="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14348" y="1000108"/>
            <a:ext cx="7643866" cy="5632311"/>
          </a:xfrm>
          <a:prstGeom prst="rect">
            <a:avLst/>
          </a:prstGeom>
          <a:noFill/>
        </p:spPr>
        <p:txBody>
          <a:bodyPr wrap="square" rtlCol="0">
            <a:spAutoFit/>
          </a:bodyPr>
          <a:lstStyle/>
          <a:p>
            <a:pPr algn="just"/>
            <a:r>
              <a:rPr lang="es-ES" sz="2400" b="1" dirty="0" smtClean="0"/>
              <a:t>Ciclos de Ondas Largas o de </a:t>
            </a:r>
            <a:r>
              <a:rPr lang="es-ES" sz="2400" b="1" dirty="0" err="1" smtClean="0"/>
              <a:t>Kondrantieff</a:t>
            </a:r>
            <a:r>
              <a:rPr lang="es-ES" sz="2400" b="1" dirty="0" smtClean="0"/>
              <a:t>: </a:t>
            </a:r>
            <a:r>
              <a:rPr lang="es-ES" sz="2400" dirty="0" smtClean="0"/>
              <a:t>a los ciclos de 7 a 11 años, los considera ciclos cortos ya que postula, que existen ciclos de 50 años de duración.</a:t>
            </a:r>
          </a:p>
          <a:p>
            <a:pPr algn="just"/>
            <a:endParaRPr lang="es-ES" sz="2400" dirty="0"/>
          </a:p>
          <a:p>
            <a:pPr algn="just"/>
            <a:r>
              <a:rPr lang="es-ES" sz="2400" dirty="0" smtClean="0"/>
              <a:t>Como explicación a estos grandes movimientos cíclicos se dice que sus causas se deben:</a:t>
            </a:r>
          </a:p>
          <a:p>
            <a:pPr algn="just"/>
            <a:endParaRPr lang="es-ES" sz="2400" dirty="0"/>
          </a:p>
          <a:p>
            <a:pPr algn="just">
              <a:buFont typeface="Arial" pitchFamily="34" charset="0"/>
              <a:buChar char="•"/>
            </a:pPr>
            <a:r>
              <a:rPr lang="es-ES" sz="2400" dirty="0" smtClean="0"/>
              <a:t>A las innovaciones, explotación de nuevos recursos, colonización, modificaciones de la técnica de acuerdo con </a:t>
            </a:r>
            <a:r>
              <a:rPr lang="es-ES" sz="2400" dirty="0" err="1" smtClean="0"/>
              <a:t>Spiethoff</a:t>
            </a:r>
            <a:r>
              <a:rPr lang="es-ES" sz="2400" dirty="0" smtClean="0"/>
              <a:t>, </a:t>
            </a:r>
            <a:r>
              <a:rPr lang="es-ES" sz="2400" dirty="0" err="1" smtClean="0"/>
              <a:t>Wicksell</a:t>
            </a:r>
            <a:r>
              <a:rPr lang="es-ES" sz="2400" dirty="0" smtClean="0"/>
              <a:t> y </a:t>
            </a:r>
            <a:r>
              <a:rPr lang="es-ES" sz="2400" dirty="0" err="1" smtClean="0"/>
              <a:t>Shumpeter</a:t>
            </a:r>
            <a:r>
              <a:rPr lang="es-ES" sz="2400" dirty="0" smtClean="0"/>
              <a:t>.</a:t>
            </a:r>
          </a:p>
          <a:p>
            <a:pPr algn="just">
              <a:buFont typeface="Arial" pitchFamily="34" charset="0"/>
              <a:buChar char="•"/>
            </a:pPr>
            <a:endParaRPr lang="es-ES" sz="2400" dirty="0"/>
          </a:p>
          <a:p>
            <a:pPr algn="just">
              <a:buFont typeface="Arial" pitchFamily="34" charset="0"/>
              <a:buChar char="•"/>
            </a:pPr>
            <a:r>
              <a:rPr lang="es-ES" sz="2400" dirty="0" smtClean="0"/>
              <a:t>A las guerras y revoluciones de acuerdo con </a:t>
            </a:r>
            <a:r>
              <a:rPr lang="es-ES" sz="2400" dirty="0" err="1" smtClean="0"/>
              <a:t>Wantrupy</a:t>
            </a:r>
            <a:r>
              <a:rPr lang="es-ES" sz="2400" dirty="0" smtClean="0"/>
              <a:t> y</a:t>
            </a:r>
          </a:p>
          <a:p>
            <a:pPr algn="just">
              <a:buFont typeface="Arial" pitchFamily="34" charset="0"/>
              <a:buChar char="•"/>
            </a:pPr>
            <a:endParaRPr lang="es-ES" sz="2400" dirty="0"/>
          </a:p>
          <a:p>
            <a:pPr algn="just">
              <a:buFont typeface="Arial" pitchFamily="34" charset="0"/>
              <a:buChar char="•"/>
            </a:pPr>
            <a:r>
              <a:rPr lang="es-ES" sz="2400" dirty="0" smtClean="0"/>
              <a:t>A las fluctuaciones de la producción de acuerdo con </a:t>
            </a:r>
            <a:r>
              <a:rPr lang="es-ES" sz="2400" dirty="0" err="1" smtClean="0"/>
              <a:t>Cassel</a:t>
            </a:r>
            <a:r>
              <a:rPr lang="es-ES" sz="2400" dirty="0" smtClean="0"/>
              <a:t>, Warren y </a:t>
            </a:r>
            <a:r>
              <a:rPr lang="es-ES" sz="2400" dirty="0" err="1" smtClean="0"/>
              <a:t>Perason</a:t>
            </a:r>
            <a:r>
              <a:rPr lang="es-ES" sz="2400" dirty="0" smtClean="0"/>
              <a:t>.</a:t>
            </a:r>
            <a:endParaRPr lang="es-E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428604"/>
            <a:ext cx="8001056" cy="6463308"/>
          </a:xfrm>
          <a:prstGeom prst="rect">
            <a:avLst/>
          </a:prstGeom>
          <a:noFill/>
        </p:spPr>
        <p:txBody>
          <a:bodyPr wrap="square" rtlCol="0">
            <a:spAutoFit/>
          </a:bodyPr>
          <a:lstStyle/>
          <a:p>
            <a:pPr algn="ctr"/>
            <a:r>
              <a:rPr lang="es-ES" sz="2400" b="1" dirty="0" smtClean="0"/>
              <a:t>Características  del Ciclo Económico</a:t>
            </a:r>
          </a:p>
          <a:p>
            <a:endParaRPr lang="es-ES" sz="2400" dirty="0"/>
          </a:p>
          <a:p>
            <a:pPr algn="just"/>
            <a:r>
              <a:rPr lang="es-ES" sz="2400" dirty="0" smtClean="0"/>
              <a:t>Una característica  general de los ciclos económicos es que nunca son iguales ni en tiempo de duración ni en intensidad</a:t>
            </a:r>
          </a:p>
          <a:p>
            <a:pPr algn="just"/>
            <a:endParaRPr lang="es-ES" sz="2400" dirty="0"/>
          </a:p>
          <a:p>
            <a:pPr algn="just"/>
            <a:r>
              <a:rPr lang="es-ES" sz="2400" b="1" dirty="0" smtClean="0"/>
              <a:t>Recurrencia: </a:t>
            </a:r>
            <a:r>
              <a:rPr lang="es-ES" sz="2400" dirty="0" smtClean="0"/>
              <a:t>los ciclos económicos son movimientos recurrentes, esto significa que son fluctuaciones que se repiten en el tiempo.</a:t>
            </a:r>
          </a:p>
          <a:p>
            <a:pPr algn="just"/>
            <a:endParaRPr lang="es-ES" sz="2400" dirty="0"/>
          </a:p>
          <a:p>
            <a:pPr algn="just"/>
            <a:r>
              <a:rPr lang="es-ES" sz="2400" b="1" dirty="0" smtClean="0"/>
              <a:t>Tiempo:</a:t>
            </a:r>
            <a:r>
              <a:rPr lang="es-ES" sz="2400" dirty="0" smtClean="0"/>
              <a:t> coinciden en el tiempo las fases de expansión y de contracción de muchas series económicas. Las expansiones se presentan casi al mismo  tiempo en muchas actividades económicas seguidas por recesos…</a:t>
            </a:r>
          </a:p>
          <a:p>
            <a:pPr algn="just"/>
            <a:endParaRPr lang="es-ES" sz="2400" dirty="0"/>
          </a:p>
          <a:p>
            <a:pPr algn="just"/>
            <a:r>
              <a:rPr lang="es-ES" sz="2400" b="1" dirty="0" smtClean="0"/>
              <a:t>Amplitud o profundidad</a:t>
            </a:r>
            <a:r>
              <a:rPr lang="es-ES" sz="2400" dirty="0" smtClean="0"/>
              <a:t>, varía considerablemente.</a:t>
            </a:r>
          </a:p>
          <a:p>
            <a:endParaRPr lang="es-ES" dirty="0"/>
          </a:p>
          <a:p>
            <a:endParaRPr lang="es-ES" dirty="0" smtClean="0"/>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57224" y="714356"/>
            <a:ext cx="7572428" cy="6001643"/>
          </a:xfrm>
          <a:prstGeom prst="rect">
            <a:avLst/>
          </a:prstGeom>
          <a:noFill/>
        </p:spPr>
        <p:txBody>
          <a:bodyPr wrap="square" rtlCol="0">
            <a:spAutoFit/>
          </a:bodyPr>
          <a:lstStyle/>
          <a:p>
            <a:pPr algn="just"/>
            <a:r>
              <a:rPr lang="es-ES" sz="2400" b="1" dirty="0" smtClean="0"/>
              <a:t>Forma:  </a:t>
            </a:r>
            <a:r>
              <a:rPr lang="es-ES" sz="2400" dirty="0" smtClean="0"/>
              <a:t>es ondulatoria donde se identifican cuatro fases:</a:t>
            </a:r>
          </a:p>
          <a:p>
            <a:pPr algn="just"/>
            <a:endParaRPr lang="es-ES" sz="2400" dirty="0"/>
          </a:p>
          <a:p>
            <a:pPr algn="ctr"/>
            <a:r>
              <a:rPr lang="es-ES" sz="2400" b="1" dirty="0" smtClean="0"/>
              <a:t>Expansión, Cima, Recesión y Fondo</a:t>
            </a:r>
          </a:p>
          <a:p>
            <a:pPr algn="just"/>
            <a:endParaRPr lang="es-ES" sz="2400" dirty="0" smtClean="0"/>
          </a:p>
          <a:p>
            <a:pPr algn="just"/>
            <a:r>
              <a:rPr lang="es-ES" sz="2400" dirty="0" smtClean="0"/>
              <a:t>En cuanto a la duración los ciclos económicos varían de más de 1 año a 10 o 12 años. </a:t>
            </a:r>
          </a:p>
          <a:p>
            <a:pPr algn="just"/>
            <a:endParaRPr lang="es-ES" sz="2400" dirty="0" smtClean="0"/>
          </a:p>
          <a:p>
            <a:pPr algn="ctr"/>
            <a:r>
              <a:rPr lang="es-ES" sz="2400" b="1" dirty="0" smtClean="0"/>
              <a:t>Fases del Ciclo Económico</a:t>
            </a:r>
          </a:p>
          <a:p>
            <a:pPr algn="ctr"/>
            <a:endParaRPr lang="es-ES" sz="2400" b="1" dirty="0"/>
          </a:p>
          <a:p>
            <a:pPr algn="just"/>
            <a:r>
              <a:rPr lang="es-ES" sz="2400" dirty="0" smtClean="0"/>
              <a:t>Algunos economistas dividen los ciclos en dos grandes fases: Recesión y Expansión. Las Cimas y Fondos constituyen los puntos de giro.</a:t>
            </a:r>
          </a:p>
          <a:p>
            <a:pPr algn="just"/>
            <a:endParaRPr lang="es-ES" sz="2400" dirty="0"/>
          </a:p>
          <a:p>
            <a:pPr algn="just"/>
            <a:r>
              <a:rPr lang="es-ES" sz="2400" dirty="0" smtClean="0"/>
              <a:t>La fase descendente se denomina: Recesión o Contracción y es el período en donde el PBI disminuye.</a:t>
            </a:r>
          </a:p>
          <a:p>
            <a:pPr algn="just"/>
            <a:endParaRPr lang="es-E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57224" y="857232"/>
            <a:ext cx="7786742" cy="1754326"/>
          </a:xfrm>
          <a:prstGeom prst="rect">
            <a:avLst/>
          </a:prstGeom>
        </p:spPr>
        <p:txBody>
          <a:bodyPr wrap="square">
            <a:spAutoFit/>
          </a:bodyPr>
          <a:lstStyle/>
          <a:p>
            <a:pPr algn="just"/>
            <a:r>
              <a:rPr lang="es-ES" sz="2400" dirty="0" smtClean="0"/>
              <a:t>La Recesión comienza en una Cima y termina en un Fondo, mientras que la Expansión se presenta de manera contraria, inicia en el Fondo y termina en la Cima.</a:t>
            </a:r>
          </a:p>
          <a:p>
            <a:pPr algn="just"/>
            <a:endParaRPr lang="es-ES" dirty="0"/>
          </a:p>
          <a:p>
            <a:pPr algn="just"/>
            <a:endParaRPr lang="es-ES" dirty="0"/>
          </a:p>
        </p:txBody>
      </p:sp>
      <p:pic>
        <p:nvPicPr>
          <p:cNvPr id="1028" name="Picture 4" descr="Imagen relacionada"/>
          <p:cNvPicPr>
            <a:picLocks noChangeAspect="1" noChangeArrowheads="1"/>
          </p:cNvPicPr>
          <p:nvPr/>
        </p:nvPicPr>
        <p:blipFill>
          <a:blip r:embed="rId2" cstate="print"/>
          <a:srcRect/>
          <a:stretch>
            <a:fillRect/>
          </a:stretch>
        </p:blipFill>
        <p:spPr bwMode="auto">
          <a:xfrm>
            <a:off x="571472" y="2071678"/>
            <a:ext cx="7572428" cy="4143404"/>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642910" y="357166"/>
            <a:ext cx="7786742" cy="6001643"/>
          </a:xfrm>
          <a:prstGeom prst="rect">
            <a:avLst/>
          </a:prstGeom>
          <a:noFill/>
        </p:spPr>
        <p:txBody>
          <a:bodyPr wrap="square" rtlCol="0">
            <a:spAutoFit/>
          </a:bodyPr>
          <a:lstStyle/>
          <a:p>
            <a:r>
              <a:rPr lang="es-ES" sz="2400" b="1" dirty="0" smtClean="0"/>
              <a:t>Depresión/Fondo: (Punto más bajo del ciclo)</a:t>
            </a:r>
          </a:p>
          <a:p>
            <a:endParaRPr lang="es-ES" sz="2400" b="1" dirty="0" smtClean="0"/>
          </a:p>
          <a:p>
            <a:pPr algn="just">
              <a:buFont typeface="Arial" pitchFamily="34" charset="0"/>
              <a:buChar char="•"/>
            </a:pPr>
            <a:r>
              <a:rPr lang="es-ES" sz="2400" dirty="0" smtClean="0"/>
              <a:t>Gran disminución de la demanda</a:t>
            </a:r>
          </a:p>
          <a:p>
            <a:pPr algn="just"/>
            <a:endParaRPr lang="es-ES" sz="2400" dirty="0" smtClean="0"/>
          </a:p>
          <a:p>
            <a:pPr algn="just">
              <a:buFont typeface="Arial" pitchFamily="34" charset="0"/>
              <a:buChar char="•"/>
            </a:pPr>
            <a:r>
              <a:rPr lang="es-ES" sz="2400" dirty="0" smtClean="0"/>
              <a:t>Gran disminución de la producción</a:t>
            </a:r>
          </a:p>
          <a:p>
            <a:pPr algn="just">
              <a:buFont typeface="Arial" pitchFamily="34" charset="0"/>
              <a:buChar char="•"/>
            </a:pPr>
            <a:endParaRPr lang="es-ES" sz="2400" dirty="0" smtClean="0"/>
          </a:p>
          <a:p>
            <a:pPr algn="just">
              <a:buFont typeface="Arial" pitchFamily="34" charset="0"/>
              <a:buChar char="•"/>
            </a:pPr>
            <a:r>
              <a:rPr lang="es-ES" sz="2400" dirty="0" smtClean="0"/>
              <a:t>Desocupación masiva</a:t>
            </a:r>
          </a:p>
          <a:p>
            <a:pPr algn="just">
              <a:buFont typeface="Arial" pitchFamily="34" charset="0"/>
              <a:buChar char="•"/>
            </a:pPr>
            <a:endParaRPr lang="es-ES" sz="2400" dirty="0" smtClean="0"/>
          </a:p>
          <a:p>
            <a:pPr algn="just">
              <a:buFont typeface="Arial" pitchFamily="34" charset="0"/>
              <a:buChar char="•"/>
            </a:pPr>
            <a:r>
              <a:rPr lang="es-ES" sz="2400" dirty="0" smtClean="0"/>
              <a:t>Excesiva acumulación de stock</a:t>
            </a:r>
          </a:p>
          <a:p>
            <a:pPr algn="just">
              <a:buFont typeface="Arial" pitchFamily="34" charset="0"/>
              <a:buChar char="•"/>
            </a:pPr>
            <a:endParaRPr lang="es-ES" sz="2400" dirty="0" smtClean="0"/>
          </a:p>
          <a:p>
            <a:pPr algn="just">
              <a:buFont typeface="Arial" pitchFamily="34" charset="0"/>
              <a:buChar char="•"/>
            </a:pPr>
            <a:r>
              <a:rPr lang="es-ES" sz="2400" dirty="0" smtClean="0"/>
              <a:t>Algunos precios bajan, otros permanecen invariables, pocos precios aumenta.</a:t>
            </a:r>
          </a:p>
          <a:p>
            <a:pPr algn="just">
              <a:buFont typeface="Arial" pitchFamily="34" charset="0"/>
              <a:buChar char="•"/>
            </a:pPr>
            <a:endParaRPr lang="es-ES" sz="2400" dirty="0" smtClean="0"/>
          </a:p>
          <a:p>
            <a:pPr algn="just">
              <a:buFont typeface="Arial" pitchFamily="34" charset="0"/>
              <a:buChar char="•"/>
            </a:pPr>
            <a:r>
              <a:rPr lang="es-ES" sz="2400" dirty="0" smtClean="0"/>
              <a:t>Caída del beneficio de los empresarios</a:t>
            </a:r>
          </a:p>
          <a:p>
            <a:pPr algn="just">
              <a:buFont typeface="Arial" pitchFamily="34" charset="0"/>
              <a:buChar char="•"/>
            </a:pPr>
            <a:endParaRPr lang="es-ES" sz="2400" dirty="0" smtClean="0"/>
          </a:p>
          <a:p>
            <a:pPr algn="just">
              <a:buFont typeface="Arial" pitchFamily="34" charset="0"/>
              <a:buChar char="•"/>
            </a:pPr>
            <a:r>
              <a:rPr lang="es-ES" sz="2400" dirty="0" smtClean="0"/>
              <a:t>Disminución de las inversiones . Cierre de empresas.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285728"/>
            <a:ext cx="8286808" cy="6555641"/>
          </a:xfrm>
          <a:prstGeom prst="rect">
            <a:avLst/>
          </a:prstGeom>
        </p:spPr>
        <p:txBody>
          <a:bodyPr wrap="square">
            <a:spAutoFit/>
          </a:bodyPr>
          <a:lstStyle/>
          <a:p>
            <a:endParaRPr lang="es-ES" dirty="0" smtClean="0"/>
          </a:p>
          <a:p>
            <a:r>
              <a:rPr lang="es-ES" sz="2400" b="1" dirty="0" smtClean="0"/>
              <a:t>Expansión/ Recuperación: (etapa ascendente del ciclo)</a:t>
            </a:r>
          </a:p>
          <a:p>
            <a:endParaRPr lang="es-ES" sz="2400" b="1" dirty="0" smtClean="0"/>
          </a:p>
          <a:p>
            <a:pPr>
              <a:buFont typeface="Arial" pitchFamily="34" charset="0"/>
              <a:buChar char="•"/>
            </a:pPr>
            <a:r>
              <a:rPr lang="es-ES" sz="2400" dirty="0" smtClean="0"/>
              <a:t>Aumento de la Demanda</a:t>
            </a:r>
          </a:p>
          <a:p>
            <a:pPr>
              <a:buFont typeface="Arial" pitchFamily="34" charset="0"/>
              <a:buChar char="•"/>
            </a:pPr>
            <a:endParaRPr lang="es-ES" sz="2400" dirty="0" smtClean="0"/>
          </a:p>
          <a:p>
            <a:pPr>
              <a:buFont typeface="Arial" pitchFamily="34" charset="0"/>
              <a:buChar char="•"/>
            </a:pPr>
            <a:r>
              <a:rPr lang="es-ES" sz="2400" dirty="0" smtClean="0"/>
              <a:t>Aumento de la Producción</a:t>
            </a:r>
          </a:p>
          <a:p>
            <a:pPr>
              <a:buFont typeface="Arial" pitchFamily="34" charset="0"/>
              <a:buChar char="•"/>
            </a:pPr>
            <a:endParaRPr lang="es-ES" sz="2400" dirty="0" smtClean="0"/>
          </a:p>
          <a:p>
            <a:pPr>
              <a:buFont typeface="Arial" pitchFamily="34" charset="0"/>
              <a:buChar char="•"/>
            </a:pPr>
            <a:r>
              <a:rPr lang="es-ES" sz="2400" dirty="0" smtClean="0"/>
              <a:t>Reducción de la Desocupación</a:t>
            </a:r>
          </a:p>
          <a:p>
            <a:pPr>
              <a:buFont typeface="Arial" pitchFamily="34" charset="0"/>
              <a:buChar char="•"/>
            </a:pPr>
            <a:endParaRPr lang="es-ES" sz="2400" dirty="0" smtClean="0"/>
          </a:p>
          <a:p>
            <a:pPr>
              <a:buFont typeface="Arial" pitchFamily="34" charset="0"/>
              <a:buChar char="•"/>
            </a:pPr>
            <a:r>
              <a:rPr lang="es-ES" sz="2400" dirty="0" smtClean="0"/>
              <a:t>Reducción del stock acumulado</a:t>
            </a:r>
          </a:p>
          <a:p>
            <a:pPr>
              <a:buFont typeface="Arial" pitchFamily="34" charset="0"/>
              <a:buChar char="•"/>
            </a:pPr>
            <a:endParaRPr lang="es-ES" sz="2400" dirty="0" smtClean="0"/>
          </a:p>
          <a:p>
            <a:pPr>
              <a:buFont typeface="Arial" pitchFamily="34" charset="0"/>
              <a:buChar char="•"/>
            </a:pPr>
            <a:r>
              <a:rPr lang="es-ES" sz="2400" dirty="0" smtClean="0"/>
              <a:t>Algunos precios permanecen estables otros aumentan paulatinamente</a:t>
            </a:r>
          </a:p>
          <a:p>
            <a:pPr>
              <a:buFont typeface="Arial" pitchFamily="34" charset="0"/>
              <a:buChar char="•"/>
            </a:pPr>
            <a:endParaRPr lang="es-ES" sz="2400" dirty="0" smtClean="0"/>
          </a:p>
          <a:p>
            <a:pPr>
              <a:buFont typeface="Arial" pitchFamily="34" charset="0"/>
              <a:buChar char="•"/>
            </a:pPr>
            <a:r>
              <a:rPr lang="es-ES" sz="2400" dirty="0" smtClean="0"/>
              <a:t>Aumento de los beneficios de los empresarios</a:t>
            </a:r>
          </a:p>
          <a:p>
            <a:pPr>
              <a:buFont typeface="Arial" pitchFamily="34" charset="0"/>
              <a:buChar char="•"/>
            </a:pPr>
            <a:endParaRPr lang="es-ES" sz="2400" dirty="0" smtClean="0"/>
          </a:p>
          <a:p>
            <a:pPr>
              <a:buFont typeface="Arial" pitchFamily="34" charset="0"/>
              <a:buChar char="•"/>
            </a:pPr>
            <a:r>
              <a:rPr lang="es-ES" sz="2400" dirty="0" smtClean="0"/>
              <a:t>Aumento de las inversiones</a:t>
            </a:r>
          </a:p>
          <a:p>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00034" y="357166"/>
            <a:ext cx="8286808" cy="6370975"/>
          </a:xfrm>
          <a:prstGeom prst="rect">
            <a:avLst/>
          </a:prstGeom>
          <a:noFill/>
        </p:spPr>
        <p:txBody>
          <a:bodyPr wrap="square" rtlCol="0">
            <a:spAutoFit/>
          </a:bodyPr>
          <a:lstStyle/>
          <a:p>
            <a:r>
              <a:rPr lang="es-ES" sz="2400" b="1" dirty="0" smtClean="0"/>
              <a:t>Cima o Auge (Punto máximo del ciclo)</a:t>
            </a:r>
          </a:p>
          <a:p>
            <a:endParaRPr lang="es-ES" sz="2400" b="1" dirty="0" smtClean="0"/>
          </a:p>
          <a:p>
            <a:pPr>
              <a:buFont typeface="Arial" pitchFamily="34" charset="0"/>
              <a:buChar char="•"/>
            </a:pPr>
            <a:r>
              <a:rPr lang="es-ES" sz="2400" dirty="0" smtClean="0"/>
              <a:t>Mayor aumento de la Demanda</a:t>
            </a:r>
          </a:p>
          <a:p>
            <a:pPr>
              <a:buFont typeface="Arial" pitchFamily="34" charset="0"/>
              <a:buChar char="•"/>
            </a:pPr>
            <a:endParaRPr lang="es-ES" sz="2400" dirty="0" smtClean="0"/>
          </a:p>
          <a:p>
            <a:pPr>
              <a:buFont typeface="Arial" pitchFamily="34" charset="0"/>
              <a:buChar char="•"/>
            </a:pPr>
            <a:r>
              <a:rPr lang="es-ES" sz="2400" dirty="0" smtClean="0"/>
              <a:t>Mayor aumento de la Producción</a:t>
            </a:r>
          </a:p>
          <a:p>
            <a:pPr>
              <a:buFont typeface="Arial" pitchFamily="34" charset="0"/>
              <a:buChar char="•"/>
            </a:pPr>
            <a:endParaRPr lang="es-ES" sz="2400" dirty="0" smtClean="0"/>
          </a:p>
          <a:p>
            <a:pPr>
              <a:buFont typeface="Arial" pitchFamily="34" charset="0"/>
              <a:buChar char="•"/>
            </a:pPr>
            <a:r>
              <a:rPr lang="es-ES" sz="2400" dirty="0" smtClean="0"/>
              <a:t>Pleno Empleo</a:t>
            </a:r>
          </a:p>
          <a:p>
            <a:pPr>
              <a:buFont typeface="Arial" pitchFamily="34" charset="0"/>
              <a:buChar char="•"/>
            </a:pPr>
            <a:endParaRPr lang="es-ES" sz="2400" dirty="0" smtClean="0"/>
          </a:p>
          <a:p>
            <a:pPr>
              <a:buFont typeface="Arial" pitchFamily="34" charset="0"/>
              <a:buChar char="•"/>
            </a:pPr>
            <a:r>
              <a:rPr lang="es-ES" sz="2400" dirty="0" smtClean="0"/>
              <a:t>No existe acumulación de stock</a:t>
            </a:r>
          </a:p>
          <a:p>
            <a:pPr>
              <a:buFont typeface="Arial" pitchFamily="34" charset="0"/>
              <a:buChar char="•"/>
            </a:pPr>
            <a:endParaRPr lang="es-ES" sz="2400" dirty="0" smtClean="0"/>
          </a:p>
          <a:p>
            <a:pPr>
              <a:buFont typeface="Arial" pitchFamily="34" charset="0"/>
              <a:buChar char="•"/>
            </a:pPr>
            <a:r>
              <a:rPr lang="es-ES" sz="2400" dirty="0" smtClean="0"/>
              <a:t>Los precios aumentan lenta y continuamente</a:t>
            </a:r>
          </a:p>
          <a:p>
            <a:pPr>
              <a:buFont typeface="Arial" pitchFamily="34" charset="0"/>
              <a:buChar char="•"/>
            </a:pPr>
            <a:endParaRPr lang="es-ES" sz="2400" dirty="0" smtClean="0"/>
          </a:p>
          <a:p>
            <a:pPr>
              <a:buFont typeface="Arial" pitchFamily="34" charset="0"/>
              <a:buChar char="•"/>
            </a:pPr>
            <a:r>
              <a:rPr lang="es-ES" sz="2400" dirty="0" smtClean="0"/>
              <a:t>Los salarios suben </a:t>
            </a:r>
          </a:p>
          <a:p>
            <a:pPr>
              <a:buFont typeface="Arial" pitchFamily="34" charset="0"/>
              <a:buChar char="•"/>
            </a:pPr>
            <a:endParaRPr lang="es-ES" sz="2400" dirty="0" smtClean="0"/>
          </a:p>
          <a:p>
            <a:pPr>
              <a:buFont typeface="Arial" pitchFamily="34" charset="0"/>
              <a:buChar char="•"/>
            </a:pPr>
            <a:r>
              <a:rPr lang="es-ES" sz="2400" dirty="0" smtClean="0"/>
              <a:t>Mayor aumento en los beneficios</a:t>
            </a:r>
          </a:p>
          <a:p>
            <a:pPr>
              <a:buFont typeface="Arial" pitchFamily="34" charset="0"/>
              <a:buChar char="•"/>
            </a:pPr>
            <a:endParaRPr lang="es-ES" sz="2400" dirty="0" smtClean="0"/>
          </a:p>
          <a:p>
            <a:pPr>
              <a:buFont typeface="Arial" pitchFamily="34" charset="0"/>
              <a:buChar char="•"/>
            </a:pPr>
            <a:r>
              <a:rPr lang="es-ES" sz="2400" dirty="0" smtClean="0"/>
              <a:t>Mayor aumento de las inversiones.</a:t>
            </a:r>
            <a:endParaRPr lang="es-E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00034" y="0"/>
            <a:ext cx="7858180" cy="7478970"/>
          </a:xfrm>
          <a:prstGeom prst="rect">
            <a:avLst/>
          </a:prstGeom>
          <a:noFill/>
        </p:spPr>
        <p:txBody>
          <a:bodyPr wrap="square" rtlCol="0">
            <a:spAutoFit/>
          </a:bodyPr>
          <a:lstStyle/>
          <a:p>
            <a:r>
              <a:rPr lang="es-ES" sz="2400" b="1" dirty="0" smtClean="0"/>
              <a:t>Recesión (Etapa descendente del ciclo)</a:t>
            </a:r>
          </a:p>
          <a:p>
            <a:endParaRPr lang="es-ES" sz="2400" dirty="0"/>
          </a:p>
          <a:p>
            <a:pPr>
              <a:buFont typeface="Arial" pitchFamily="34" charset="0"/>
              <a:buChar char="•"/>
            </a:pPr>
            <a:r>
              <a:rPr lang="es-ES" sz="2400" dirty="0" smtClean="0"/>
              <a:t>Disminución de la Demanda</a:t>
            </a:r>
          </a:p>
          <a:p>
            <a:pPr>
              <a:buFont typeface="Arial" pitchFamily="34" charset="0"/>
              <a:buChar char="•"/>
            </a:pPr>
            <a:endParaRPr lang="es-ES" sz="2400" dirty="0" smtClean="0"/>
          </a:p>
          <a:p>
            <a:pPr>
              <a:buFont typeface="Arial" pitchFamily="34" charset="0"/>
              <a:buChar char="•"/>
            </a:pPr>
            <a:r>
              <a:rPr lang="es-ES" sz="2400" dirty="0" smtClean="0"/>
              <a:t>Disminución de la Producción</a:t>
            </a:r>
          </a:p>
          <a:p>
            <a:pPr>
              <a:buFont typeface="Arial" pitchFamily="34" charset="0"/>
              <a:buChar char="•"/>
            </a:pPr>
            <a:endParaRPr lang="es-ES" sz="2400" dirty="0" smtClean="0"/>
          </a:p>
          <a:p>
            <a:pPr>
              <a:buFont typeface="Arial" pitchFamily="34" charset="0"/>
              <a:buChar char="•"/>
            </a:pPr>
            <a:r>
              <a:rPr lang="es-ES" sz="2400" dirty="0" smtClean="0"/>
              <a:t>Aumento del Desempleo</a:t>
            </a:r>
          </a:p>
          <a:p>
            <a:pPr>
              <a:buFont typeface="Arial" pitchFamily="34" charset="0"/>
              <a:buChar char="•"/>
            </a:pPr>
            <a:endParaRPr lang="es-ES" sz="2400" dirty="0" smtClean="0"/>
          </a:p>
          <a:p>
            <a:pPr>
              <a:buFont typeface="Arial" pitchFamily="34" charset="0"/>
              <a:buChar char="•"/>
            </a:pPr>
            <a:r>
              <a:rPr lang="es-ES" sz="2400" dirty="0" smtClean="0"/>
              <a:t>Acumulación de Stock</a:t>
            </a:r>
          </a:p>
          <a:p>
            <a:pPr>
              <a:buFont typeface="Arial" pitchFamily="34" charset="0"/>
              <a:buChar char="•"/>
            </a:pPr>
            <a:endParaRPr lang="es-ES" sz="2400" dirty="0" smtClean="0"/>
          </a:p>
          <a:p>
            <a:pPr>
              <a:buFont typeface="Arial" pitchFamily="34" charset="0"/>
              <a:buChar char="•"/>
            </a:pPr>
            <a:r>
              <a:rPr lang="es-ES" sz="2400" dirty="0" smtClean="0"/>
              <a:t>Disminución de precios</a:t>
            </a:r>
          </a:p>
          <a:p>
            <a:pPr>
              <a:buFont typeface="Arial" pitchFamily="34" charset="0"/>
              <a:buChar char="•"/>
            </a:pPr>
            <a:endParaRPr lang="es-ES" sz="2400" dirty="0" smtClean="0"/>
          </a:p>
          <a:p>
            <a:pPr>
              <a:buFont typeface="Arial" pitchFamily="34" charset="0"/>
              <a:buChar char="•"/>
            </a:pPr>
            <a:r>
              <a:rPr lang="es-ES" sz="2400" dirty="0" smtClean="0"/>
              <a:t>Caída de sueldos</a:t>
            </a:r>
          </a:p>
          <a:p>
            <a:pPr>
              <a:buFont typeface="Arial" pitchFamily="34" charset="0"/>
              <a:buChar char="•"/>
            </a:pPr>
            <a:endParaRPr lang="es-ES" sz="2400" dirty="0" smtClean="0"/>
          </a:p>
          <a:p>
            <a:pPr>
              <a:buFont typeface="Arial" pitchFamily="34" charset="0"/>
              <a:buChar char="•"/>
            </a:pPr>
            <a:r>
              <a:rPr lang="es-ES" sz="2400" dirty="0" smtClean="0"/>
              <a:t>Disminución de los beneficios de los empresarios</a:t>
            </a:r>
          </a:p>
          <a:p>
            <a:pPr>
              <a:buFont typeface="Arial" pitchFamily="34" charset="0"/>
              <a:buChar char="•"/>
            </a:pPr>
            <a:endParaRPr lang="es-ES" sz="2400" dirty="0" smtClean="0"/>
          </a:p>
          <a:p>
            <a:pPr>
              <a:buFont typeface="Arial" pitchFamily="34" charset="0"/>
              <a:buChar char="•"/>
            </a:pPr>
            <a:r>
              <a:rPr lang="es-ES" sz="2400" dirty="0" smtClean="0"/>
              <a:t>Disminución de la confianza/ Caída de la inversión</a:t>
            </a:r>
          </a:p>
          <a:p>
            <a:endParaRPr lang="es-ES" dirty="0" smtClean="0"/>
          </a:p>
          <a:p>
            <a:endParaRPr lang="es-ES" dirty="0"/>
          </a:p>
          <a:p>
            <a:endParaRPr lang="es-ES" dirty="0" smtClean="0"/>
          </a:p>
          <a:p>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857232"/>
            <a:ext cx="7858180" cy="4801314"/>
          </a:xfrm>
          <a:prstGeom prst="rect">
            <a:avLst/>
          </a:prstGeom>
          <a:noFill/>
        </p:spPr>
        <p:txBody>
          <a:bodyPr wrap="square" rtlCol="0">
            <a:spAutoFit/>
          </a:bodyPr>
          <a:lstStyle/>
          <a:p>
            <a:pPr algn="ctr"/>
            <a:r>
              <a:rPr lang="es-ES" sz="2400" b="1" dirty="0" smtClean="0"/>
              <a:t>Crisis Económica</a:t>
            </a:r>
          </a:p>
          <a:p>
            <a:pPr algn="just"/>
            <a:endParaRPr lang="es-ES" sz="2400" dirty="0"/>
          </a:p>
          <a:p>
            <a:pPr algn="just"/>
            <a:r>
              <a:rPr lang="es-ES" sz="2400" dirty="0" smtClean="0"/>
              <a:t>Es una situación en la que se producen cambios negativos importantes en las principales variables económicas y especialmente en el PBI y en el empleo. </a:t>
            </a:r>
          </a:p>
          <a:p>
            <a:pPr algn="just"/>
            <a:endParaRPr lang="es-ES" sz="2400" dirty="0"/>
          </a:p>
          <a:p>
            <a:pPr algn="just"/>
            <a:r>
              <a:rPr lang="es-ES" sz="2400" dirty="0" smtClean="0"/>
              <a:t>Sin embargo, no existe una definición precisa de cuándo puede decirse que una economía ha entrado en una situación de crisis.</a:t>
            </a:r>
          </a:p>
          <a:p>
            <a:pPr algn="just"/>
            <a:endParaRPr lang="es-ES" sz="2400" dirty="0"/>
          </a:p>
          <a:p>
            <a:pPr algn="just"/>
            <a:r>
              <a:rPr lang="es-ES" sz="2400" dirty="0" smtClean="0"/>
              <a:t>¿Basta con que el crecimiento se reduzca? ¿Cuánto? ¿Debe ser negativo?</a:t>
            </a:r>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14348" y="1214422"/>
            <a:ext cx="7715304" cy="3693319"/>
          </a:xfrm>
          <a:prstGeom prst="rect">
            <a:avLst/>
          </a:prstGeom>
          <a:noFill/>
        </p:spPr>
        <p:txBody>
          <a:bodyPr wrap="square" rtlCol="0">
            <a:spAutoFit/>
          </a:bodyPr>
          <a:lstStyle/>
          <a:p>
            <a:pPr algn="just"/>
            <a:r>
              <a:rPr lang="es-ES" sz="2400" dirty="0" smtClean="0"/>
              <a:t>El ciclo económico es el resultado de las </a:t>
            </a:r>
            <a:r>
              <a:rPr lang="es-ES" sz="2400" b="1" dirty="0" smtClean="0">
                <a:solidFill>
                  <a:srgbClr val="FF0000"/>
                </a:solidFill>
              </a:rPr>
              <a:t>perturbaciones</a:t>
            </a:r>
            <a:r>
              <a:rPr lang="es-ES" sz="2400" dirty="0" smtClean="0"/>
              <a:t> que afectan a la economía en diferentes momentos y que producen efectos que persisten con el paso del tiempo.</a:t>
            </a:r>
          </a:p>
          <a:p>
            <a:pPr algn="just"/>
            <a:endParaRPr lang="es-ES" sz="2400" dirty="0" smtClean="0"/>
          </a:p>
          <a:p>
            <a:pPr algn="just"/>
            <a:endParaRPr lang="es-ES" sz="2400" dirty="0"/>
          </a:p>
          <a:p>
            <a:pPr algn="just"/>
            <a:r>
              <a:rPr lang="es-ES" sz="2400" dirty="0" smtClean="0"/>
              <a:t>El ciclo económico se refiere a las variaciones de la actividad económica total, de la producción, de la ocupación y en general, al análisis de los agregados económicos más importantes de la actividad económica de un país.</a:t>
            </a:r>
          </a:p>
          <a:p>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14348" y="714356"/>
            <a:ext cx="8072494" cy="6001643"/>
          </a:xfrm>
          <a:prstGeom prst="rect">
            <a:avLst/>
          </a:prstGeom>
          <a:noFill/>
        </p:spPr>
        <p:txBody>
          <a:bodyPr wrap="square" rtlCol="0">
            <a:spAutoFit/>
          </a:bodyPr>
          <a:lstStyle/>
          <a:p>
            <a:pPr algn="just"/>
            <a:r>
              <a:rPr lang="es-ES" sz="2400" dirty="0" smtClean="0"/>
              <a:t>Podemos distinguir distintos grados de severidad de una crisis económica</a:t>
            </a:r>
          </a:p>
          <a:p>
            <a:pPr algn="just"/>
            <a:endParaRPr lang="es-ES" sz="2400" dirty="0"/>
          </a:p>
          <a:p>
            <a:pPr algn="just"/>
            <a:r>
              <a:rPr lang="es-ES" sz="2400" b="1" dirty="0" smtClean="0"/>
              <a:t>Desaceleración:</a:t>
            </a:r>
            <a:r>
              <a:rPr lang="es-ES" sz="2400" dirty="0" smtClean="0"/>
              <a:t> se produce cuando la tasa de crecimiento experimenta una reducción sustancial, pero mantiene un signo positivo. Por ejemplo, una economía en el año 2015 creció a una tasa del 3% y en el año 2016 pasó a crecer al 1,2%</a:t>
            </a:r>
          </a:p>
          <a:p>
            <a:pPr algn="just"/>
            <a:endParaRPr lang="es-ES" sz="2400" dirty="0"/>
          </a:p>
          <a:p>
            <a:pPr algn="just"/>
            <a:r>
              <a:rPr lang="es-ES" sz="2400" b="1" dirty="0" smtClean="0"/>
              <a:t>Recesión</a:t>
            </a:r>
            <a:r>
              <a:rPr lang="es-ES" sz="2400" dirty="0" smtClean="0"/>
              <a:t>: esta situación implica que la economía registre tasas de crecimiento negativas durante al menos dos trimestres consecutivos (en comparación con el mismo trimestre del año anterior). </a:t>
            </a:r>
          </a:p>
          <a:p>
            <a:pPr algn="just"/>
            <a:endParaRPr lang="es-ES" sz="2400" dirty="0"/>
          </a:p>
          <a:p>
            <a:pPr algn="just"/>
            <a:r>
              <a:rPr lang="es-ES" sz="2400" b="1" dirty="0" smtClean="0"/>
              <a:t>Depresión</a:t>
            </a:r>
            <a:r>
              <a:rPr lang="es-ES" sz="2400" dirty="0" smtClean="0"/>
              <a:t>: este caso se produce cuando la Recesión tiene un carácter prolongado y las tasas de crecimiento negativas son también muy elevadas. </a:t>
            </a:r>
            <a:endParaRPr lang="es-E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3" name="Picture 3"/>
          <p:cNvPicPr>
            <a:picLocks noChangeAspect="1" noChangeArrowheads="1"/>
          </p:cNvPicPr>
          <p:nvPr/>
        </p:nvPicPr>
        <p:blipFill>
          <a:blip r:embed="rId2" cstate="print"/>
          <a:srcRect/>
          <a:stretch>
            <a:fillRect/>
          </a:stretch>
        </p:blipFill>
        <p:spPr bwMode="auto">
          <a:xfrm>
            <a:off x="0" y="571480"/>
            <a:ext cx="8858280" cy="557216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000100" y="1785926"/>
            <a:ext cx="6786609" cy="3848100"/>
          </a:xfrm>
          <a:prstGeom prst="rect">
            <a:avLst/>
          </a:prstGeom>
          <a:noFill/>
          <a:ln w="9525">
            <a:noFill/>
            <a:miter lim="800000"/>
            <a:headEnd/>
            <a:tailEnd/>
          </a:ln>
          <a:effectLst/>
        </p:spPr>
      </p:pic>
      <p:sp>
        <p:nvSpPr>
          <p:cNvPr id="3" name="2 CuadroTexto"/>
          <p:cNvSpPr txBox="1"/>
          <p:nvPr/>
        </p:nvSpPr>
        <p:spPr>
          <a:xfrm>
            <a:off x="785786" y="714356"/>
            <a:ext cx="7572428" cy="646331"/>
          </a:xfrm>
          <a:prstGeom prst="rect">
            <a:avLst/>
          </a:prstGeom>
          <a:noFill/>
        </p:spPr>
        <p:txBody>
          <a:bodyPr wrap="square" rtlCol="0">
            <a:spAutoFit/>
          </a:bodyPr>
          <a:lstStyle/>
          <a:p>
            <a:pPr algn="just"/>
            <a:r>
              <a:rPr lang="es-ES" dirty="0" smtClean="0"/>
              <a:t>Un ciclo económico se conforma por la unión en el tiempo de dos de dichos períodos. Ejemplo Cima – Cima o Fondo – Fondo.</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71538" y="571480"/>
            <a:ext cx="7358114" cy="5078313"/>
          </a:xfrm>
          <a:prstGeom prst="rect">
            <a:avLst/>
          </a:prstGeom>
          <a:noFill/>
        </p:spPr>
        <p:txBody>
          <a:bodyPr wrap="square" rtlCol="0">
            <a:spAutoFit/>
          </a:bodyPr>
          <a:lstStyle/>
          <a:p>
            <a:pPr algn="just"/>
            <a:r>
              <a:rPr lang="es-ES" sz="2400" b="1" dirty="0" smtClean="0"/>
              <a:t>Hay diversas teorías sobre los ciclos económicos:</a:t>
            </a:r>
          </a:p>
          <a:p>
            <a:pPr algn="just"/>
            <a:endParaRPr lang="es-ES" sz="2400" dirty="0"/>
          </a:p>
          <a:p>
            <a:pPr algn="just"/>
            <a:r>
              <a:rPr lang="es-ES" sz="2400" b="1" dirty="0" smtClean="0"/>
              <a:t>La teoría clásica:</a:t>
            </a:r>
            <a:r>
              <a:rPr lang="es-ES" sz="2400" dirty="0" smtClean="0"/>
              <a:t> Smith, Marx, </a:t>
            </a:r>
            <a:r>
              <a:rPr lang="es-ES" sz="2400" dirty="0" err="1" smtClean="0"/>
              <a:t>Malthus</a:t>
            </a:r>
            <a:r>
              <a:rPr lang="es-ES" sz="2400" dirty="0" smtClean="0"/>
              <a:t>, </a:t>
            </a:r>
            <a:r>
              <a:rPr lang="es-ES" sz="2400" dirty="0" err="1" smtClean="0"/>
              <a:t>Mill</a:t>
            </a:r>
            <a:r>
              <a:rPr lang="es-ES" sz="2400" dirty="0" smtClean="0"/>
              <a:t>, etc. Si bien reconocían fluctuaciones en la actividad económica, los supuestos de la teoría clásica impidieron el surgimiento de una explicación causal de estas fluctuaciones que diera origen a una teoría del ciclo económico.</a:t>
            </a:r>
          </a:p>
          <a:p>
            <a:pPr algn="just"/>
            <a:endParaRPr lang="es-ES" sz="2400" dirty="0"/>
          </a:p>
          <a:p>
            <a:pPr algn="just"/>
            <a:r>
              <a:rPr lang="es-ES" sz="2400" b="1" dirty="0" smtClean="0"/>
              <a:t>Teorías monetarias: </a:t>
            </a:r>
            <a:r>
              <a:rPr lang="es-ES" sz="2400" dirty="0" smtClean="0"/>
              <a:t>Los ciclos son producto de variaciones en la oferta monetaria, producto de información asimétrica que poseen los agentes. Pero solo en el corto plazo.</a:t>
            </a:r>
          </a:p>
          <a:p>
            <a:endParaRPr lang="es-ES" dirty="0"/>
          </a:p>
          <a:p>
            <a:endParaRPr lang="es-E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714356"/>
            <a:ext cx="8001056" cy="4524315"/>
          </a:xfrm>
          <a:prstGeom prst="rect">
            <a:avLst/>
          </a:prstGeom>
          <a:noFill/>
        </p:spPr>
        <p:txBody>
          <a:bodyPr wrap="square" rtlCol="0">
            <a:spAutoFit/>
          </a:bodyPr>
          <a:lstStyle/>
          <a:p>
            <a:endParaRPr lang="es-ES" sz="2400" dirty="0"/>
          </a:p>
          <a:p>
            <a:pPr algn="just"/>
            <a:r>
              <a:rPr lang="es-ES" sz="2400" b="1" dirty="0" smtClean="0"/>
              <a:t>Teoría Keynesiana: </a:t>
            </a:r>
            <a:r>
              <a:rPr lang="es-ES" sz="2400" dirty="0" smtClean="0"/>
              <a:t>El ciclo se produce por las fluctuaciones en la inversión que depende básicamente de las expectativas de rentabilidad, las cuales son inestables. También sostenía que el Estado podía contribuir significativamente a allanar las oscilaciones de los ciclos económicos.</a:t>
            </a:r>
          </a:p>
          <a:p>
            <a:pPr algn="just"/>
            <a:endParaRPr lang="es-ES" sz="2400" dirty="0"/>
          </a:p>
          <a:p>
            <a:pPr algn="just"/>
            <a:r>
              <a:rPr lang="es-ES" sz="2400" dirty="0" smtClean="0"/>
              <a:t>Planteaba que la demanda agregada y sus componentes tenían una importancia estratégica.</a:t>
            </a:r>
          </a:p>
          <a:p>
            <a:pPr algn="just"/>
            <a:endParaRPr lang="es-ES" dirty="0"/>
          </a:p>
          <a:p>
            <a:endParaRPr lang="es-ES" dirty="0"/>
          </a:p>
          <a:p>
            <a:endParaRPr lang="es-ES" dirty="0" smtClean="0"/>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1214422"/>
            <a:ext cx="7715304" cy="4154984"/>
          </a:xfrm>
          <a:prstGeom prst="rect">
            <a:avLst/>
          </a:prstGeom>
        </p:spPr>
        <p:txBody>
          <a:bodyPr wrap="square">
            <a:spAutoFit/>
          </a:bodyPr>
          <a:lstStyle/>
          <a:p>
            <a:pPr algn="just"/>
            <a:r>
              <a:rPr lang="es-ES" sz="2400" b="1" dirty="0" smtClean="0"/>
              <a:t>Otro modelo de </a:t>
            </a:r>
            <a:r>
              <a:rPr lang="es-ES" sz="2400" b="1" dirty="0" err="1" smtClean="0"/>
              <a:t>Harrod</a:t>
            </a:r>
            <a:r>
              <a:rPr lang="es-ES" sz="2400" b="1" dirty="0" smtClean="0"/>
              <a:t>-Domar </a:t>
            </a:r>
            <a:r>
              <a:rPr lang="es-ES" sz="2400" dirty="0" smtClean="0"/>
              <a:t>que expone su teoría sobre la base del factor capital, en lo que explica el crecimiento como resultado de la interacción entre el ahorro y la relación capital-producto.</a:t>
            </a:r>
          </a:p>
          <a:p>
            <a:pPr algn="just"/>
            <a:endParaRPr lang="es-ES" sz="2400" dirty="0" smtClean="0"/>
          </a:p>
          <a:p>
            <a:pPr algn="just"/>
            <a:r>
              <a:rPr lang="es-ES" sz="2400" b="1" dirty="0" smtClean="0"/>
              <a:t>Robert </a:t>
            </a:r>
            <a:r>
              <a:rPr lang="es-ES" sz="2400" b="1" dirty="0" err="1" smtClean="0"/>
              <a:t>Solow</a:t>
            </a:r>
            <a:r>
              <a:rPr lang="es-ES" sz="2400" b="1" dirty="0" smtClean="0"/>
              <a:t> </a:t>
            </a:r>
            <a:r>
              <a:rPr lang="es-ES" sz="2400" dirty="0" smtClean="0"/>
              <a:t>plantea el aumento de la producción sobre la base del progreso tecnológico…</a:t>
            </a:r>
          </a:p>
          <a:p>
            <a:pPr algn="just"/>
            <a:endParaRPr lang="es-ES" sz="2400" dirty="0" smtClean="0"/>
          </a:p>
          <a:p>
            <a:pPr algn="just"/>
            <a:endParaRPr lang="es-ES" sz="2400" dirty="0"/>
          </a:p>
          <a:p>
            <a:pPr algn="just"/>
            <a:endParaRPr lang="es-ES" sz="2400" dirty="0"/>
          </a:p>
          <a:p>
            <a:pPr algn="just"/>
            <a:endParaRPr lang="es-ES"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00034" y="571480"/>
            <a:ext cx="8429684" cy="5909310"/>
          </a:xfrm>
          <a:prstGeom prst="rect">
            <a:avLst/>
          </a:prstGeom>
          <a:noFill/>
        </p:spPr>
        <p:txBody>
          <a:bodyPr wrap="square" rtlCol="0">
            <a:spAutoFit/>
          </a:bodyPr>
          <a:lstStyle/>
          <a:p>
            <a:pPr algn="just"/>
            <a:r>
              <a:rPr lang="es-ES" sz="2400" b="1" dirty="0" smtClean="0"/>
              <a:t>Teorías Exógenas:  </a:t>
            </a:r>
            <a:r>
              <a:rPr lang="es-ES" sz="2400" dirty="0" smtClean="0"/>
              <a:t>Explican las fluctuaciones cíclicas de acuerdo con elementos externos al sistema económico, como guerras, revoluciones, movimientos migratorios, etc.</a:t>
            </a:r>
          </a:p>
          <a:p>
            <a:pPr algn="just"/>
            <a:endParaRPr lang="es-ES" sz="2400" dirty="0"/>
          </a:p>
          <a:p>
            <a:pPr algn="just"/>
            <a:endParaRPr lang="es-ES" sz="2400" dirty="0" smtClean="0"/>
          </a:p>
          <a:p>
            <a:pPr algn="just"/>
            <a:r>
              <a:rPr lang="es-ES" sz="2400" b="1" dirty="0" smtClean="0"/>
              <a:t>Teorías Endógenas:  </a:t>
            </a:r>
            <a:r>
              <a:rPr lang="es-ES" sz="2400" dirty="0" smtClean="0"/>
              <a:t>Recurren a factores internos del propio sistema económico para justificar las fluctuaciones cíclicas. Cada Expansión pone las bases para una contracción y cada contracción induce a una expansión posterior.</a:t>
            </a:r>
          </a:p>
          <a:p>
            <a:pPr algn="just"/>
            <a:endParaRPr lang="es-ES" sz="2400" dirty="0"/>
          </a:p>
          <a:p>
            <a:pPr algn="just"/>
            <a:r>
              <a:rPr lang="es-ES" sz="2400" b="1" dirty="0" smtClean="0"/>
              <a:t>Teorías Reales: </a:t>
            </a:r>
            <a:r>
              <a:rPr lang="es-ES" sz="2400" dirty="0" smtClean="0"/>
              <a:t>el ciclo tiene su origen en factores reales, tales como alteraciones en los costos de producción debidas a innovaciones tecnológicas o a cambios en la disponibilidad de recursos. La expansión tendrá su fin, cuando cesen las inversiones asociadas a la innovación, una vez que ésta se haya generalizado.</a:t>
            </a:r>
          </a:p>
          <a:p>
            <a:pPr algn="just"/>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500043"/>
            <a:ext cx="7643866" cy="6370975"/>
          </a:xfrm>
          <a:prstGeom prst="rect">
            <a:avLst/>
          </a:prstGeom>
          <a:noFill/>
        </p:spPr>
        <p:txBody>
          <a:bodyPr wrap="square" rtlCol="0">
            <a:spAutoFit/>
          </a:bodyPr>
          <a:lstStyle/>
          <a:p>
            <a:pPr algn="just"/>
            <a:r>
              <a:rPr lang="es-ES" sz="2400" b="1" dirty="0" smtClean="0"/>
              <a:t>Teorías psicológicas:  </a:t>
            </a:r>
            <a:r>
              <a:rPr lang="es-ES" sz="2400" dirty="0" smtClean="0"/>
              <a:t>Estas teorías destacan el papel de la incertidumbre y de las expectativas de los agentes sobre la actividad económica.</a:t>
            </a:r>
          </a:p>
          <a:p>
            <a:pPr algn="just"/>
            <a:endParaRPr lang="es-ES" sz="2400" dirty="0"/>
          </a:p>
          <a:p>
            <a:pPr algn="just"/>
            <a:r>
              <a:rPr lang="es-ES" sz="2400" b="1" dirty="0" smtClean="0"/>
              <a:t>Ciclos de Origen Político: </a:t>
            </a:r>
            <a:r>
              <a:rPr lang="es-ES" sz="2400" dirty="0" smtClean="0"/>
              <a:t>algunos autores han destacado que el gasto público es el factor causante de las fluctuaciones, ya que las autoridades lo manipulan según las circunstancias políticas. Tomando como referencia esta hipótesis, y aunque parezca poco creíble, 3 o 4 años de estancamiento seguidos por 1 año de crecimiento ofrece una plataforma ideal para un político, pues el factor económico más importante a la hora de las elecciones no es la posición de la  economía, sino más bien la dirección hacia la cual se orienta…</a:t>
            </a:r>
          </a:p>
          <a:p>
            <a:endParaRPr lang="es-ES" dirty="0" smtClean="0"/>
          </a:p>
          <a:p>
            <a:endParaRPr lang="es-ES" dirty="0"/>
          </a:p>
          <a:p>
            <a:endParaRPr lang="es-ES" dirty="0" smtClean="0"/>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1500174"/>
            <a:ext cx="7500990" cy="3385542"/>
          </a:xfrm>
          <a:prstGeom prst="rect">
            <a:avLst/>
          </a:prstGeom>
          <a:noFill/>
        </p:spPr>
        <p:txBody>
          <a:bodyPr wrap="square" rtlCol="0">
            <a:spAutoFit/>
          </a:bodyPr>
          <a:lstStyle/>
          <a:p>
            <a:pPr algn="just"/>
            <a:r>
              <a:rPr lang="es-ES" sz="2800" dirty="0" smtClean="0"/>
              <a:t>A pesar de todos los criterios que se argumentan alrededor del ciclo económico, se puede decir que no existe una fórmula para determinar cuál de todas las variables es la que permitirá alcanzar un mayor grado de crecimiento económico ya que cada país mantiene características propias de desarrollo.</a:t>
            </a:r>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1360</Words>
  <Application>Microsoft Office PowerPoint</Application>
  <PresentationFormat>Presentación en pantalla (4:3)</PresentationFormat>
  <Paragraphs>155</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csuarez</dc:creator>
  <cp:lastModifiedBy>csuarez</cp:lastModifiedBy>
  <cp:revision>28</cp:revision>
  <dcterms:created xsi:type="dcterms:W3CDTF">2017-09-15T18:48:30Z</dcterms:created>
  <dcterms:modified xsi:type="dcterms:W3CDTF">2017-10-03T17:50:21Z</dcterms:modified>
</cp:coreProperties>
</file>