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drawing2.xml" ContentType="application/vnd.ms-office.drawingml.diagramDrawing+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diagrams/colors2.xml" ContentType="application/vnd.openxmlformats-officedocument.drawingml.diagramColors+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emf" ContentType="image/x-emf"/>
  <Override PartName="/ppt/diagrams/quickStyle1.xml" ContentType="application/vnd.openxmlformats-officedocument.drawingml.diagramStyl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4"/>
  </p:notesMasterIdLst>
  <p:sldIdLst>
    <p:sldId id="257" r:id="rId2"/>
    <p:sldId id="258" r:id="rId3"/>
    <p:sldId id="259" r:id="rId4"/>
    <p:sldId id="299" r:id="rId5"/>
    <p:sldId id="300" r:id="rId6"/>
    <p:sldId id="301" r:id="rId7"/>
    <p:sldId id="302" r:id="rId8"/>
    <p:sldId id="261" r:id="rId9"/>
    <p:sldId id="262" r:id="rId10"/>
    <p:sldId id="266" r:id="rId11"/>
    <p:sldId id="305" r:id="rId12"/>
    <p:sldId id="306" r:id="rId13"/>
    <p:sldId id="277" r:id="rId14"/>
    <p:sldId id="303" r:id="rId15"/>
    <p:sldId id="272" r:id="rId16"/>
    <p:sldId id="273" r:id="rId17"/>
    <p:sldId id="304" r:id="rId18"/>
    <p:sldId id="276" r:id="rId19"/>
    <p:sldId id="307" r:id="rId20"/>
    <p:sldId id="274" r:id="rId21"/>
    <p:sldId id="308" r:id="rId22"/>
    <p:sldId id="309" r:id="rId23"/>
    <p:sldId id="310" r:id="rId24"/>
    <p:sldId id="282" r:id="rId25"/>
    <p:sldId id="284" r:id="rId26"/>
    <p:sldId id="290" r:id="rId27"/>
    <p:sldId id="291" r:id="rId28"/>
    <p:sldId id="292" r:id="rId29"/>
    <p:sldId id="293" r:id="rId30"/>
    <p:sldId id="294" r:id="rId31"/>
    <p:sldId id="295" r:id="rId32"/>
    <p:sldId id="311" r:id="rId33"/>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28"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03A8F04-6EAC-4CE5-836B-460A12DDC081}" type="doc">
      <dgm:prSet loTypeId="urn:microsoft.com/office/officeart/2005/8/layout/process1" loCatId="process" qsTypeId="urn:microsoft.com/office/officeart/2005/8/quickstyle/simple1" qsCatId="simple" csTypeId="urn:microsoft.com/office/officeart/2005/8/colors/accent1_2" csCatId="accent1" phldr="1"/>
      <dgm:spPr/>
    </dgm:pt>
    <dgm:pt modelId="{87F1AF77-7E5A-4F52-9264-0A8573E07D3E}">
      <dgm:prSet phldrT="[Texto]" custT="1"/>
      <dgm:spPr/>
      <dgm:t>
        <a:bodyPr/>
        <a:lstStyle/>
        <a:p>
          <a:r>
            <a:rPr lang="es-ES" sz="2000" dirty="0" smtClean="0"/>
            <a:t>Actores </a:t>
          </a:r>
        </a:p>
        <a:p>
          <a:r>
            <a:rPr lang="es-ES" sz="2000" dirty="0" smtClean="0"/>
            <a:t>Formadores</a:t>
          </a:r>
        </a:p>
        <a:p>
          <a:r>
            <a:rPr lang="es-ES" sz="2000" dirty="0" smtClean="0"/>
            <a:t>De Precios</a:t>
          </a:r>
          <a:endParaRPr lang="es-ES" sz="2000" dirty="0"/>
        </a:p>
      </dgm:t>
    </dgm:pt>
    <dgm:pt modelId="{8F94CD8D-D43F-4D3D-9C00-C582616385B0}" type="parTrans" cxnId="{5EE347D1-0F37-42B1-BA38-1A195EC6AD5C}">
      <dgm:prSet/>
      <dgm:spPr/>
      <dgm:t>
        <a:bodyPr/>
        <a:lstStyle/>
        <a:p>
          <a:endParaRPr lang="es-ES"/>
        </a:p>
      </dgm:t>
    </dgm:pt>
    <dgm:pt modelId="{3E43751E-4CBF-4C1A-9FE3-712CF6840D25}" type="sibTrans" cxnId="{5EE347D1-0F37-42B1-BA38-1A195EC6AD5C}">
      <dgm:prSet/>
      <dgm:spPr/>
      <dgm:t>
        <a:bodyPr/>
        <a:lstStyle/>
        <a:p>
          <a:endParaRPr lang="es-ES"/>
        </a:p>
      </dgm:t>
    </dgm:pt>
    <dgm:pt modelId="{37E7836C-1B7E-4B94-9C01-AA9283F975C3}">
      <dgm:prSet phldrT="[Texto]" custT="1"/>
      <dgm:spPr/>
      <dgm:t>
        <a:bodyPr/>
        <a:lstStyle/>
        <a:p>
          <a:r>
            <a:rPr lang="el-GR" sz="2000" dirty="0" smtClean="0">
              <a:latin typeface="Calibri"/>
            </a:rPr>
            <a:t>π</a:t>
          </a:r>
          <a:r>
            <a:rPr lang="es-ES" sz="2000" baseline="30000" dirty="0" smtClean="0">
              <a:latin typeface="Calibri"/>
            </a:rPr>
            <a:t>e</a:t>
          </a:r>
          <a:r>
            <a:rPr lang="es-ES" sz="2000" baseline="-25000" dirty="0" smtClean="0">
              <a:latin typeface="Calibri"/>
            </a:rPr>
            <a:t>t</a:t>
          </a:r>
          <a:r>
            <a:rPr lang="es-ES" sz="2000" baseline="0" dirty="0" smtClean="0">
              <a:latin typeface="Calibri"/>
            </a:rPr>
            <a:t> = </a:t>
          </a:r>
          <a:r>
            <a:rPr lang="el-GR" sz="2000" baseline="0" dirty="0" smtClean="0">
              <a:latin typeface="Calibri"/>
            </a:rPr>
            <a:t>θπ</a:t>
          </a:r>
          <a:r>
            <a:rPr lang="es-ES" sz="2000" baseline="-25000" dirty="0" smtClean="0">
              <a:latin typeface="Calibri"/>
            </a:rPr>
            <a:t>t-1</a:t>
          </a:r>
        </a:p>
        <a:p>
          <a:r>
            <a:rPr lang="es-ES" sz="2000" dirty="0" smtClean="0"/>
            <a:t>Inflación</a:t>
          </a:r>
        </a:p>
        <a:p>
          <a:r>
            <a:rPr lang="es-ES" sz="2000" dirty="0" smtClean="0"/>
            <a:t>Esperada</a:t>
          </a:r>
          <a:endParaRPr lang="es-ES" sz="2000" dirty="0"/>
        </a:p>
      </dgm:t>
    </dgm:pt>
    <dgm:pt modelId="{19073A61-73CD-4065-A9A6-17431A97663E}" type="parTrans" cxnId="{E2C671C5-2962-4B1C-95C8-E8BAE2D411DF}">
      <dgm:prSet/>
      <dgm:spPr/>
      <dgm:t>
        <a:bodyPr/>
        <a:lstStyle/>
        <a:p>
          <a:endParaRPr lang="es-ES"/>
        </a:p>
      </dgm:t>
    </dgm:pt>
    <dgm:pt modelId="{FB1D5C0C-37A8-465B-90FA-D2374DB5321E}" type="sibTrans" cxnId="{E2C671C5-2962-4B1C-95C8-E8BAE2D411DF}">
      <dgm:prSet/>
      <dgm:spPr/>
      <dgm:t>
        <a:bodyPr/>
        <a:lstStyle/>
        <a:p>
          <a:endParaRPr lang="es-ES"/>
        </a:p>
      </dgm:t>
    </dgm:pt>
    <dgm:pt modelId="{AA3ED7D5-19F3-41D5-BE0A-7501DFE4F498}">
      <dgm:prSet phldrT="[Texto]" custT="1"/>
      <dgm:spPr/>
      <dgm:t>
        <a:bodyPr/>
        <a:lstStyle/>
        <a:p>
          <a:r>
            <a:rPr lang="es-ES" sz="2000" dirty="0" smtClean="0"/>
            <a:t>Plan Integral</a:t>
          </a:r>
        </a:p>
        <a:p>
          <a:r>
            <a:rPr lang="es-ES" sz="2000" dirty="0" smtClean="0"/>
            <a:t>Ventas</a:t>
          </a:r>
        </a:p>
        <a:p>
          <a:r>
            <a:rPr lang="es-ES" sz="2000" dirty="0" smtClean="0"/>
            <a:t>Producción</a:t>
          </a:r>
        </a:p>
        <a:p>
          <a:r>
            <a:rPr lang="es-ES" sz="2000" dirty="0" smtClean="0"/>
            <a:t>Gastos</a:t>
          </a:r>
        </a:p>
      </dgm:t>
    </dgm:pt>
    <dgm:pt modelId="{BE459249-2D1D-47E9-8836-488A204DA006}" type="parTrans" cxnId="{19D2DCE3-F52B-417D-9283-93EBA8E7C5B4}">
      <dgm:prSet/>
      <dgm:spPr/>
      <dgm:t>
        <a:bodyPr/>
        <a:lstStyle/>
        <a:p>
          <a:endParaRPr lang="es-ES"/>
        </a:p>
      </dgm:t>
    </dgm:pt>
    <dgm:pt modelId="{9480B23F-6DD0-41C9-BA9D-20C1CA17EA13}" type="sibTrans" cxnId="{19D2DCE3-F52B-417D-9283-93EBA8E7C5B4}">
      <dgm:prSet/>
      <dgm:spPr/>
      <dgm:t>
        <a:bodyPr/>
        <a:lstStyle/>
        <a:p>
          <a:endParaRPr lang="es-ES"/>
        </a:p>
      </dgm:t>
    </dgm:pt>
    <dgm:pt modelId="{BAC98116-61F3-45C5-A401-9FC2A77F1760}">
      <dgm:prSet phldrT="[Texto]" custT="1"/>
      <dgm:spPr/>
      <dgm:t>
        <a:bodyPr/>
        <a:lstStyle/>
        <a:p>
          <a:r>
            <a:rPr lang="es-ES" sz="2000" dirty="0" smtClean="0"/>
            <a:t>Nuevo nivel de Precios Efectivo</a:t>
          </a:r>
        </a:p>
        <a:p>
          <a:r>
            <a:rPr lang="es-ES" sz="2000" dirty="0" err="1" smtClean="0">
              <a:latin typeface="Calibri"/>
            </a:rPr>
            <a:t>π</a:t>
          </a:r>
          <a:r>
            <a:rPr lang="es-ES" sz="2000" baseline="-25000" dirty="0" err="1" smtClean="0">
              <a:latin typeface="Calibri"/>
            </a:rPr>
            <a:t>t</a:t>
          </a:r>
          <a:endParaRPr lang="es-ES" sz="2000" dirty="0" smtClean="0"/>
        </a:p>
      </dgm:t>
    </dgm:pt>
    <dgm:pt modelId="{72BB60BC-FE32-476C-BC38-322F2B2DC982}" type="parTrans" cxnId="{EE7792F3-D131-4CD0-AB80-36931E3E2EFB}">
      <dgm:prSet/>
      <dgm:spPr/>
      <dgm:t>
        <a:bodyPr/>
        <a:lstStyle/>
        <a:p>
          <a:endParaRPr lang="es-ES"/>
        </a:p>
      </dgm:t>
    </dgm:pt>
    <dgm:pt modelId="{9D4FDDF5-AEEF-4CAE-9EDA-26DF6557B131}" type="sibTrans" cxnId="{EE7792F3-D131-4CD0-AB80-36931E3E2EFB}">
      <dgm:prSet/>
      <dgm:spPr/>
      <dgm:t>
        <a:bodyPr/>
        <a:lstStyle/>
        <a:p>
          <a:endParaRPr lang="es-ES"/>
        </a:p>
      </dgm:t>
    </dgm:pt>
    <dgm:pt modelId="{BADCE34C-CC65-47D3-B903-F18F249542BC}" type="pres">
      <dgm:prSet presAssocID="{303A8F04-6EAC-4CE5-836B-460A12DDC081}" presName="Name0" presStyleCnt="0">
        <dgm:presLayoutVars>
          <dgm:dir/>
          <dgm:resizeHandles val="exact"/>
        </dgm:presLayoutVars>
      </dgm:prSet>
      <dgm:spPr/>
    </dgm:pt>
    <dgm:pt modelId="{C0D4904D-0D8A-4AAF-9961-3C69978C9939}" type="pres">
      <dgm:prSet presAssocID="{87F1AF77-7E5A-4F52-9264-0A8573E07D3E}" presName="node" presStyleLbl="node1" presStyleIdx="0" presStyleCnt="4">
        <dgm:presLayoutVars>
          <dgm:bulletEnabled val="1"/>
        </dgm:presLayoutVars>
      </dgm:prSet>
      <dgm:spPr/>
      <dgm:t>
        <a:bodyPr/>
        <a:lstStyle/>
        <a:p>
          <a:endParaRPr lang="es-ES"/>
        </a:p>
      </dgm:t>
    </dgm:pt>
    <dgm:pt modelId="{B9E7CD07-2BE9-4E14-88C1-93D8ABD80E9E}" type="pres">
      <dgm:prSet presAssocID="{3E43751E-4CBF-4C1A-9FE3-712CF6840D25}" presName="sibTrans" presStyleLbl="sibTrans2D1" presStyleIdx="0" presStyleCnt="3"/>
      <dgm:spPr/>
      <dgm:t>
        <a:bodyPr/>
        <a:lstStyle/>
        <a:p>
          <a:endParaRPr lang="es-ES"/>
        </a:p>
      </dgm:t>
    </dgm:pt>
    <dgm:pt modelId="{61DA463F-465C-45AE-AB53-701DEA57E201}" type="pres">
      <dgm:prSet presAssocID="{3E43751E-4CBF-4C1A-9FE3-712CF6840D25}" presName="connectorText" presStyleLbl="sibTrans2D1" presStyleIdx="0" presStyleCnt="3"/>
      <dgm:spPr/>
      <dgm:t>
        <a:bodyPr/>
        <a:lstStyle/>
        <a:p>
          <a:endParaRPr lang="es-ES"/>
        </a:p>
      </dgm:t>
    </dgm:pt>
    <dgm:pt modelId="{F9559BBD-EBB5-4451-BFFA-FE198B7D082D}" type="pres">
      <dgm:prSet presAssocID="{37E7836C-1B7E-4B94-9C01-AA9283F975C3}" presName="node" presStyleLbl="node1" presStyleIdx="1" presStyleCnt="4">
        <dgm:presLayoutVars>
          <dgm:bulletEnabled val="1"/>
        </dgm:presLayoutVars>
      </dgm:prSet>
      <dgm:spPr/>
      <dgm:t>
        <a:bodyPr/>
        <a:lstStyle/>
        <a:p>
          <a:endParaRPr lang="es-ES"/>
        </a:p>
      </dgm:t>
    </dgm:pt>
    <dgm:pt modelId="{C697A4D3-CD4E-4928-BB25-9122EA50D5BB}" type="pres">
      <dgm:prSet presAssocID="{FB1D5C0C-37A8-465B-90FA-D2374DB5321E}" presName="sibTrans" presStyleLbl="sibTrans2D1" presStyleIdx="1" presStyleCnt="3"/>
      <dgm:spPr/>
      <dgm:t>
        <a:bodyPr/>
        <a:lstStyle/>
        <a:p>
          <a:endParaRPr lang="es-ES"/>
        </a:p>
      </dgm:t>
    </dgm:pt>
    <dgm:pt modelId="{11725FA6-32E9-4FB2-93B1-C1BE396D0693}" type="pres">
      <dgm:prSet presAssocID="{FB1D5C0C-37A8-465B-90FA-D2374DB5321E}" presName="connectorText" presStyleLbl="sibTrans2D1" presStyleIdx="1" presStyleCnt="3"/>
      <dgm:spPr/>
      <dgm:t>
        <a:bodyPr/>
        <a:lstStyle/>
        <a:p>
          <a:endParaRPr lang="es-ES"/>
        </a:p>
      </dgm:t>
    </dgm:pt>
    <dgm:pt modelId="{A96683EA-EB74-406B-B0DB-2F45FC2ACA7D}" type="pres">
      <dgm:prSet presAssocID="{AA3ED7D5-19F3-41D5-BE0A-7501DFE4F498}" presName="node" presStyleLbl="node1" presStyleIdx="2" presStyleCnt="4" custScaleX="115670">
        <dgm:presLayoutVars>
          <dgm:bulletEnabled val="1"/>
        </dgm:presLayoutVars>
      </dgm:prSet>
      <dgm:spPr/>
      <dgm:t>
        <a:bodyPr/>
        <a:lstStyle/>
        <a:p>
          <a:endParaRPr lang="es-ES"/>
        </a:p>
      </dgm:t>
    </dgm:pt>
    <dgm:pt modelId="{A10A5D01-BF5D-4095-9607-694318CFE1BF}" type="pres">
      <dgm:prSet presAssocID="{9480B23F-6DD0-41C9-BA9D-20C1CA17EA13}" presName="sibTrans" presStyleLbl="sibTrans2D1" presStyleIdx="2" presStyleCnt="3"/>
      <dgm:spPr/>
      <dgm:t>
        <a:bodyPr/>
        <a:lstStyle/>
        <a:p>
          <a:endParaRPr lang="es-ES"/>
        </a:p>
      </dgm:t>
    </dgm:pt>
    <dgm:pt modelId="{CA56BBB7-CEC9-412F-A438-AD7FB31FFCC6}" type="pres">
      <dgm:prSet presAssocID="{9480B23F-6DD0-41C9-BA9D-20C1CA17EA13}" presName="connectorText" presStyleLbl="sibTrans2D1" presStyleIdx="2" presStyleCnt="3"/>
      <dgm:spPr/>
      <dgm:t>
        <a:bodyPr/>
        <a:lstStyle/>
        <a:p>
          <a:endParaRPr lang="es-ES"/>
        </a:p>
      </dgm:t>
    </dgm:pt>
    <dgm:pt modelId="{47EAADAA-AF4B-49EF-A7F6-32A97389FF5A}" type="pres">
      <dgm:prSet presAssocID="{BAC98116-61F3-45C5-A401-9FC2A77F1760}" presName="node" presStyleLbl="node1" presStyleIdx="3" presStyleCnt="4">
        <dgm:presLayoutVars>
          <dgm:bulletEnabled val="1"/>
        </dgm:presLayoutVars>
      </dgm:prSet>
      <dgm:spPr/>
      <dgm:t>
        <a:bodyPr/>
        <a:lstStyle/>
        <a:p>
          <a:endParaRPr lang="es-ES"/>
        </a:p>
      </dgm:t>
    </dgm:pt>
  </dgm:ptLst>
  <dgm:cxnLst>
    <dgm:cxn modelId="{E2C671C5-2962-4B1C-95C8-E8BAE2D411DF}" srcId="{303A8F04-6EAC-4CE5-836B-460A12DDC081}" destId="{37E7836C-1B7E-4B94-9C01-AA9283F975C3}" srcOrd="1" destOrd="0" parTransId="{19073A61-73CD-4065-A9A6-17431A97663E}" sibTransId="{FB1D5C0C-37A8-465B-90FA-D2374DB5321E}"/>
    <dgm:cxn modelId="{19D2DCE3-F52B-417D-9283-93EBA8E7C5B4}" srcId="{303A8F04-6EAC-4CE5-836B-460A12DDC081}" destId="{AA3ED7D5-19F3-41D5-BE0A-7501DFE4F498}" srcOrd="2" destOrd="0" parTransId="{BE459249-2D1D-47E9-8836-488A204DA006}" sibTransId="{9480B23F-6DD0-41C9-BA9D-20C1CA17EA13}"/>
    <dgm:cxn modelId="{D61117D5-C3E1-4B99-AC2B-384B4A3004EB}" type="presOf" srcId="{9480B23F-6DD0-41C9-BA9D-20C1CA17EA13}" destId="{CA56BBB7-CEC9-412F-A438-AD7FB31FFCC6}" srcOrd="1" destOrd="0" presId="urn:microsoft.com/office/officeart/2005/8/layout/process1"/>
    <dgm:cxn modelId="{228425C9-719C-414C-9E11-8FD3D40D6353}" type="presOf" srcId="{BAC98116-61F3-45C5-A401-9FC2A77F1760}" destId="{47EAADAA-AF4B-49EF-A7F6-32A97389FF5A}" srcOrd="0" destOrd="0" presId="urn:microsoft.com/office/officeart/2005/8/layout/process1"/>
    <dgm:cxn modelId="{8F61D74C-9FE0-4F6C-99E5-FE5900E7FA79}" type="presOf" srcId="{3E43751E-4CBF-4C1A-9FE3-712CF6840D25}" destId="{B9E7CD07-2BE9-4E14-88C1-93D8ABD80E9E}" srcOrd="0" destOrd="0" presId="urn:microsoft.com/office/officeart/2005/8/layout/process1"/>
    <dgm:cxn modelId="{28B3D497-0E8A-4D6D-9E50-B081FAD8DB61}" type="presOf" srcId="{AA3ED7D5-19F3-41D5-BE0A-7501DFE4F498}" destId="{A96683EA-EB74-406B-B0DB-2F45FC2ACA7D}" srcOrd="0" destOrd="0" presId="urn:microsoft.com/office/officeart/2005/8/layout/process1"/>
    <dgm:cxn modelId="{81FBAA65-D7DF-479A-AB81-FAC71D407D3F}" type="presOf" srcId="{303A8F04-6EAC-4CE5-836B-460A12DDC081}" destId="{BADCE34C-CC65-47D3-B903-F18F249542BC}" srcOrd="0" destOrd="0" presId="urn:microsoft.com/office/officeart/2005/8/layout/process1"/>
    <dgm:cxn modelId="{A9D5BB03-4F50-42DA-B356-19DB58632C89}" type="presOf" srcId="{9480B23F-6DD0-41C9-BA9D-20C1CA17EA13}" destId="{A10A5D01-BF5D-4095-9607-694318CFE1BF}" srcOrd="0" destOrd="0" presId="urn:microsoft.com/office/officeart/2005/8/layout/process1"/>
    <dgm:cxn modelId="{5D48047E-11E5-4275-9F62-4434B94B4888}" type="presOf" srcId="{3E43751E-4CBF-4C1A-9FE3-712CF6840D25}" destId="{61DA463F-465C-45AE-AB53-701DEA57E201}" srcOrd="1" destOrd="0" presId="urn:microsoft.com/office/officeart/2005/8/layout/process1"/>
    <dgm:cxn modelId="{3078B356-A421-4A4D-86A3-CB9F70BB21F6}" type="presOf" srcId="{87F1AF77-7E5A-4F52-9264-0A8573E07D3E}" destId="{C0D4904D-0D8A-4AAF-9961-3C69978C9939}" srcOrd="0" destOrd="0" presId="urn:microsoft.com/office/officeart/2005/8/layout/process1"/>
    <dgm:cxn modelId="{35876409-0F39-4D2D-88F2-3450026275C5}" type="presOf" srcId="{FB1D5C0C-37A8-465B-90FA-D2374DB5321E}" destId="{C697A4D3-CD4E-4928-BB25-9122EA50D5BB}" srcOrd="0" destOrd="0" presId="urn:microsoft.com/office/officeart/2005/8/layout/process1"/>
    <dgm:cxn modelId="{5EE347D1-0F37-42B1-BA38-1A195EC6AD5C}" srcId="{303A8F04-6EAC-4CE5-836B-460A12DDC081}" destId="{87F1AF77-7E5A-4F52-9264-0A8573E07D3E}" srcOrd="0" destOrd="0" parTransId="{8F94CD8D-D43F-4D3D-9C00-C582616385B0}" sibTransId="{3E43751E-4CBF-4C1A-9FE3-712CF6840D25}"/>
    <dgm:cxn modelId="{EE7792F3-D131-4CD0-AB80-36931E3E2EFB}" srcId="{303A8F04-6EAC-4CE5-836B-460A12DDC081}" destId="{BAC98116-61F3-45C5-A401-9FC2A77F1760}" srcOrd="3" destOrd="0" parTransId="{72BB60BC-FE32-476C-BC38-322F2B2DC982}" sibTransId="{9D4FDDF5-AEEF-4CAE-9EDA-26DF6557B131}"/>
    <dgm:cxn modelId="{5ED3E9D8-4E6C-4457-9FD6-46787177ABA1}" type="presOf" srcId="{37E7836C-1B7E-4B94-9C01-AA9283F975C3}" destId="{F9559BBD-EBB5-4451-BFFA-FE198B7D082D}" srcOrd="0" destOrd="0" presId="urn:microsoft.com/office/officeart/2005/8/layout/process1"/>
    <dgm:cxn modelId="{45A53213-3E56-41F8-85A0-44E0B7452313}" type="presOf" srcId="{FB1D5C0C-37A8-465B-90FA-D2374DB5321E}" destId="{11725FA6-32E9-4FB2-93B1-C1BE396D0693}" srcOrd="1" destOrd="0" presId="urn:microsoft.com/office/officeart/2005/8/layout/process1"/>
    <dgm:cxn modelId="{9B5D2265-3E75-4FBC-A4A0-74E7EB156D4E}" type="presParOf" srcId="{BADCE34C-CC65-47D3-B903-F18F249542BC}" destId="{C0D4904D-0D8A-4AAF-9961-3C69978C9939}" srcOrd="0" destOrd="0" presId="urn:microsoft.com/office/officeart/2005/8/layout/process1"/>
    <dgm:cxn modelId="{DF0354FD-5966-4CE0-9DDB-875F13EE45F4}" type="presParOf" srcId="{BADCE34C-CC65-47D3-B903-F18F249542BC}" destId="{B9E7CD07-2BE9-4E14-88C1-93D8ABD80E9E}" srcOrd="1" destOrd="0" presId="urn:microsoft.com/office/officeart/2005/8/layout/process1"/>
    <dgm:cxn modelId="{322B4469-E986-4DBD-B368-9A8DC05C119E}" type="presParOf" srcId="{B9E7CD07-2BE9-4E14-88C1-93D8ABD80E9E}" destId="{61DA463F-465C-45AE-AB53-701DEA57E201}" srcOrd="0" destOrd="0" presId="urn:microsoft.com/office/officeart/2005/8/layout/process1"/>
    <dgm:cxn modelId="{1B31A8A1-50A1-404C-8EFD-2624BC1EF838}" type="presParOf" srcId="{BADCE34C-CC65-47D3-B903-F18F249542BC}" destId="{F9559BBD-EBB5-4451-BFFA-FE198B7D082D}" srcOrd="2" destOrd="0" presId="urn:microsoft.com/office/officeart/2005/8/layout/process1"/>
    <dgm:cxn modelId="{56CD2320-3830-477E-8660-C3F82631AD71}" type="presParOf" srcId="{BADCE34C-CC65-47D3-B903-F18F249542BC}" destId="{C697A4D3-CD4E-4928-BB25-9122EA50D5BB}" srcOrd="3" destOrd="0" presId="urn:microsoft.com/office/officeart/2005/8/layout/process1"/>
    <dgm:cxn modelId="{CF81DD7A-060D-48B5-A209-E5C744C1CEE6}" type="presParOf" srcId="{C697A4D3-CD4E-4928-BB25-9122EA50D5BB}" destId="{11725FA6-32E9-4FB2-93B1-C1BE396D0693}" srcOrd="0" destOrd="0" presId="urn:microsoft.com/office/officeart/2005/8/layout/process1"/>
    <dgm:cxn modelId="{B2E927BC-5CA3-4958-B1E5-842575B7B4CA}" type="presParOf" srcId="{BADCE34C-CC65-47D3-B903-F18F249542BC}" destId="{A96683EA-EB74-406B-B0DB-2F45FC2ACA7D}" srcOrd="4" destOrd="0" presId="urn:microsoft.com/office/officeart/2005/8/layout/process1"/>
    <dgm:cxn modelId="{C7BD4807-8364-4FBC-BBB5-F089F4820A78}" type="presParOf" srcId="{BADCE34C-CC65-47D3-B903-F18F249542BC}" destId="{A10A5D01-BF5D-4095-9607-694318CFE1BF}" srcOrd="5" destOrd="0" presId="urn:microsoft.com/office/officeart/2005/8/layout/process1"/>
    <dgm:cxn modelId="{CE282D3C-EB31-4094-9793-41DDE9BD7166}" type="presParOf" srcId="{A10A5D01-BF5D-4095-9607-694318CFE1BF}" destId="{CA56BBB7-CEC9-412F-A438-AD7FB31FFCC6}" srcOrd="0" destOrd="0" presId="urn:microsoft.com/office/officeart/2005/8/layout/process1"/>
    <dgm:cxn modelId="{721ED35B-6B8F-473C-92D9-6C607BE859F9}" type="presParOf" srcId="{BADCE34C-CC65-47D3-B903-F18F249542BC}" destId="{47EAADAA-AF4B-49EF-A7F6-32A97389FF5A}" srcOrd="6" destOrd="0" presId="urn:microsoft.com/office/officeart/2005/8/layout/process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FBC45DD-355D-4907-AE86-C5508F8B8F01}" type="doc">
      <dgm:prSet loTypeId="urn:microsoft.com/office/officeart/2005/8/layout/chevron1" loCatId="process" qsTypeId="urn:microsoft.com/office/officeart/2005/8/quickstyle/simple1" qsCatId="simple" csTypeId="urn:microsoft.com/office/officeart/2005/8/colors/accent1_2" csCatId="accent1" phldr="1"/>
      <dgm:spPr/>
    </dgm:pt>
    <dgm:pt modelId="{BF10FF2E-E084-4DBA-80C5-6384EC500FB9}">
      <dgm:prSet phldrT="[Texto]" custT="1"/>
      <dgm:spPr/>
      <dgm:t>
        <a:bodyPr/>
        <a:lstStyle/>
        <a:p>
          <a:r>
            <a:rPr lang="es-ES" sz="2000" dirty="0" smtClean="0">
              <a:latin typeface="Calibri"/>
            </a:rPr>
            <a:t>↓ Demanda</a:t>
          </a:r>
          <a:endParaRPr lang="es-ES" sz="2000" dirty="0"/>
        </a:p>
      </dgm:t>
    </dgm:pt>
    <dgm:pt modelId="{8F663DF7-7560-4979-8916-987CE4CDC5B1}" type="parTrans" cxnId="{6D808E6E-75D4-4243-B45F-A393F14BD247}">
      <dgm:prSet/>
      <dgm:spPr/>
      <dgm:t>
        <a:bodyPr/>
        <a:lstStyle/>
        <a:p>
          <a:endParaRPr lang="es-ES"/>
        </a:p>
      </dgm:t>
    </dgm:pt>
    <dgm:pt modelId="{6F44CBE5-A5E6-4EEE-84CA-0ED50F617A68}" type="sibTrans" cxnId="{6D808E6E-75D4-4243-B45F-A393F14BD247}">
      <dgm:prSet/>
      <dgm:spPr/>
      <dgm:t>
        <a:bodyPr/>
        <a:lstStyle/>
        <a:p>
          <a:endParaRPr lang="es-ES"/>
        </a:p>
      </dgm:t>
    </dgm:pt>
    <dgm:pt modelId="{0C778420-2CA3-4586-B5BA-25BDDD7D9104}">
      <dgm:prSet phldrT="[Texto]" custT="1"/>
      <dgm:spPr/>
      <dgm:t>
        <a:bodyPr/>
        <a:lstStyle/>
        <a:p>
          <a:r>
            <a:rPr lang="es-ES" sz="2000" dirty="0" smtClean="0">
              <a:latin typeface="Calibri"/>
            </a:rPr>
            <a:t>Debe ↓ Costos</a:t>
          </a:r>
        </a:p>
        <a:p>
          <a:r>
            <a:rPr lang="es-ES" sz="2000" dirty="0" smtClean="0">
              <a:latin typeface="Calibri"/>
            </a:rPr>
            <a:t>↓ Personal</a:t>
          </a:r>
          <a:endParaRPr lang="es-ES" sz="2000" dirty="0"/>
        </a:p>
      </dgm:t>
    </dgm:pt>
    <dgm:pt modelId="{1D11A2F3-55B3-4574-8862-1361F72BC8FE}" type="parTrans" cxnId="{7683F053-25C8-4978-B698-866E59CCDC75}">
      <dgm:prSet/>
      <dgm:spPr/>
      <dgm:t>
        <a:bodyPr/>
        <a:lstStyle/>
        <a:p>
          <a:endParaRPr lang="es-ES"/>
        </a:p>
      </dgm:t>
    </dgm:pt>
    <dgm:pt modelId="{F5B12ECF-22E2-4C83-8265-6B7AF946C906}" type="sibTrans" cxnId="{7683F053-25C8-4978-B698-866E59CCDC75}">
      <dgm:prSet/>
      <dgm:spPr/>
      <dgm:t>
        <a:bodyPr/>
        <a:lstStyle/>
        <a:p>
          <a:endParaRPr lang="es-ES"/>
        </a:p>
      </dgm:t>
    </dgm:pt>
    <dgm:pt modelId="{F01D0343-5359-4666-836D-21A654959FF7}">
      <dgm:prSet phldrT="[Texto]" custT="1"/>
      <dgm:spPr/>
      <dgm:t>
        <a:bodyPr/>
        <a:lstStyle/>
        <a:p>
          <a:r>
            <a:rPr lang="es-ES" sz="2000" dirty="0" smtClean="0">
              <a:latin typeface="Calibri"/>
            </a:rPr>
            <a:t>↓ Precios</a:t>
          </a:r>
        </a:p>
        <a:p>
          <a:r>
            <a:rPr lang="es-ES" sz="2000" dirty="0" smtClean="0">
              <a:latin typeface="Calibri"/>
            </a:rPr>
            <a:t>↓ Beneficio</a:t>
          </a:r>
          <a:endParaRPr lang="es-ES" sz="2000" dirty="0"/>
        </a:p>
      </dgm:t>
    </dgm:pt>
    <dgm:pt modelId="{31C943B9-57C4-4759-A57D-99FE65145240}" type="parTrans" cxnId="{6B0F8C14-2B27-4839-A66A-B8F4FD5F5A62}">
      <dgm:prSet/>
      <dgm:spPr/>
      <dgm:t>
        <a:bodyPr/>
        <a:lstStyle/>
        <a:p>
          <a:endParaRPr lang="es-ES"/>
        </a:p>
      </dgm:t>
    </dgm:pt>
    <dgm:pt modelId="{2575E5C7-4AA0-48DA-83F8-9E3D4599F735}" type="sibTrans" cxnId="{6B0F8C14-2B27-4839-A66A-B8F4FD5F5A62}">
      <dgm:prSet/>
      <dgm:spPr/>
      <dgm:t>
        <a:bodyPr/>
        <a:lstStyle/>
        <a:p>
          <a:endParaRPr lang="es-ES"/>
        </a:p>
      </dgm:t>
    </dgm:pt>
    <dgm:pt modelId="{4F773451-F962-44FC-BD4B-392D07A9BBE1}" type="pres">
      <dgm:prSet presAssocID="{AFBC45DD-355D-4907-AE86-C5508F8B8F01}" presName="Name0" presStyleCnt="0">
        <dgm:presLayoutVars>
          <dgm:dir/>
          <dgm:animLvl val="lvl"/>
          <dgm:resizeHandles val="exact"/>
        </dgm:presLayoutVars>
      </dgm:prSet>
      <dgm:spPr/>
    </dgm:pt>
    <dgm:pt modelId="{4F5929EE-3FEF-451C-B3C0-FBEC236D9432}" type="pres">
      <dgm:prSet presAssocID="{BF10FF2E-E084-4DBA-80C5-6384EC500FB9}" presName="parTxOnly" presStyleLbl="node1" presStyleIdx="0" presStyleCnt="3">
        <dgm:presLayoutVars>
          <dgm:chMax val="0"/>
          <dgm:chPref val="0"/>
          <dgm:bulletEnabled val="1"/>
        </dgm:presLayoutVars>
      </dgm:prSet>
      <dgm:spPr/>
      <dgm:t>
        <a:bodyPr/>
        <a:lstStyle/>
        <a:p>
          <a:endParaRPr lang="es-ES"/>
        </a:p>
      </dgm:t>
    </dgm:pt>
    <dgm:pt modelId="{8A3F4727-FE91-4F11-81E9-BC014FEE348D}" type="pres">
      <dgm:prSet presAssocID="{6F44CBE5-A5E6-4EEE-84CA-0ED50F617A68}" presName="parTxOnlySpace" presStyleCnt="0"/>
      <dgm:spPr/>
    </dgm:pt>
    <dgm:pt modelId="{7C6DAFA8-6142-466F-9D5F-C421EBC6C770}" type="pres">
      <dgm:prSet presAssocID="{F01D0343-5359-4666-836D-21A654959FF7}" presName="parTxOnly" presStyleLbl="node1" presStyleIdx="1" presStyleCnt="3">
        <dgm:presLayoutVars>
          <dgm:chMax val="0"/>
          <dgm:chPref val="0"/>
          <dgm:bulletEnabled val="1"/>
        </dgm:presLayoutVars>
      </dgm:prSet>
      <dgm:spPr/>
      <dgm:t>
        <a:bodyPr/>
        <a:lstStyle/>
        <a:p>
          <a:endParaRPr lang="es-ES"/>
        </a:p>
      </dgm:t>
    </dgm:pt>
    <dgm:pt modelId="{8FE5CC7C-69B3-4804-9F83-38B62FBCBCA5}" type="pres">
      <dgm:prSet presAssocID="{2575E5C7-4AA0-48DA-83F8-9E3D4599F735}" presName="parTxOnlySpace" presStyleCnt="0"/>
      <dgm:spPr/>
    </dgm:pt>
    <dgm:pt modelId="{FA96EE56-4B25-4D1C-A415-3173D4818ED0}" type="pres">
      <dgm:prSet presAssocID="{0C778420-2CA3-4586-B5BA-25BDDD7D9104}" presName="parTxOnly" presStyleLbl="node1" presStyleIdx="2" presStyleCnt="3">
        <dgm:presLayoutVars>
          <dgm:chMax val="0"/>
          <dgm:chPref val="0"/>
          <dgm:bulletEnabled val="1"/>
        </dgm:presLayoutVars>
      </dgm:prSet>
      <dgm:spPr/>
      <dgm:t>
        <a:bodyPr/>
        <a:lstStyle/>
        <a:p>
          <a:endParaRPr lang="es-ES"/>
        </a:p>
      </dgm:t>
    </dgm:pt>
  </dgm:ptLst>
  <dgm:cxnLst>
    <dgm:cxn modelId="{FB53047B-5B88-478E-9EE9-2CC9DBAE430A}" type="presOf" srcId="{BF10FF2E-E084-4DBA-80C5-6384EC500FB9}" destId="{4F5929EE-3FEF-451C-B3C0-FBEC236D9432}" srcOrd="0" destOrd="0" presId="urn:microsoft.com/office/officeart/2005/8/layout/chevron1"/>
    <dgm:cxn modelId="{9E2B31D6-7CCF-4DE6-ADA9-F55850D291AD}" type="presOf" srcId="{AFBC45DD-355D-4907-AE86-C5508F8B8F01}" destId="{4F773451-F962-44FC-BD4B-392D07A9BBE1}" srcOrd="0" destOrd="0" presId="urn:microsoft.com/office/officeart/2005/8/layout/chevron1"/>
    <dgm:cxn modelId="{F01B514B-196E-4C57-8A58-651AA6EE81A5}" type="presOf" srcId="{F01D0343-5359-4666-836D-21A654959FF7}" destId="{7C6DAFA8-6142-466F-9D5F-C421EBC6C770}" srcOrd="0" destOrd="0" presId="urn:microsoft.com/office/officeart/2005/8/layout/chevron1"/>
    <dgm:cxn modelId="{2EBA3F77-EDDA-4EFC-BEB0-DD742E2E5505}" type="presOf" srcId="{0C778420-2CA3-4586-B5BA-25BDDD7D9104}" destId="{FA96EE56-4B25-4D1C-A415-3173D4818ED0}" srcOrd="0" destOrd="0" presId="urn:microsoft.com/office/officeart/2005/8/layout/chevron1"/>
    <dgm:cxn modelId="{6D808E6E-75D4-4243-B45F-A393F14BD247}" srcId="{AFBC45DD-355D-4907-AE86-C5508F8B8F01}" destId="{BF10FF2E-E084-4DBA-80C5-6384EC500FB9}" srcOrd="0" destOrd="0" parTransId="{8F663DF7-7560-4979-8916-987CE4CDC5B1}" sibTransId="{6F44CBE5-A5E6-4EEE-84CA-0ED50F617A68}"/>
    <dgm:cxn modelId="{6B0F8C14-2B27-4839-A66A-B8F4FD5F5A62}" srcId="{AFBC45DD-355D-4907-AE86-C5508F8B8F01}" destId="{F01D0343-5359-4666-836D-21A654959FF7}" srcOrd="1" destOrd="0" parTransId="{31C943B9-57C4-4759-A57D-99FE65145240}" sibTransId="{2575E5C7-4AA0-48DA-83F8-9E3D4599F735}"/>
    <dgm:cxn modelId="{7683F053-25C8-4978-B698-866E59CCDC75}" srcId="{AFBC45DD-355D-4907-AE86-C5508F8B8F01}" destId="{0C778420-2CA3-4586-B5BA-25BDDD7D9104}" srcOrd="2" destOrd="0" parTransId="{1D11A2F3-55B3-4574-8862-1361F72BC8FE}" sibTransId="{F5B12ECF-22E2-4C83-8265-6B7AF946C906}"/>
    <dgm:cxn modelId="{2044D41E-9B3B-4130-B503-DA7E9825FD78}" type="presParOf" srcId="{4F773451-F962-44FC-BD4B-392D07A9BBE1}" destId="{4F5929EE-3FEF-451C-B3C0-FBEC236D9432}" srcOrd="0" destOrd="0" presId="urn:microsoft.com/office/officeart/2005/8/layout/chevron1"/>
    <dgm:cxn modelId="{F9F94BC1-2328-4B1C-A79C-863D20DF504C}" type="presParOf" srcId="{4F773451-F962-44FC-BD4B-392D07A9BBE1}" destId="{8A3F4727-FE91-4F11-81E9-BC014FEE348D}" srcOrd="1" destOrd="0" presId="urn:microsoft.com/office/officeart/2005/8/layout/chevron1"/>
    <dgm:cxn modelId="{72DD59B0-4271-40FE-9431-5204584BE0B4}" type="presParOf" srcId="{4F773451-F962-44FC-BD4B-392D07A9BBE1}" destId="{7C6DAFA8-6142-466F-9D5F-C421EBC6C770}" srcOrd="2" destOrd="0" presId="urn:microsoft.com/office/officeart/2005/8/layout/chevron1"/>
    <dgm:cxn modelId="{6A42CF34-2A37-4A1D-AFF3-12CED6CA0C7A}" type="presParOf" srcId="{4F773451-F962-44FC-BD4B-392D07A9BBE1}" destId="{8FE5CC7C-69B3-4804-9F83-38B62FBCBCA5}" srcOrd="3" destOrd="0" presId="urn:microsoft.com/office/officeart/2005/8/layout/chevron1"/>
    <dgm:cxn modelId="{4783CD2A-C131-42DC-B313-99F1C4525C37}" type="presParOf" srcId="{4F773451-F962-44FC-BD4B-392D07A9BBE1}" destId="{FA96EE56-4B25-4D1C-A415-3173D4818ED0}" srcOrd="4" destOrd="0" presId="urn:microsoft.com/office/officeart/2005/8/layout/chevron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C0D4904D-0D8A-4AAF-9961-3C69978C9939}">
      <dsp:nvSpPr>
        <dsp:cNvPr id="0" name=""/>
        <dsp:cNvSpPr/>
      </dsp:nvSpPr>
      <dsp:spPr>
        <a:xfrm>
          <a:off x="3549" y="1175699"/>
          <a:ext cx="1558016" cy="171260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s-ES" sz="2000" kern="1200" dirty="0" smtClean="0"/>
            <a:t>Actores </a:t>
          </a:r>
        </a:p>
        <a:p>
          <a:pPr lvl="0" algn="ctr" defTabSz="889000">
            <a:lnSpc>
              <a:spcPct val="90000"/>
            </a:lnSpc>
            <a:spcBef>
              <a:spcPct val="0"/>
            </a:spcBef>
            <a:spcAft>
              <a:spcPct val="35000"/>
            </a:spcAft>
          </a:pPr>
          <a:r>
            <a:rPr lang="es-ES" sz="2000" kern="1200" dirty="0" smtClean="0"/>
            <a:t>Formadores</a:t>
          </a:r>
        </a:p>
        <a:p>
          <a:pPr lvl="0" algn="ctr" defTabSz="889000">
            <a:lnSpc>
              <a:spcPct val="90000"/>
            </a:lnSpc>
            <a:spcBef>
              <a:spcPct val="0"/>
            </a:spcBef>
            <a:spcAft>
              <a:spcPct val="35000"/>
            </a:spcAft>
          </a:pPr>
          <a:r>
            <a:rPr lang="es-ES" sz="2000" kern="1200" dirty="0" smtClean="0"/>
            <a:t>De Precios</a:t>
          </a:r>
          <a:endParaRPr lang="es-ES" sz="2000" kern="1200" dirty="0"/>
        </a:p>
      </dsp:txBody>
      <dsp:txXfrm>
        <a:off x="3549" y="1175699"/>
        <a:ext cx="1558016" cy="1712601"/>
      </dsp:txXfrm>
    </dsp:sp>
    <dsp:sp modelId="{B9E7CD07-2BE9-4E14-88C1-93D8ABD80E9E}">
      <dsp:nvSpPr>
        <dsp:cNvPr id="0" name=""/>
        <dsp:cNvSpPr/>
      </dsp:nvSpPr>
      <dsp:spPr>
        <a:xfrm>
          <a:off x="1717368" y="1838805"/>
          <a:ext cx="330299" cy="38638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es-ES" sz="1600" kern="1200"/>
        </a:p>
      </dsp:txBody>
      <dsp:txXfrm>
        <a:off x="1717368" y="1838805"/>
        <a:ext cx="330299" cy="386388"/>
      </dsp:txXfrm>
    </dsp:sp>
    <dsp:sp modelId="{F9559BBD-EBB5-4451-BFFA-FE198B7D082D}">
      <dsp:nvSpPr>
        <dsp:cNvPr id="0" name=""/>
        <dsp:cNvSpPr/>
      </dsp:nvSpPr>
      <dsp:spPr>
        <a:xfrm>
          <a:off x="2184773" y="1175699"/>
          <a:ext cx="1558016" cy="171260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l-GR" sz="2000" kern="1200" dirty="0" smtClean="0">
              <a:latin typeface="Calibri"/>
            </a:rPr>
            <a:t>π</a:t>
          </a:r>
          <a:r>
            <a:rPr lang="es-ES" sz="2000" kern="1200" baseline="30000" dirty="0" smtClean="0">
              <a:latin typeface="Calibri"/>
            </a:rPr>
            <a:t>e</a:t>
          </a:r>
          <a:r>
            <a:rPr lang="es-ES" sz="2000" kern="1200" baseline="-25000" dirty="0" smtClean="0">
              <a:latin typeface="Calibri"/>
            </a:rPr>
            <a:t>t</a:t>
          </a:r>
          <a:r>
            <a:rPr lang="es-ES" sz="2000" kern="1200" baseline="0" dirty="0" smtClean="0">
              <a:latin typeface="Calibri"/>
            </a:rPr>
            <a:t> = </a:t>
          </a:r>
          <a:r>
            <a:rPr lang="el-GR" sz="2000" kern="1200" baseline="0" dirty="0" smtClean="0">
              <a:latin typeface="Calibri"/>
            </a:rPr>
            <a:t>θπ</a:t>
          </a:r>
          <a:r>
            <a:rPr lang="es-ES" sz="2000" kern="1200" baseline="-25000" dirty="0" smtClean="0">
              <a:latin typeface="Calibri"/>
            </a:rPr>
            <a:t>t-1</a:t>
          </a:r>
        </a:p>
        <a:p>
          <a:pPr lvl="0" algn="ctr" defTabSz="889000">
            <a:lnSpc>
              <a:spcPct val="90000"/>
            </a:lnSpc>
            <a:spcBef>
              <a:spcPct val="0"/>
            </a:spcBef>
            <a:spcAft>
              <a:spcPct val="35000"/>
            </a:spcAft>
          </a:pPr>
          <a:r>
            <a:rPr lang="es-ES" sz="2000" kern="1200" dirty="0" smtClean="0"/>
            <a:t>Inflación</a:t>
          </a:r>
        </a:p>
        <a:p>
          <a:pPr lvl="0" algn="ctr" defTabSz="889000">
            <a:lnSpc>
              <a:spcPct val="90000"/>
            </a:lnSpc>
            <a:spcBef>
              <a:spcPct val="0"/>
            </a:spcBef>
            <a:spcAft>
              <a:spcPct val="35000"/>
            </a:spcAft>
          </a:pPr>
          <a:r>
            <a:rPr lang="es-ES" sz="2000" kern="1200" dirty="0" smtClean="0"/>
            <a:t>Esperada</a:t>
          </a:r>
          <a:endParaRPr lang="es-ES" sz="2000" kern="1200" dirty="0"/>
        </a:p>
      </dsp:txBody>
      <dsp:txXfrm>
        <a:off x="2184773" y="1175699"/>
        <a:ext cx="1558016" cy="1712601"/>
      </dsp:txXfrm>
    </dsp:sp>
    <dsp:sp modelId="{C697A4D3-CD4E-4928-BB25-9122EA50D5BB}">
      <dsp:nvSpPr>
        <dsp:cNvPr id="0" name=""/>
        <dsp:cNvSpPr/>
      </dsp:nvSpPr>
      <dsp:spPr>
        <a:xfrm>
          <a:off x="3898591" y="1838805"/>
          <a:ext cx="330299" cy="38638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es-ES" sz="1600" kern="1200"/>
        </a:p>
      </dsp:txBody>
      <dsp:txXfrm>
        <a:off x="3898591" y="1838805"/>
        <a:ext cx="330299" cy="386388"/>
      </dsp:txXfrm>
    </dsp:sp>
    <dsp:sp modelId="{A96683EA-EB74-406B-B0DB-2F45FC2ACA7D}">
      <dsp:nvSpPr>
        <dsp:cNvPr id="0" name=""/>
        <dsp:cNvSpPr/>
      </dsp:nvSpPr>
      <dsp:spPr>
        <a:xfrm>
          <a:off x="4365996" y="1175699"/>
          <a:ext cx="1802158" cy="171260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s-ES" sz="2000" kern="1200" dirty="0" smtClean="0"/>
            <a:t>Plan Integral</a:t>
          </a:r>
        </a:p>
        <a:p>
          <a:pPr lvl="0" algn="ctr" defTabSz="889000">
            <a:lnSpc>
              <a:spcPct val="90000"/>
            </a:lnSpc>
            <a:spcBef>
              <a:spcPct val="0"/>
            </a:spcBef>
            <a:spcAft>
              <a:spcPct val="35000"/>
            </a:spcAft>
          </a:pPr>
          <a:r>
            <a:rPr lang="es-ES" sz="2000" kern="1200" dirty="0" smtClean="0"/>
            <a:t>Ventas</a:t>
          </a:r>
        </a:p>
        <a:p>
          <a:pPr lvl="0" algn="ctr" defTabSz="889000">
            <a:lnSpc>
              <a:spcPct val="90000"/>
            </a:lnSpc>
            <a:spcBef>
              <a:spcPct val="0"/>
            </a:spcBef>
            <a:spcAft>
              <a:spcPct val="35000"/>
            </a:spcAft>
          </a:pPr>
          <a:r>
            <a:rPr lang="es-ES" sz="2000" kern="1200" dirty="0" smtClean="0"/>
            <a:t>Producción</a:t>
          </a:r>
        </a:p>
        <a:p>
          <a:pPr lvl="0" algn="ctr" defTabSz="889000">
            <a:lnSpc>
              <a:spcPct val="90000"/>
            </a:lnSpc>
            <a:spcBef>
              <a:spcPct val="0"/>
            </a:spcBef>
            <a:spcAft>
              <a:spcPct val="35000"/>
            </a:spcAft>
          </a:pPr>
          <a:r>
            <a:rPr lang="es-ES" sz="2000" kern="1200" dirty="0" smtClean="0"/>
            <a:t>Gastos</a:t>
          </a:r>
        </a:p>
      </dsp:txBody>
      <dsp:txXfrm>
        <a:off x="4365996" y="1175699"/>
        <a:ext cx="1802158" cy="1712601"/>
      </dsp:txXfrm>
    </dsp:sp>
    <dsp:sp modelId="{A10A5D01-BF5D-4095-9607-694318CFE1BF}">
      <dsp:nvSpPr>
        <dsp:cNvPr id="0" name=""/>
        <dsp:cNvSpPr/>
      </dsp:nvSpPr>
      <dsp:spPr>
        <a:xfrm>
          <a:off x="6323956" y="1838805"/>
          <a:ext cx="330299" cy="38638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es-ES" sz="1600" kern="1200"/>
        </a:p>
      </dsp:txBody>
      <dsp:txXfrm>
        <a:off x="6323956" y="1838805"/>
        <a:ext cx="330299" cy="386388"/>
      </dsp:txXfrm>
    </dsp:sp>
    <dsp:sp modelId="{47EAADAA-AF4B-49EF-A7F6-32A97389FF5A}">
      <dsp:nvSpPr>
        <dsp:cNvPr id="0" name=""/>
        <dsp:cNvSpPr/>
      </dsp:nvSpPr>
      <dsp:spPr>
        <a:xfrm>
          <a:off x="6791361" y="1175699"/>
          <a:ext cx="1558016" cy="171260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s-ES" sz="2000" kern="1200" dirty="0" smtClean="0"/>
            <a:t>Nuevo nivel de Precios Efectivo</a:t>
          </a:r>
        </a:p>
        <a:p>
          <a:pPr lvl="0" algn="ctr" defTabSz="889000">
            <a:lnSpc>
              <a:spcPct val="90000"/>
            </a:lnSpc>
            <a:spcBef>
              <a:spcPct val="0"/>
            </a:spcBef>
            <a:spcAft>
              <a:spcPct val="35000"/>
            </a:spcAft>
          </a:pPr>
          <a:r>
            <a:rPr lang="es-ES" sz="2000" kern="1200" dirty="0" err="1" smtClean="0">
              <a:latin typeface="Calibri"/>
            </a:rPr>
            <a:t>π</a:t>
          </a:r>
          <a:r>
            <a:rPr lang="es-ES" sz="2000" kern="1200" baseline="-25000" dirty="0" err="1" smtClean="0">
              <a:latin typeface="Calibri"/>
            </a:rPr>
            <a:t>t</a:t>
          </a:r>
          <a:endParaRPr lang="es-ES" sz="2000" kern="1200" dirty="0" smtClean="0"/>
        </a:p>
      </dsp:txBody>
      <dsp:txXfrm>
        <a:off x="6791361" y="1175699"/>
        <a:ext cx="1558016" cy="1712601"/>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4F5929EE-3FEF-451C-B3C0-FBEC236D9432}">
      <dsp:nvSpPr>
        <dsp:cNvPr id="0" name=""/>
        <dsp:cNvSpPr/>
      </dsp:nvSpPr>
      <dsp:spPr>
        <a:xfrm>
          <a:off x="2552" y="1410009"/>
          <a:ext cx="3109950" cy="1243980"/>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26670" rIns="26670" bIns="26670" numCol="1" spcCol="1270" anchor="ctr" anchorCtr="0">
          <a:noAutofit/>
        </a:bodyPr>
        <a:lstStyle/>
        <a:p>
          <a:pPr lvl="0" algn="ctr" defTabSz="889000">
            <a:lnSpc>
              <a:spcPct val="90000"/>
            </a:lnSpc>
            <a:spcBef>
              <a:spcPct val="0"/>
            </a:spcBef>
            <a:spcAft>
              <a:spcPct val="35000"/>
            </a:spcAft>
          </a:pPr>
          <a:r>
            <a:rPr lang="es-ES" sz="2000" kern="1200" dirty="0" smtClean="0">
              <a:latin typeface="Calibri"/>
            </a:rPr>
            <a:t>↓ Demanda</a:t>
          </a:r>
          <a:endParaRPr lang="es-ES" sz="2000" kern="1200" dirty="0"/>
        </a:p>
      </dsp:txBody>
      <dsp:txXfrm>
        <a:off x="2552" y="1410009"/>
        <a:ext cx="3109950" cy="1243980"/>
      </dsp:txXfrm>
    </dsp:sp>
    <dsp:sp modelId="{7C6DAFA8-6142-466F-9D5F-C421EBC6C770}">
      <dsp:nvSpPr>
        <dsp:cNvPr id="0" name=""/>
        <dsp:cNvSpPr/>
      </dsp:nvSpPr>
      <dsp:spPr>
        <a:xfrm>
          <a:off x="2801508" y="1410009"/>
          <a:ext cx="3109950" cy="1243980"/>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26670" rIns="26670" bIns="26670" numCol="1" spcCol="1270" anchor="ctr" anchorCtr="0">
          <a:noAutofit/>
        </a:bodyPr>
        <a:lstStyle/>
        <a:p>
          <a:pPr lvl="0" algn="ctr" defTabSz="889000">
            <a:lnSpc>
              <a:spcPct val="90000"/>
            </a:lnSpc>
            <a:spcBef>
              <a:spcPct val="0"/>
            </a:spcBef>
            <a:spcAft>
              <a:spcPct val="35000"/>
            </a:spcAft>
          </a:pPr>
          <a:r>
            <a:rPr lang="es-ES" sz="2000" kern="1200" dirty="0" smtClean="0">
              <a:latin typeface="Calibri"/>
            </a:rPr>
            <a:t>↓ Precios</a:t>
          </a:r>
        </a:p>
        <a:p>
          <a:pPr lvl="0" algn="ctr" defTabSz="889000">
            <a:lnSpc>
              <a:spcPct val="90000"/>
            </a:lnSpc>
            <a:spcBef>
              <a:spcPct val="0"/>
            </a:spcBef>
            <a:spcAft>
              <a:spcPct val="35000"/>
            </a:spcAft>
          </a:pPr>
          <a:r>
            <a:rPr lang="es-ES" sz="2000" kern="1200" dirty="0" smtClean="0">
              <a:latin typeface="Calibri"/>
            </a:rPr>
            <a:t>↓ Beneficio</a:t>
          </a:r>
          <a:endParaRPr lang="es-ES" sz="2000" kern="1200" dirty="0"/>
        </a:p>
      </dsp:txBody>
      <dsp:txXfrm>
        <a:off x="2801508" y="1410009"/>
        <a:ext cx="3109950" cy="1243980"/>
      </dsp:txXfrm>
    </dsp:sp>
    <dsp:sp modelId="{FA96EE56-4B25-4D1C-A415-3173D4818ED0}">
      <dsp:nvSpPr>
        <dsp:cNvPr id="0" name=""/>
        <dsp:cNvSpPr/>
      </dsp:nvSpPr>
      <dsp:spPr>
        <a:xfrm>
          <a:off x="5600464" y="1410009"/>
          <a:ext cx="3109950" cy="1243980"/>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26670" rIns="26670" bIns="26670" numCol="1" spcCol="1270" anchor="ctr" anchorCtr="0">
          <a:noAutofit/>
        </a:bodyPr>
        <a:lstStyle/>
        <a:p>
          <a:pPr lvl="0" algn="ctr" defTabSz="889000">
            <a:lnSpc>
              <a:spcPct val="90000"/>
            </a:lnSpc>
            <a:spcBef>
              <a:spcPct val="0"/>
            </a:spcBef>
            <a:spcAft>
              <a:spcPct val="35000"/>
            </a:spcAft>
          </a:pPr>
          <a:r>
            <a:rPr lang="es-ES" sz="2000" kern="1200" dirty="0" smtClean="0">
              <a:latin typeface="Calibri"/>
            </a:rPr>
            <a:t>Debe ↓ Costos</a:t>
          </a:r>
        </a:p>
        <a:p>
          <a:pPr lvl="0" algn="ctr" defTabSz="889000">
            <a:lnSpc>
              <a:spcPct val="90000"/>
            </a:lnSpc>
            <a:spcBef>
              <a:spcPct val="0"/>
            </a:spcBef>
            <a:spcAft>
              <a:spcPct val="35000"/>
            </a:spcAft>
          </a:pPr>
          <a:r>
            <a:rPr lang="es-ES" sz="2000" kern="1200" dirty="0" smtClean="0">
              <a:latin typeface="Calibri"/>
            </a:rPr>
            <a:t>↓ Personal</a:t>
          </a:r>
          <a:endParaRPr lang="es-ES" sz="2000" kern="1200" dirty="0"/>
        </a:p>
      </dsp:txBody>
      <dsp:txXfrm>
        <a:off x="5600464" y="1410009"/>
        <a:ext cx="3109950" cy="1243980"/>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dirty="0"/>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78D5571-8A1A-434C-BAC4-23DC8B2EE571}" type="datetimeFigureOut">
              <a:rPr lang="es-ES" smtClean="0"/>
              <a:pPr/>
              <a:t>11/09/2017</a:t>
            </a:fld>
            <a:endParaRPr lang="es-ES" dirty="0"/>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 dirty="0"/>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dirty="0"/>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81403E2-08A7-45BB-9DA6-3E798700D657}" type="slidenum">
              <a:rPr lang="es-ES" smtClean="0"/>
              <a:pPr/>
              <a:t>‹Nº›</a:t>
            </a:fld>
            <a:endParaRPr lang="es-ES" dirty="0"/>
          </a:p>
        </p:txBody>
      </p:sp>
    </p:spTree>
    <p:extLst>
      <p:ext uri="{BB962C8B-B14F-4D97-AF65-F5344CB8AC3E}">
        <p14:creationId xmlns="" xmlns:p14="http://schemas.microsoft.com/office/powerpoint/2010/main" val="12661518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AR" dirty="0"/>
          </a:p>
        </p:txBody>
      </p:sp>
      <p:sp>
        <p:nvSpPr>
          <p:cNvPr id="4" name="3 Marcador de número de diapositiva"/>
          <p:cNvSpPr>
            <a:spLocks noGrp="1"/>
          </p:cNvSpPr>
          <p:nvPr>
            <p:ph type="sldNum" sz="quarter" idx="10"/>
          </p:nvPr>
        </p:nvSpPr>
        <p:spPr/>
        <p:txBody>
          <a:bodyPr/>
          <a:lstStyle/>
          <a:p>
            <a:fld id="{581403E2-08A7-45BB-9DA6-3E798700D657}" type="slidenum">
              <a:rPr lang="es-ES" smtClean="0"/>
              <a:pPr/>
              <a:t>21</a:t>
            </a:fld>
            <a:endParaRPr lang="es-ES" dirty="0"/>
          </a:p>
        </p:txBody>
      </p:sp>
    </p:spTree>
    <p:extLst>
      <p:ext uri="{BB962C8B-B14F-4D97-AF65-F5344CB8AC3E}">
        <p14:creationId xmlns="" xmlns:p14="http://schemas.microsoft.com/office/powerpoint/2010/main" val="34841559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E1072F9F-FF9C-4DE5-BE1C-40F56EE424ED}" type="datetimeFigureOut">
              <a:rPr lang="es-ES" smtClean="0"/>
              <a:pPr/>
              <a:t>11/09/2017</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F47DAF06-033D-4AA4-87CD-A5D00EABDF4F}" type="slidenum">
              <a:rPr lang="es-ES" smtClean="0"/>
              <a:pPr/>
              <a:t>‹Nº›</a:t>
            </a:fld>
            <a:endParaRPr lang="es-ES" dirty="0"/>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E1072F9F-FF9C-4DE5-BE1C-40F56EE424ED}" type="datetimeFigureOut">
              <a:rPr lang="es-ES" smtClean="0"/>
              <a:pPr/>
              <a:t>11/09/2017</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F47DAF06-033D-4AA4-87CD-A5D00EABDF4F}" type="slidenum">
              <a:rPr lang="es-ES" smtClean="0"/>
              <a:pPr/>
              <a:t>‹Nº›</a:t>
            </a:fld>
            <a:endParaRPr lang="es-ES" dirty="0"/>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E1072F9F-FF9C-4DE5-BE1C-40F56EE424ED}" type="datetimeFigureOut">
              <a:rPr lang="es-ES" smtClean="0"/>
              <a:pPr/>
              <a:t>11/09/2017</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F47DAF06-033D-4AA4-87CD-A5D00EABDF4F}" type="slidenum">
              <a:rPr lang="es-ES" smtClean="0"/>
              <a:pPr/>
              <a:t>‹Nº›</a:t>
            </a:fld>
            <a:endParaRPr lang="es-ES" dirty="0"/>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E1072F9F-FF9C-4DE5-BE1C-40F56EE424ED}" type="datetimeFigureOut">
              <a:rPr lang="es-ES" smtClean="0"/>
              <a:pPr/>
              <a:t>11/09/2017</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F47DAF06-033D-4AA4-87CD-A5D00EABDF4F}" type="slidenum">
              <a:rPr lang="es-ES" smtClean="0"/>
              <a:pPr/>
              <a:t>‹Nº›</a:t>
            </a:fld>
            <a:endParaRPr lang="es-ES" dirty="0"/>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E1072F9F-FF9C-4DE5-BE1C-40F56EE424ED}" type="datetimeFigureOut">
              <a:rPr lang="es-ES" smtClean="0"/>
              <a:pPr/>
              <a:t>11/09/2017</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F47DAF06-033D-4AA4-87CD-A5D00EABDF4F}" type="slidenum">
              <a:rPr lang="es-ES" smtClean="0"/>
              <a:pPr/>
              <a:t>‹Nº›</a:t>
            </a:fld>
            <a:endParaRPr lang="es-ES" dirty="0"/>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E1072F9F-FF9C-4DE5-BE1C-40F56EE424ED}" type="datetimeFigureOut">
              <a:rPr lang="es-ES" smtClean="0"/>
              <a:pPr/>
              <a:t>11/09/2017</a:t>
            </a:fld>
            <a:endParaRPr lang="es-ES" dirty="0"/>
          </a:p>
        </p:txBody>
      </p:sp>
      <p:sp>
        <p:nvSpPr>
          <p:cNvPr id="6" name="5 Marcador de pie de página"/>
          <p:cNvSpPr>
            <a:spLocks noGrp="1"/>
          </p:cNvSpPr>
          <p:nvPr>
            <p:ph type="ftr" sz="quarter" idx="11"/>
          </p:nvPr>
        </p:nvSpPr>
        <p:spPr/>
        <p:txBody>
          <a:bodyPr/>
          <a:lstStyle/>
          <a:p>
            <a:endParaRPr lang="es-ES" dirty="0"/>
          </a:p>
        </p:txBody>
      </p:sp>
      <p:sp>
        <p:nvSpPr>
          <p:cNvPr id="7" name="6 Marcador de número de diapositiva"/>
          <p:cNvSpPr>
            <a:spLocks noGrp="1"/>
          </p:cNvSpPr>
          <p:nvPr>
            <p:ph type="sldNum" sz="quarter" idx="12"/>
          </p:nvPr>
        </p:nvSpPr>
        <p:spPr/>
        <p:txBody>
          <a:bodyPr/>
          <a:lstStyle/>
          <a:p>
            <a:fld id="{F47DAF06-033D-4AA4-87CD-A5D00EABDF4F}" type="slidenum">
              <a:rPr lang="es-ES" smtClean="0"/>
              <a:pPr/>
              <a:t>‹Nº›</a:t>
            </a:fld>
            <a:endParaRPr lang="es-ES" dirty="0"/>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E1072F9F-FF9C-4DE5-BE1C-40F56EE424ED}" type="datetimeFigureOut">
              <a:rPr lang="es-ES" smtClean="0"/>
              <a:pPr/>
              <a:t>11/09/2017</a:t>
            </a:fld>
            <a:endParaRPr lang="es-ES" dirty="0"/>
          </a:p>
        </p:txBody>
      </p:sp>
      <p:sp>
        <p:nvSpPr>
          <p:cNvPr id="8" name="7 Marcador de pie de página"/>
          <p:cNvSpPr>
            <a:spLocks noGrp="1"/>
          </p:cNvSpPr>
          <p:nvPr>
            <p:ph type="ftr" sz="quarter" idx="11"/>
          </p:nvPr>
        </p:nvSpPr>
        <p:spPr/>
        <p:txBody>
          <a:bodyPr/>
          <a:lstStyle/>
          <a:p>
            <a:endParaRPr lang="es-ES" dirty="0"/>
          </a:p>
        </p:txBody>
      </p:sp>
      <p:sp>
        <p:nvSpPr>
          <p:cNvPr id="9" name="8 Marcador de número de diapositiva"/>
          <p:cNvSpPr>
            <a:spLocks noGrp="1"/>
          </p:cNvSpPr>
          <p:nvPr>
            <p:ph type="sldNum" sz="quarter" idx="12"/>
          </p:nvPr>
        </p:nvSpPr>
        <p:spPr/>
        <p:txBody>
          <a:bodyPr/>
          <a:lstStyle/>
          <a:p>
            <a:fld id="{F47DAF06-033D-4AA4-87CD-A5D00EABDF4F}" type="slidenum">
              <a:rPr lang="es-ES" smtClean="0"/>
              <a:pPr/>
              <a:t>‹Nº›</a:t>
            </a:fld>
            <a:endParaRPr lang="es-ES" dirty="0"/>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E1072F9F-FF9C-4DE5-BE1C-40F56EE424ED}" type="datetimeFigureOut">
              <a:rPr lang="es-ES" smtClean="0"/>
              <a:pPr/>
              <a:t>11/09/2017</a:t>
            </a:fld>
            <a:endParaRPr lang="es-ES" dirty="0"/>
          </a:p>
        </p:txBody>
      </p:sp>
      <p:sp>
        <p:nvSpPr>
          <p:cNvPr id="4" name="3 Marcador de pie de página"/>
          <p:cNvSpPr>
            <a:spLocks noGrp="1"/>
          </p:cNvSpPr>
          <p:nvPr>
            <p:ph type="ftr" sz="quarter" idx="11"/>
          </p:nvPr>
        </p:nvSpPr>
        <p:spPr/>
        <p:txBody>
          <a:bodyPr/>
          <a:lstStyle/>
          <a:p>
            <a:endParaRPr lang="es-ES" dirty="0"/>
          </a:p>
        </p:txBody>
      </p:sp>
      <p:sp>
        <p:nvSpPr>
          <p:cNvPr id="5" name="4 Marcador de número de diapositiva"/>
          <p:cNvSpPr>
            <a:spLocks noGrp="1"/>
          </p:cNvSpPr>
          <p:nvPr>
            <p:ph type="sldNum" sz="quarter" idx="12"/>
          </p:nvPr>
        </p:nvSpPr>
        <p:spPr/>
        <p:txBody>
          <a:bodyPr/>
          <a:lstStyle/>
          <a:p>
            <a:fld id="{F47DAF06-033D-4AA4-87CD-A5D00EABDF4F}" type="slidenum">
              <a:rPr lang="es-ES" smtClean="0"/>
              <a:pPr/>
              <a:t>‹Nº›</a:t>
            </a:fld>
            <a:endParaRPr lang="es-ES" dirty="0"/>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E1072F9F-FF9C-4DE5-BE1C-40F56EE424ED}" type="datetimeFigureOut">
              <a:rPr lang="es-ES" smtClean="0"/>
              <a:pPr/>
              <a:t>11/09/2017</a:t>
            </a:fld>
            <a:endParaRPr lang="es-ES" dirty="0"/>
          </a:p>
        </p:txBody>
      </p:sp>
      <p:sp>
        <p:nvSpPr>
          <p:cNvPr id="3" name="2 Marcador de pie de página"/>
          <p:cNvSpPr>
            <a:spLocks noGrp="1"/>
          </p:cNvSpPr>
          <p:nvPr>
            <p:ph type="ftr" sz="quarter" idx="11"/>
          </p:nvPr>
        </p:nvSpPr>
        <p:spPr/>
        <p:txBody>
          <a:bodyPr/>
          <a:lstStyle/>
          <a:p>
            <a:endParaRPr lang="es-ES" dirty="0"/>
          </a:p>
        </p:txBody>
      </p:sp>
      <p:sp>
        <p:nvSpPr>
          <p:cNvPr id="4" name="3 Marcador de número de diapositiva"/>
          <p:cNvSpPr>
            <a:spLocks noGrp="1"/>
          </p:cNvSpPr>
          <p:nvPr>
            <p:ph type="sldNum" sz="quarter" idx="12"/>
          </p:nvPr>
        </p:nvSpPr>
        <p:spPr/>
        <p:txBody>
          <a:bodyPr/>
          <a:lstStyle/>
          <a:p>
            <a:fld id="{F47DAF06-033D-4AA4-87CD-A5D00EABDF4F}" type="slidenum">
              <a:rPr lang="es-ES" smtClean="0"/>
              <a:pPr/>
              <a:t>‹Nº›</a:t>
            </a:fld>
            <a:endParaRPr lang="es-ES" dirty="0"/>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E1072F9F-FF9C-4DE5-BE1C-40F56EE424ED}" type="datetimeFigureOut">
              <a:rPr lang="es-ES" smtClean="0"/>
              <a:pPr/>
              <a:t>11/09/2017</a:t>
            </a:fld>
            <a:endParaRPr lang="es-ES" dirty="0"/>
          </a:p>
        </p:txBody>
      </p:sp>
      <p:sp>
        <p:nvSpPr>
          <p:cNvPr id="6" name="5 Marcador de pie de página"/>
          <p:cNvSpPr>
            <a:spLocks noGrp="1"/>
          </p:cNvSpPr>
          <p:nvPr>
            <p:ph type="ftr" sz="quarter" idx="11"/>
          </p:nvPr>
        </p:nvSpPr>
        <p:spPr/>
        <p:txBody>
          <a:bodyPr/>
          <a:lstStyle/>
          <a:p>
            <a:endParaRPr lang="es-ES" dirty="0"/>
          </a:p>
        </p:txBody>
      </p:sp>
      <p:sp>
        <p:nvSpPr>
          <p:cNvPr id="7" name="6 Marcador de número de diapositiva"/>
          <p:cNvSpPr>
            <a:spLocks noGrp="1"/>
          </p:cNvSpPr>
          <p:nvPr>
            <p:ph type="sldNum" sz="quarter" idx="12"/>
          </p:nvPr>
        </p:nvSpPr>
        <p:spPr/>
        <p:txBody>
          <a:bodyPr/>
          <a:lstStyle/>
          <a:p>
            <a:fld id="{F47DAF06-033D-4AA4-87CD-A5D00EABDF4F}" type="slidenum">
              <a:rPr lang="es-ES" smtClean="0"/>
              <a:pPr/>
              <a:t>‹Nº›</a:t>
            </a:fld>
            <a:endParaRPr lang="es-ES" dirty="0"/>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dirty="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E1072F9F-FF9C-4DE5-BE1C-40F56EE424ED}" type="datetimeFigureOut">
              <a:rPr lang="es-ES" smtClean="0"/>
              <a:pPr/>
              <a:t>11/09/2017</a:t>
            </a:fld>
            <a:endParaRPr lang="es-ES" dirty="0"/>
          </a:p>
        </p:txBody>
      </p:sp>
      <p:sp>
        <p:nvSpPr>
          <p:cNvPr id="6" name="5 Marcador de pie de página"/>
          <p:cNvSpPr>
            <a:spLocks noGrp="1"/>
          </p:cNvSpPr>
          <p:nvPr>
            <p:ph type="ftr" sz="quarter" idx="11"/>
          </p:nvPr>
        </p:nvSpPr>
        <p:spPr/>
        <p:txBody>
          <a:bodyPr/>
          <a:lstStyle/>
          <a:p>
            <a:endParaRPr lang="es-ES" dirty="0"/>
          </a:p>
        </p:txBody>
      </p:sp>
      <p:sp>
        <p:nvSpPr>
          <p:cNvPr id="7" name="6 Marcador de número de diapositiva"/>
          <p:cNvSpPr>
            <a:spLocks noGrp="1"/>
          </p:cNvSpPr>
          <p:nvPr>
            <p:ph type="sldNum" sz="quarter" idx="12"/>
          </p:nvPr>
        </p:nvSpPr>
        <p:spPr/>
        <p:txBody>
          <a:bodyPr/>
          <a:lstStyle/>
          <a:p>
            <a:fld id="{F47DAF06-033D-4AA4-87CD-A5D00EABDF4F}" type="slidenum">
              <a:rPr lang="es-ES" smtClean="0"/>
              <a:pPr/>
              <a:t>‹Nº›</a:t>
            </a:fld>
            <a:endParaRPr lang="es-ES" dirty="0"/>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1072F9F-FF9C-4DE5-BE1C-40F56EE424ED}" type="datetimeFigureOut">
              <a:rPr lang="es-ES" smtClean="0"/>
              <a:pPr/>
              <a:t>11/09/2017</a:t>
            </a:fld>
            <a:endParaRPr lang="es-ES" dirty="0"/>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dirty="0"/>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47DAF06-033D-4AA4-87CD-A5D00EABDF4F}" type="slidenum">
              <a:rPr lang="es-ES" smtClean="0"/>
              <a:pPr/>
              <a:t>‹Nº›</a:t>
            </a:fld>
            <a:endParaRPr lang="es-E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2.xml"/><Relationship Id="rId4" Type="http://schemas.openxmlformats.org/officeDocument/2006/relationships/image" Target="../media/image18.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9.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2.e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6.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3 CuadroTexto"/>
          <p:cNvSpPr txBox="1">
            <a:spLocks noChangeArrowheads="1"/>
          </p:cNvSpPr>
          <p:nvPr/>
        </p:nvSpPr>
        <p:spPr bwMode="auto">
          <a:xfrm>
            <a:off x="250825" y="620713"/>
            <a:ext cx="8713663" cy="769441"/>
          </a:xfrm>
          <a:prstGeom prst="rect">
            <a:avLst/>
          </a:prstGeom>
          <a:noFill/>
          <a:ln w="9525">
            <a:noFill/>
            <a:miter lim="800000"/>
            <a:headEnd/>
            <a:tailEnd/>
          </a:ln>
        </p:spPr>
        <p:txBody>
          <a:bodyPr wrap="square">
            <a:spAutoFit/>
          </a:bodyPr>
          <a:lstStyle/>
          <a:p>
            <a:r>
              <a:rPr lang="es-ES" sz="4400" dirty="0" smtClean="0">
                <a:latin typeface="Calibri" pitchFamily="34" charset="0"/>
              </a:rPr>
              <a:t>Conceptos Básicos de Inflación</a:t>
            </a:r>
            <a:endParaRPr lang="es-ES" sz="4400" dirty="0">
              <a:latin typeface="Calibri" pitchFamily="34" charset="0"/>
            </a:endParaRPr>
          </a:p>
        </p:txBody>
      </p:sp>
      <p:sp>
        <p:nvSpPr>
          <p:cNvPr id="5123" name="2 CuadroTexto"/>
          <p:cNvSpPr txBox="1">
            <a:spLocks noChangeArrowheads="1"/>
          </p:cNvSpPr>
          <p:nvPr/>
        </p:nvSpPr>
        <p:spPr bwMode="auto">
          <a:xfrm>
            <a:off x="1042988" y="1989138"/>
            <a:ext cx="7777162" cy="2862322"/>
          </a:xfrm>
          <a:prstGeom prst="rect">
            <a:avLst/>
          </a:prstGeom>
          <a:noFill/>
          <a:ln w="9525">
            <a:noFill/>
            <a:miter lim="800000"/>
            <a:headEnd/>
            <a:tailEnd/>
          </a:ln>
        </p:spPr>
        <p:txBody>
          <a:bodyPr>
            <a:spAutoFit/>
          </a:bodyPr>
          <a:lstStyle/>
          <a:p>
            <a:pPr>
              <a:lnSpc>
                <a:spcPct val="150000"/>
              </a:lnSpc>
              <a:buFontTx/>
              <a:buChar char="-"/>
            </a:pPr>
            <a:r>
              <a:rPr lang="es-ES" sz="2400" dirty="0">
                <a:latin typeface="Calibri" pitchFamily="34" charset="0"/>
              </a:rPr>
              <a:t> </a:t>
            </a:r>
            <a:r>
              <a:rPr lang="es-ES" sz="2400" dirty="0" smtClean="0">
                <a:latin typeface="Calibri" pitchFamily="34" charset="0"/>
              </a:rPr>
              <a:t>Que es?</a:t>
            </a:r>
          </a:p>
          <a:p>
            <a:pPr>
              <a:lnSpc>
                <a:spcPct val="150000"/>
              </a:lnSpc>
              <a:buFontTx/>
              <a:buChar char="-"/>
            </a:pPr>
            <a:r>
              <a:rPr lang="es-ES" sz="2400" dirty="0" smtClean="0">
                <a:latin typeface="Calibri" pitchFamily="34" charset="0"/>
              </a:rPr>
              <a:t> Como se mide?</a:t>
            </a:r>
          </a:p>
          <a:p>
            <a:pPr>
              <a:lnSpc>
                <a:spcPct val="150000"/>
              </a:lnSpc>
              <a:buFontTx/>
              <a:buChar char="-"/>
            </a:pPr>
            <a:r>
              <a:rPr lang="es-ES" sz="2400" dirty="0">
                <a:latin typeface="Calibri" pitchFamily="34" charset="0"/>
              </a:rPr>
              <a:t> </a:t>
            </a:r>
            <a:r>
              <a:rPr lang="es-ES" sz="2400" dirty="0" smtClean="0">
                <a:latin typeface="Calibri" pitchFamily="34" charset="0"/>
              </a:rPr>
              <a:t>Como se genera?</a:t>
            </a:r>
          </a:p>
          <a:p>
            <a:pPr>
              <a:lnSpc>
                <a:spcPct val="150000"/>
              </a:lnSpc>
              <a:buFontTx/>
              <a:buChar char="-"/>
            </a:pPr>
            <a:r>
              <a:rPr lang="es-ES" sz="2400" dirty="0">
                <a:latin typeface="Calibri" pitchFamily="34" charset="0"/>
              </a:rPr>
              <a:t> </a:t>
            </a:r>
            <a:r>
              <a:rPr lang="es-ES" sz="2400" dirty="0" smtClean="0">
                <a:latin typeface="Calibri" pitchFamily="34" charset="0"/>
              </a:rPr>
              <a:t>Que afecta?</a:t>
            </a:r>
          </a:p>
          <a:p>
            <a:pPr>
              <a:lnSpc>
                <a:spcPct val="150000"/>
              </a:lnSpc>
              <a:buFontTx/>
              <a:buChar char="-"/>
            </a:pPr>
            <a:r>
              <a:rPr lang="es-ES" sz="2400" dirty="0">
                <a:latin typeface="Calibri" pitchFamily="34" charset="0"/>
              </a:rPr>
              <a:t> </a:t>
            </a:r>
            <a:r>
              <a:rPr lang="es-ES" sz="2400" dirty="0" smtClean="0">
                <a:latin typeface="Calibri" pitchFamily="34" charset="0"/>
              </a:rPr>
              <a:t>Como se combate?</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3 CuadroTexto"/>
          <p:cNvSpPr txBox="1">
            <a:spLocks noChangeArrowheads="1"/>
          </p:cNvSpPr>
          <p:nvPr/>
        </p:nvSpPr>
        <p:spPr bwMode="auto">
          <a:xfrm>
            <a:off x="250825" y="332656"/>
            <a:ext cx="8713663" cy="769441"/>
          </a:xfrm>
          <a:prstGeom prst="rect">
            <a:avLst/>
          </a:prstGeom>
          <a:noFill/>
          <a:ln w="9525">
            <a:noFill/>
            <a:miter lim="800000"/>
            <a:headEnd/>
            <a:tailEnd/>
          </a:ln>
        </p:spPr>
        <p:txBody>
          <a:bodyPr wrap="square">
            <a:spAutoFit/>
          </a:bodyPr>
          <a:lstStyle/>
          <a:p>
            <a:r>
              <a:rPr lang="es-ES" sz="4400" dirty="0" smtClean="0">
                <a:latin typeface="Calibri" pitchFamily="34" charset="0"/>
              </a:rPr>
              <a:t>IPC GBA / Argentina </a:t>
            </a:r>
            <a:endParaRPr lang="es-ES" sz="4400" dirty="0">
              <a:latin typeface="Calibri" pitchFamily="34" charset="0"/>
            </a:endParaRPr>
          </a:p>
        </p:txBody>
      </p:sp>
      <p:sp>
        <p:nvSpPr>
          <p:cNvPr id="11" name="3 CuadroTexto"/>
          <p:cNvSpPr txBox="1">
            <a:spLocks noChangeArrowheads="1"/>
          </p:cNvSpPr>
          <p:nvPr/>
        </p:nvSpPr>
        <p:spPr bwMode="auto">
          <a:xfrm>
            <a:off x="5868144" y="260648"/>
            <a:ext cx="3097039" cy="769441"/>
          </a:xfrm>
          <a:prstGeom prst="rect">
            <a:avLst/>
          </a:prstGeom>
          <a:noFill/>
          <a:ln w="9525">
            <a:noFill/>
            <a:miter lim="800000"/>
            <a:headEnd/>
            <a:tailEnd/>
          </a:ln>
        </p:spPr>
        <p:txBody>
          <a:bodyPr wrap="square">
            <a:spAutoFit/>
          </a:bodyPr>
          <a:lstStyle/>
          <a:p>
            <a:r>
              <a:rPr lang="es-ES" sz="2400" dirty="0" smtClean="0">
                <a:latin typeface="Calibri" pitchFamily="34" charset="0"/>
              </a:rPr>
              <a:t>Como se calcula?</a:t>
            </a:r>
            <a:r>
              <a:rPr lang="es-ES" sz="4400" dirty="0" smtClean="0">
                <a:latin typeface="Calibri" pitchFamily="34" charset="0"/>
              </a:rPr>
              <a:t> </a:t>
            </a:r>
            <a:endParaRPr lang="es-ES" sz="4400" dirty="0">
              <a:latin typeface="Calibri" pitchFamily="34" charset="0"/>
            </a:endParaRPr>
          </a:p>
        </p:txBody>
      </p:sp>
      <p:sp>
        <p:nvSpPr>
          <p:cNvPr id="8" name="7 CuadroTexto"/>
          <p:cNvSpPr txBox="1"/>
          <p:nvPr/>
        </p:nvSpPr>
        <p:spPr>
          <a:xfrm>
            <a:off x="251520" y="1196752"/>
            <a:ext cx="8640960" cy="646331"/>
          </a:xfrm>
          <a:prstGeom prst="rect">
            <a:avLst/>
          </a:prstGeom>
          <a:noFill/>
        </p:spPr>
        <p:txBody>
          <a:bodyPr wrap="square" rtlCol="0">
            <a:spAutoFit/>
          </a:bodyPr>
          <a:lstStyle/>
          <a:p>
            <a:r>
              <a:rPr lang="es-ES" dirty="0" smtClean="0"/>
              <a:t>En Argentina para el calculo del IPC se calcula mediante la formula de </a:t>
            </a:r>
            <a:r>
              <a:rPr lang="es-ES" b="1" u="sng" dirty="0" err="1" smtClean="0"/>
              <a:t>Laspeyres</a:t>
            </a:r>
            <a:r>
              <a:rPr lang="es-ES" dirty="0" smtClean="0"/>
              <a:t>.</a:t>
            </a:r>
          </a:p>
          <a:p>
            <a:r>
              <a:rPr lang="es-ES" dirty="0" err="1" smtClean="0"/>
              <a:t>ENGHo</a:t>
            </a:r>
            <a:r>
              <a:rPr lang="es-ES" dirty="0" smtClean="0"/>
              <a:t> 2004/05.  Ciudad autónoma de Bs As y 24 partidos de GBA.</a:t>
            </a:r>
          </a:p>
        </p:txBody>
      </p:sp>
      <p:pic>
        <p:nvPicPr>
          <p:cNvPr id="36866" name="Picture 2"/>
          <p:cNvPicPr>
            <a:picLocks noChangeAspect="1" noChangeArrowheads="1"/>
          </p:cNvPicPr>
          <p:nvPr/>
        </p:nvPicPr>
        <p:blipFill>
          <a:blip r:embed="rId2" cstate="print"/>
          <a:srcRect/>
          <a:stretch>
            <a:fillRect/>
          </a:stretch>
        </p:blipFill>
        <p:spPr bwMode="auto">
          <a:xfrm>
            <a:off x="2267744" y="1988840"/>
            <a:ext cx="4320480" cy="2763396"/>
          </a:xfrm>
          <a:prstGeom prst="rect">
            <a:avLst/>
          </a:prstGeom>
          <a:noFill/>
          <a:ln w="9525">
            <a:noFill/>
            <a:miter lim="800000"/>
            <a:headEnd/>
            <a:tailEnd/>
          </a:ln>
        </p:spPr>
      </p:pic>
      <p:pic>
        <p:nvPicPr>
          <p:cNvPr id="36867" name="Picture 3"/>
          <p:cNvPicPr>
            <a:picLocks noChangeAspect="1" noChangeArrowheads="1"/>
          </p:cNvPicPr>
          <p:nvPr/>
        </p:nvPicPr>
        <p:blipFill>
          <a:blip r:embed="rId3" cstate="print"/>
          <a:srcRect/>
          <a:stretch>
            <a:fillRect/>
          </a:stretch>
        </p:blipFill>
        <p:spPr bwMode="auto">
          <a:xfrm>
            <a:off x="1547664" y="4896544"/>
            <a:ext cx="5547328" cy="1916832"/>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3 CuadroTexto"/>
          <p:cNvSpPr txBox="1">
            <a:spLocks noChangeArrowheads="1"/>
          </p:cNvSpPr>
          <p:nvPr/>
        </p:nvSpPr>
        <p:spPr bwMode="auto">
          <a:xfrm>
            <a:off x="250825" y="332656"/>
            <a:ext cx="8713663" cy="769441"/>
          </a:xfrm>
          <a:prstGeom prst="rect">
            <a:avLst/>
          </a:prstGeom>
          <a:noFill/>
          <a:ln w="9525">
            <a:noFill/>
            <a:miter lim="800000"/>
            <a:headEnd/>
            <a:tailEnd/>
          </a:ln>
        </p:spPr>
        <p:txBody>
          <a:bodyPr wrap="square">
            <a:spAutoFit/>
          </a:bodyPr>
          <a:lstStyle/>
          <a:p>
            <a:r>
              <a:rPr lang="es-ES" sz="4400" dirty="0" smtClean="0">
                <a:latin typeface="Calibri" pitchFamily="34" charset="0"/>
              </a:rPr>
              <a:t>IPC Desagregado </a:t>
            </a:r>
            <a:endParaRPr lang="es-ES" sz="4400" dirty="0">
              <a:latin typeface="Calibri" pitchFamily="34" charset="0"/>
            </a:endParaRPr>
          </a:p>
        </p:txBody>
      </p:sp>
      <p:sp>
        <p:nvSpPr>
          <p:cNvPr id="7" name="6 CuadroTexto"/>
          <p:cNvSpPr txBox="1"/>
          <p:nvPr/>
        </p:nvSpPr>
        <p:spPr>
          <a:xfrm>
            <a:off x="251520" y="1280949"/>
            <a:ext cx="8640960" cy="4524315"/>
          </a:xfrm>
          <a:prstGeom prst="rect">
            <a:avLst/>
          </a:prstGeom>
          <a:noFill/>
        </p:spPr>
        <p:txBody>
          <a:bodyPr wrap="square" rtlCol="0">
            <a:spAutoFit/>
          </a:bodyPr>
          <a:lstStyle/>
          <a:p>
            <a:pPr>
              <a:buFont typeface="Arial" pitchFamily="34" charset="0"/>
              <a:buChar char="•"/>
            </a:pPr>
            <a:r>
              <a:rPr lang="es-ES" dirty="0" smtClean="0"/>
              <a:t> Por Capítulos :</a:t>
            </a:r>
          </a:p>
          <a:p>
            <a:pPr lvl="1"/>
            <a:r>
              <a:rPr lang="es-ES" b="1" i="1" dirty="0" smtClean="0">
                <a:effectLst>
                  <a:outerShdw blurRad="38100" dist="38100" dir="2700000" algn="tl">
                    <a:srgbClr val="000000">
                      <a:alpha val="43137"/>
                    </a:srgbClr>
                  </a:outerShdw>
                </a:effectLst>
              </a:rPr>
              <a:t>Bienes (61.5%):</a:t>
            </a:r>
          </a:p>
          <a:p>
            <a:pPr lvl="2"/>
            <a:r>
              <a:rPr lang="es-ES" dirty="0" smtClean="0"/>
              <a:t>Alimentos y Bebidas.</a:t>
            </a:r>
          </a:p>
          <a:p>
            <a:pPr lvl="2"/>
            <a:r>
              <a:rPr lang="es-ES" dirty="0" smtClean="0"/>
              <a:t>Indumentarias.</a:t>
            </a:r>
          </a:p>
          <a:p>
            <a:pPr lvl="2"/>
            <a:r>
              <a:rPr lang="es-ES" dirty="0" smtClean="0"/>
              <a:t>…</a:t>
            </a:r>
          </a:p>
          <a:p>
            <a:pPr lvl="1"/>
            <a:r>
              <a:rPr lang="es-ES" b="1" i="1" dirty="0" smtClean="0">
                <a:effectLst>
                  <a:outerShdw blurRad="38100" dist="38100" dir="2700000" algn="tl">
                    <a:srgbClr val="000000">
                      <a:alpha val="43137"/>
                    </a:srgbClr>
                  </a:outerShdw>
                </a:effectLst>
              </a:rPr>
              <a:t>Servicios (38.5%):</a:t>
            </a:r>
          </a:p>
          <a:p>
            <a:pPr lvl="2"/>
            <a:r>
              <a:rPr lang="es-ES" dirty="0" smtClean="0"/>
              <a:t>Transporte y Comunicación.</a:t>
            </a:r>
          </a:p>
          <a:p>
            <a:pPr lvl="2"/>
            <a:r>
              <a:rPr lang="es-ES" dirty="0" smtClean="0"/>
              <a:t>Educación.</a:t>
            </a:r>
          </a:p>
          <a:p>
            <a:pPr lvl="2"/>
            <a:r>
              <a:rPr lang="es-ES" dirty="0" smtClean="0"/>
              <a:t>…</a:t>
            </a:r>
          </a:p>
          <a:p>
            <a:pPr lvl="1"/>
            <a:endParaRPr lang="es-ES" dirty="0" smtClean="0"/>
          </a:p>
          <a:p>
            <a:pPr>
              <a:buFont typeface="Arial" pitchFamily="34" charset="0"/>
              <a:buChar char="•"/>
            </a:pPr>
            <a:r>
              <a:rPr lang="es-ES" dirty="0" smtClean="0"/>
              <a:t> Por categoría:</a:t>
            </a:r>
          </a:p>
          <a:p>
            <a:pPr lvl="1" algn="just"/>
            <a:r>
              <a:rPr lang="es-ES" b="1" i="1" dirty="0" smtClean="0">
                <a:effectLst>
                  <a:outerShdw blurRad="38100" dist="38100" dir="2700000" algn="tl">
                    <a:srgbClr val="000000">
                      <a:alpha val="43137"/>
                    </a:srgbClr>
                  </a:outerShdw>
                </a:effectLst>
              </a:rPr>
              <a:t>Regulados (19.4%): </a:t>
            </a:r>
            <a:r>
              <a:rPr lang="es-ES" dirty="0" smtClean="0"/>
              <a:t>combustibles, electricidad, agua y servicios sanitarios, sistemas de salud, transporte público de pasajeros, correo, teléfono, educación formal...</a:t>
            </a:r>
          </a:p>
          <a:p>
            <a:pPr lvl="1" algn="just"/>
            <a:r>
              <a:rPr lang="es-ES" b="1" i="1" dirty="0" smtClean="0">
                <a:effectLst>
                  <a:outerShdw blurRad="38100" dist="38100" dir="2700000" algn="tl">
                    <a:srgbClr val="000000">
                      <a:alpha val="43137"/>
                    </a:srgbClr>
                  </a:outerShdw>
                </a:effectLst>
              </a:rPr>
              <a:t>Estacional (10.8%): </a:t>
            </a:r>
            <a:r>
              <a:rPr lang="es-ES" dirty="0" smtClean="0"/>
              <a:t>frutas, verduras, ropa exterior, transporte por turismo y alojamiento y excursiones.</a:t>
            </a:r>
          </a:p>
          <a:p>
            <a:pPr lvl="1" algn="just"/>
            <a:r>
              <a:rPr lang="es-ES" b="1" i="1" dirty="0" smtClean="0">
                <a:effectLst>
                  <a:outerShdw blurRad="38100" dist="38100" dir="2700000" algn="tl">
                    <a:srgbClr val="000000">
                      <a:alpha val="43137"/>
                    </a:srgbClr>
                  </a:outerShdw>
                </a:effectLst>
              </a:rPr>
              <a:t>Núcleo (69.9%): </a:t>
            </a:r>
            <a:r>
              <a:rPr lang="es-ES" dirty="0" smtClean="0"/>
              <a:t>resto de los componentes del IPC.</a:t>
            </a:r>
            <a:endParaRPr lang="es-ES" b="1" i="1" dirty="0" smtClean="0">
              <a:effectLst>
                <a:outerShdw blurRad="38100" dist="38100" dir="2700000" algn="tl">
                  <a:srgbClr val="000000">
                    <a:alpha val="43137"/>
                  </a:srgbClr>
                </a:outerShdw>
              </a:effectLst>
            </a:endParaRPr>
          </a:p>
        </p:txBody>
      </p:sp>
      <p:cxnSp>
        <p:nvCxnSpPr>
          <p:cNvPr id="9" name="8 Conector recto"/>
          <p:cNvCxnSpPr/>
          <p:nvPr/>
        </p:nvCxnSpPr>
        <p:spPr>
          <a:xfrm>
            <a:off x="683568" y="5733256"/>
            <a:ext cx="1656184"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10 Conector angular"/>
          <p:cNvCxnSpPr>
            <a:endCxn id="12" idx="1"/>
          </p:cNvCxnSpPr>
          <p:nvPr/>
        </p:nvCxnSpPr>
        <p:spPr>
          <a:xfrm>
            <a:off x="1547664" y="5733256"/>
            <a:ext cx="648072" cy="472698"/>
          </a:xfrm>
          <a:prstGeom prst="bentConnector3">
            <a:avLst>
              <a:gd name="adj1" fmla="val 50000"/>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2" name="11 CuadroTexto"/>
          <p:cNvSpPr txBox="1"/>
          <p:nvPr/>
        </p:nvSpPr>
        <p:spPr>
          <a:xfrm>
            <a:off x="2195736" y="6021288"/>
            <a:ext cx="3456384" cy="369332"/>
          </a:xfrm>
          <a:prstGeom prst="rect">
            <a:avLst/>
          </a:prstGeom>
          <a:noFill/>
        </p:spPr>
        <p:txBody>
          <a:bodyPr wrap="square" rtlCol="0">
            <a:spAutoFit/>
          </a:bodyPr>
          <a:lstStyle/>
          <a:p>
            <a:r>
              <a:rPr lang="es-ES" i="1" dirty="0" smtClean="0">
                <a:effectLst>
                  <a:outerShdw blurRad="38100" dist="38100" dir="2700000" algn="tl">
                    <a:srgbClr val="000000">
                      <a:alpha val="43137"/>
                    </a:srgbClr>
                  </a:outerShdw>
                </a:effectLst>
              </a:rPr>
              <a:t>Inflación Núcleo o Subyacente</a:t>
            </a: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3 CuadroTexto"/>
          <p:cNvSpPr txBox="1">
            <a:spLocks noChangeArrowheads="1"/>
          </p:cNvSpPr>
          <p:nvPr/>
        </p:nvSpPr>
        <p:spPr bwMode="auto">
          <a:xfrm>
            <a:off x="250825" y="332656"/>
            <a:ext cx="8713663" cy="769441"/>
          </a:xfrm>
          <a:prstGeom prst="rect">
            <a:avLst/>
          </a:prstGeom>
          <a:noFill/>
          <a:ln w="9525">
            <a:noFill/>
            <a:miter lim="800000"/>
            <a:headEnd/>
            <a:tailEnd/>
          </a:ln>
        </p:spPr>
        <p:txBody>
          <a:bodyPr wrap="square">
            <a:spAutoFit/>
          </a:bodyPr>
          <a:lstStyle/>
          <a:p>
            <a:r>
              <a:rPr lang="es-ES" sz="4400" dirty="0" smtClean="0">
                <a:latin typeface="Calibri" pitchFamily="34" charset="0"/>
              </a:rPr>
              <a:t>IPC </a:t>
            </a:r>
            <a:endParaRPr lang="es-ES" sz="4400" dirty="0">
              <a:latin typeface="Calibri" pitchFamily="34" charset="0"/>
            </a:endParaRPr>
          </a:p>
        </p:txBody>
      </p:sp>
      <p:pic>
        <p:nvPicPr>
          <p:cNvPr id="8" name="Picture 7"/>
          <p:cNvPicPr>
            <a:picLocks noChangeAspect="1" noChangeArrowheads="1"/>
          </p:cNvPicPr>
          <p:nvPr/>
        </p:nvPicPr>
        <p:blipFill>
          <a:blip r:embed="rId2" cstate="print"/>
          <a:srcRect/>
          <a:stretch>
            <a:fillRect/>
          </a:stretch>
        </p:blipFill>
        <p:spPr bwMode="auto">
          <a:xfrm>
            <a:off x="107504" y="1124744"/>
            <a:ext cx="8870249" cy="5644704"/>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22 Rectángulo"/>
          <p:cNvSpPr/>
          <p:nvPr/>
        </p:nvSpPr>
        <p:spPr>
          <a:xfrm>
            <a:off x="4644008" y="2204864"/>
            <a:ext cx="4320480" cy="31683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22" name="21 Rectángulo"/>
          <p:cNvSpPr/>
          <p:nvPr/>
        </p:nvSpPr>
        <p:spPr>
          <a:xfrm>
            <a:off x="107504" y="2204864"/>
            <a:ext cx="4320480" cy="31683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5122" name="3 CuadroTexto"/>
          <p:cNvSpPr txBox="1">
            <a:spLocks noChangeArrowheads="1"/>
          </p:cNvSpPr>
          <p:nvPr/>
        </p:nvSpPr>
        <p:spPr bwMode="auto">
          <a:xfrm>
            <a:off x="250825" y="332656"/>
            <a:ext cx="8713663" cy="769441"/>
          </a:xfrm>
          <a:prstGeom prst="rect">
            <a:avLst/>
          </a:prstGeom>
          <a:noFill/>
          <a:ln w="9525">
            <a:noFill/>
            <a:miter lim="800000"/>
            <a:headEnd/>
            <a:tailEnd/>
          </a:ln>
        </p:spPr>
        <p:txBody>
          <a:bodyPr wrap="square">
            <a:spAutoFit/>
          </a:bodyPr>
          <a:lstStyle/>
          <a:p>
            <a:r>
              <a:rPr lang="es-ES" sz="4400" dirty="0" smtClean="0">
                <a:latin typeface="Calibri" pitchFamily="34" charset="0"/>
              </a:rPr>
              <a:t>Inflación / Deflactor del PBI </a:t>
            </a:r>
            <a:endParaRPr lang="es-ES" sz="4400" dirty="0">
              <a:latin typeface="Calibri" pitchFamily="34" charset="0"/>
            </a:endParaRPr>
          </a:p>
        </p:txBody>
      </p:sp>
      <p:sp>
        <p:nvSpPr>
          <p:cNvPr id="7" name="6 CuadroTexto"/>
          <p:cNvSpPr txBox="1"/>
          <p:nvPr/>
        </p:nvSpPr>
        <p:spPr>
          <a:xfrm>
            <a:off x="827584" y="1370385"/>
            <a:ext cx="3024336" cy="461665"/>
          </a:xfrm>
          <a:prstGeom prst="rect">
            <a:avLst/>
          </a:prstGeom>
          <a:noFill/>
        </p:spPr>
        <p:txBody>
          <a:bodyPr wrap="square" rtlCol="0">
            <a:spAutoFit/>
          </a:bodyPr>
          <a:lstStyle/>
          <a:p>
            <a:r>
              <a:rPr lang="es-ES" sz="2400" dirty="0" smtClean="0"/>
              <a:t>Deflactor del PBI</a:t>
            </a:r>
            <a:r>
              <a:rPr lang="es-ES" sz="2400" baseline="-25000" dirty="0" smtClean="0"/>
              <a:t>(año t)</a:t>
            </a:r>
            <a:r>
              <a:rPr lang="es-ES" sz="2400" dirty="0" smtClean="0"/>
              <a:t> =</a:t>
            </a:r>
            <a:endParaRPr lang="es-ES" sz="2400" dirty="0"/>
          </a:p>
        </p:txBody>
      </p:sp>
      <p:sp>
        <p:nvSpPr>
          <p:cNvPr id="12" name="11 CuadroTexto"/>
          <p:cNvSpPr txBox="1"/>
          <p:nvPr/>
        </p:nvSpPr>
        <p:spPr>
          <a:xfrm>
            <a:off x="3707904" y="1124744"/>
            <a:ext cx="2592288" cy="461665"/>
          </a:xfrm>
          <a:prstGeom prst="rect">
            <a:avLst/>
          </a:prstGeom>
          <a:noFill/>
        </p:spPr>
        <p:txBody>
          <a:bodyPr wrap="square" rtlCol="0">
            <a:spAutoFit/>
          </a:bodyPr>
          <a:lstStyle/>
          <a:p>
            <a:pPr algn="ctr"/>
            <a:r>
              <a:rPr lang="es-ES" sz="2400" dirty="0" smtClean="0"/>
              <a:t>PBI nominal </a:t>
            </a:r>
            <a:r>
              <a:rPr lang="es-ES" sz="2400" baseline="-25000" dirty="0" smtClean="0"/>
              <a:t>(año t)</a:t>
            </a:r>
            <a:endParaRPr lang="es-ES" sz="2400" dirty="0"/>
          </a:p>
        </p:txBody>
      </p:sp>
      <p:sp>
        <p:nvSpPr>
          <p:cNvPr id="13" name="12 CuadroTexto"/>
          <p:cNvSpPr txBox="1"/>
          <p:nvPr/>
        </p:nvSpPr>
        <p:spPr>
          <a:xfrm>
            <a:off x="3707904" y="1586409"/>
            <a:ext cx="2592288" cy="461665"/>
          </a:xfrm>
          <a:prstGeom prst="rect">
            <a:avLst/>
          </a:prstGeom>
          <a:noFill/>
        </p:spPr>
        <p:txBody>
          <a:bodyPr wrap="square" rtlCol="0">
            <a:spAutoFit/>
          </a:bodyPr>
          <a:lstStyle/>
          <a:p>
            <a:pPr algn="ctr"/>
            <a:r>
              <a:rPr lang="es-ES" sz="2400" dirty="0" smtClean="0"/>
              <a:t>PBI real </a:t>
            </a:r>
            <a:r>
              <a:rPr lang="es-ES" sz="2400" baseline="-25000" dirty="0" smtClean="0"/>
              <a:t>(año t)</a:t>
            </a:r>
            <a:endParaRPr lang="es-ES" sz="2400" dirty="0"/>
          </a:p>
        </p:txBody>
      </p:sp>
      <p:cxnSp>
        <p:nvCxnSpPr>
          <p:cNvPr id="15" name="14 Conector recto"/>
          <p:cNvCxnSpPr/>
          <p:nvPr/>
        </p:nvCxnSpPr>
        <p:spPr>
          <a:xfrm>
            <a:off x="3779912" y="1586409"/>
            <a:ext cx="2376264" cy="0"/>
          </a:xfrm>
          <a:prstGeom prst="line">
            <a:avLst/>
          </a:prstGeom>
        </p:spPr>
        <p:style>
          <a:lnRef idx="1">
            <a:schemeClr val="dk1"/>
          </a:lnRef>
          <a:fillRef idx="0">
            <a:schemeClr val="dk1"/>
          </a:fillRef>
          <a:effectRef idx="0">
            <a:schemeClr val="dk1"/>
          </a:effectRef>
          <a:fontRef idx="minor">
            <a:schemeClr val="tx1"/>
          </a:fontRef>
        </p:style>
      </p:cxnSp>
      <p:sp>
        <p:nvSpPr>
          <p:cNvPr id="16" name="15 CuadroTexto"/>
          <p:cNvSpPr txBox="1"/>
          <p:nvPr/>
        </p:nvSpPr>
        <p:spPr>
          <a:xfrm>
            <a:off x="6228184" y="1370385"/>
            <a:ext cx="1224136" cy="461665"/>
          </a:xfrm>
          <a:prstGeom prst="rect">
            <a:avLst/>
          </a:prstGeom>
          <a:noFill/>
        </p:spPr>
        <p:txBody>
          <a:bodyPr wrap="square" rtlCol="0">
            <a:spAutoFit/>
          </a:bodyPr>
          <a:lstStyle/>
          <a:p>
            <a:r>
              <a:rPr lang="es-ES" sz="2400" dirty="0" smtClean="0"/>
              <a:t>X 100</a:t>
            </a:r>
            <a:endParaRPr lang="es-ES" sz="2400" dirty="0"/>
          </a:p>
        </p:txBody>
      </p:sp>
      <p:sp>
        <p:nvSpPr>
          <p:cNvPr id="17" name="16 CuadroTexto"/>
          <p:cNvSpPr txBox="1"/>
          <p:nvPr/>
        </p:nvSpPr>
        <p:spPr>
          <a:xfrm>
            <a:off x="179512" y="2204864"/>
            <a:ext cx="4320480" cy="3262432"/>
          </a:xfrm>
          <a:prstGeom prst="rect">
            <a:avLst/>
          </a:prstGeom>
          <a:noFill/>
        </p:spPr>
        <p:txBody>
          <a:bodyPr wrap="square" rtlCol="0">
            <a:spAutoFit/>
          </a:bodyPr>
          <a:lstStyle/>
          <a:p>
            <a:r>
              <a:rPr lang="es-ES" sz="2400" dirty="0" smtClean="0">
                <a:solidFill>
                  <a:schemeClr val="bg1"/>
                </a:solidFill>
              </a:rPr>
              <a:t>IPC</a:t>
            </a:r>
          </a:p>
          <a:p>
            <a:endParaRPr lang="es-ES" sz="1000" dirty="0" smtClean="0">
              <a:solidFill>
                <a:schemeClr val="bg1"/>
              </a:solidFill>
            </a:endParaRPr>
          </a:p>
          <a:p>
            <a:pPr>
              <a:buFontTx/>
              <a:buChar char="-"/>
            </a:pPr>
            <a:r>
              <a:rPr lang="es-ES" sz="2400" dirty="0" smtClean="0">
                <a:solidFill>
                  <a:schemeClr val="bg1"/>
                </a:solidFill>
              </a:rPr>
              <a:t>Mide los precios de Bs y </a:t>
            </a:r>
            <a:r>
              <a:rPr lang="es-ES" sz="2400" dirty="0" err="1" smtClean="0">
                <a:solidFill>
                  <a:schemeClr val="bg1"/>
                </a:solidFill>
              </a:rPr>
              <a:t>Serv</a:t>
            </a:r>
            <a:r>
              <a:rPr lang="es-ES" sz="2400" dirty="0" smtClean="0">
                <a:solidFill>
                  <a:schemeClr val="bg1"/>
                </a:solidFill>
              </a:rPr>
              <a:t> comprados por los consumidores</a:t>
            </a:r>
          </a:p>
          <a:p>
            <a:endParaRPr lang="es-ES" sz="1000" dirty="0" smtClean="0">
              <a:solidFill>
                <a:schemeClr val="bg1"/>
              </a:solidFill>
            </a:endParaRPr>
          </a:p>
          <a:p>
            <a:pPr>
              <a:buFontTx/>
              <a:buChar char="-"/>
            </a:pPr>
            <a:r>
              <a:rPr lang="es-ES" sz="2400" dirty="0" smtClean="0">
                <a:solidFill>
                  <a:schemeClr val="bg1"/>
                </a:solidFill>
              </a:rPr>
              <a:t> Tiene en cuenta el precio de los bienes importados</a:t>
            </a:r>
          </a:p>
          <a:p>
            <a:endParaRPr lang="es-ES" sz="1000" dirty="0" smtClean="0">
              <a:solidFill>
                <a:schemeClr val="bg1"/>
              </a:solidFill>
            </a:endParaRPr>
          </a:p>
          <a:p>
            <a:pPr>
              <a:buFontTx/>
              <a:buChar char="-"/>
            </a:pPr>
            <a:r>
              <a:rPr lang="es-ES" sz="2400" dirty="0" smtClean="0">
                <a:solidFill>
                  <a:schemeClr val="bg1"/>
                </a:solidFill>
              </a:rPr>
              <a:t> Se calcula utilizando una canasta fija de bienes</a:t>
            </a:r>
          </a:p>
        </p:txBody>
      </p:sp>
      <p:sp>
        <p:nvSpPr>
          <p:cNvPr id="18" name="17 CuadroTexto"/>
          <p:cNvSpPr txBox="1"/>
          <p:nvPr/>
        </p:nvSpPr>
        <p:spPr>
          <a:xfrm>
            <a:off x="4644008" y="2204864"/>
            <a:ext cx="4320480" cy="3262432"/>
          </a:xfrm>
          <a:prstGeom prst="rect">
            <a:avLst/>
          </a:prstGeom>
          <a:noFill/>
        </p:spPr>
        <p:txBody>
          <a:bodyPr wrap="square" rtlCol="0">
            <a:spAutoFit/>
          </a:bodyPr>
          <a:lstStyle/>
          <a:p>
            <a:r>
              <a:rPr lang="es-ES" sz="2400" dirty="0" smtClean="0">
                <a:solidFill>
                  <a:schemeClr val="bg1"/>
                </a:solidFill>
              </a:rPr>
              <a:t>Deflactor</a:t>
            </a:r>
          </a:p>
          <a:p>
            <a:endParaRPr lang="es-ES" sz="1050" dirty="0" smtClean="0">
              <a:solidFill>
                <a:schemeClr val="bg1"/>
              </a:solidFill>
            </a:endParaRPr>
          </a:p>
          <a:p>
            <a:r>
              <a:rPr lang="es-ES" sz="2400" dirty="0" smtClean="0">
                <a:solidFill>
                  <a:schemeClr val="bg1"/>
                </a:solidFill>
              </a:rPr>
              <a:t>- Mide los precios de todos los Bs y </a:t>
            </a:r>
            <a:r>
              <a:rPr lang="es-ES" sz="2400" dirty="0" err="1" smtClean="0">
                <a:solidFill>
                  <a:schemeClr val="bg1"/>
                </a:solidFill>
              </a:rPr>
              <a:t>Serv</a:t>
            </a:r>
            <a:r>
              <a:rPr lang="es-ES" sz="2400" dirty="0" smtClean="0">
                <a:solidFill>
                  <a:schemeClr val="bg1"/>
                </a:solidFill>
              </a:rPr>
              <a:t> producidos</a:t>
            </a:r>
          </a:p>
          <a:p>
            <a:endParaRPr lang="es-ES" sz="1000" dirty="0" smtClean="0">
              <a:solidFill>
                <a:schemeClr val="bg1"/>
              </a:solidFill>
            </a:endParaRPr>
          </a:p>
          <a:p>
            <a:pPr>
              <a:buFontTx/>
              <a:buChar char="-"/>
            </a:pPr>
            <a:r>
              <a:rPr lang="es-ES" sz="2400" dirty="0" smtClean="0">
                <a:solidFill>
                  <a:schemeClr val="bg1"/>
                </a:solidFill>
              </a:rPr>
              <a:t> Solo tiene en cuenta el precio de los Bs producidos en el </a:t>
            </a:r>
            <a:r>
              <a:rPr lang="es-ES" sz="2400" dirty="0" err="1" smtClean="0">
                <a:solidFill>
                  <a:schemeClr val="bg1"/>
                </a:solidFill>
              </a:rPr>
              <a:t>pais</a:t>
            </a:r>
            <a:endParaRPr lang="es-ES" sz="2400" dirty="0" smtClean="0">
              <a:solidFill>
                <a:schemeClr val="bg1"/>
              </a:solidFill>
            </a:endParaRPr>
          </a:p>
          <a:p>
            <a:endParaRPr lang="es-ES" sz="1000" dirty="0" smtClean="0">
              <a:solidFill>
                <a:schemeClr val="bg1"/>
              </a:solidFill>
            </a:endParaRPr>
          </a:p>
          <a:p>
            <a:pPr>
              <a:buFontTx/>
              <a:buChar char="-"/>
            </a:pPr>
            <a:r>
              <a:rPr lang="es-ES" sz="2400" dirty="0" smtClean="0">
                <a:solidFill>
                  <a:schemeClr val="bg1"/>
                </a:solidFill>
              </a:rPr>
              <a:t> Se calcula utilizando todos los bienes producidos ese año</a:t>
            </a:r>
          </a:p>
        </p:txBody>
      </p:sp>
      <p:sp>
        <p:nvSpPr>
          <p:cNvPr id="24" name="23 CuadroTexto"/>
          <p:cNvSpPr txBox="1"/>
          <p:nvPr/>
        </p:nvSpPr>
        <p:spPr>
          <a:xfrm>
            <a:off x="72008" y="5517232"/>
            <a:ext cx="8964488" cy="830997"/>
          </a:xfrm>
          <a:prstGeom prst="rect">
            <a:avLst/>
          </a:prstGeom>
          <a:noFill/>
        </p:spPr>
        <p:txBody>
          <a:bodyPr wrap="square" rtlCol="0">
            <a:spAutoFit/>
          </a:bodyPr>
          <a:lstStyle/>
          <a:p>
            <a:r>
              <a:rPr lang="es-ES" sz="2400" dirty="0" smtClean="0"/>
              <a:t>El IPC y el deflactor suelen diferir cada cierto tiempo en el corto plazo, pero arrojan valores similares en el largo plazo.</a:t>
            </a:r>
            <a:endParaRPr lang="es-ES" sz="2400"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box(in)">
                                      <p:cBhvr>
                                        <p:cTn id="7" dur="500"/>
                                        <p:tgtEl>
                                          <p:spTgt spid="23"/>
                                        </p:tgtEl>
                                      </p:cBhvr>
                                    </p:animEffect>
                                  </p:childTnLst>
                                </p:cTn>
                              </p:par>
                              <p:par>
                                <p:cTn id="8" presetID="4" presetClass="entr" presetSubtype="16" fill="hold" grpId="0" nodeType="withEffect">
                                  <p:stCondLst>
                                    <p:cond delay="0"/>
                                  </p:stCondLst>
                                  <p:childTnLst>
                                    <p:set>
                                      <p:cBhvr>
                                        <p:cTn id="9" dur="1" fill="hold">
                                          <p:stCondLst>
                                            <p:cond delay="0"/>
                                          </p:stCondLst>
                                        </p:cTn>
                                        <p:tgtEl>
                                          <p:spTgt spid="22"/>
                                        </p:tgtEl>
                                        <p:attrNameLst>
                                          <p:attrName>style.visibility</p:attrName>
                                        </p:attrNameLst>
                                      </p:cBhvr>
                                      <p:to>
                                        <p:strVal val="visible"/>
                                      </p:to>
                                    </p:set>
                                    <p:animEffect transition="in" filter="box(in)">
                                      <p:cBhvr>
                                        <p:cTn id="10" dur="500"/>
                                        <p:tgtEl>
                                          <p:spTgt spid="22"/>
                                        </p:tgtEl>
                                      </p:cBhvr>
                                    </p:animEffect>
                                  </p:childTnLst>
                                </p:cTn>
                              </p:par>
                              <p:par>
                                <p:cTn id="11" presetID="4" presetClass="entr" presetSubtype="16" fill="hold" grpId="0" nodeType="withEffect">
                                  <p:stCondLst>
                                    <p:cond delay="0"/>
                                  </p:stCondLst>
                                  <p:childTnLst>
                                    <p:set>
                                      <p:cBhvr>
                                        <p:cTn id="12" dur="1" fill="hold">
                                          <p:stCondLst>
                                            <p:cond delay="0"/>
                                          </p:stCondLst>
                                        </p:cTn>
                                        <p:tgtEl>
                                          <p:spTgt spid="17"/>
                                        </p:tgtEl>
                                        <p:attrNameLst>
                                          <p:attrName>style.visibility</p:attrName>
                                        </p:attrNameLst>
                                      </p:cBhvr>
                                      <p:to>
                                        <p:strVal val="visible"/>
                                      </p:to>
                                    </p:set>
                                    <p:animEffect transition="in" filter="box(in)">
                                      <p:cBhvr>
                                        <p:cTn id="13" dur="500"/>
                                        <p:tgtEl>
                                          <p:spTgt spid="17"/>
                                        </p:tgtEl>
                                      </p:cBhvr>
                                    </p:animEffect>
                                  </p:childTnLst>
                                </p:cTn>
                              </p:par>
                              <p:par>
                                <p:cTn id="14" presetID="4" presetClass="entr" presetSubtype="16" fill="hold" grpId="0" nodeType="withEffect">
                                  <p:stCondLst>
                                    <p:cond delay="0"/>
                                  </p:stCondLst>
                                  <p:childTnLst>
                                    <p:set>
                                      <p:cBhvr>
                                        <p:cTn id="15" dur="1" fill="hold">
                                          <p:stCondLst>
                                            <p:cond delay="0"/>
                                          </p:stCondLst>
                                        </p:cTn>
                                        <p:tgtEl>
                                          <p:spTgt spid="18"/>
                                        </p:tgtEl>
                                        <p:attrNameLst>
                                          <p:attrName>style.visibility</p:attrName>
                                        </p:attrNameLst>
                                      </p:cBhvr>
                                      <p:to>
                                        <p:strVal val="visible"/>
                                      </p:to>
                                    </p:set>
                                    <p:animEffect transition="in" filter="box(in)">
                                      <p:cBhvr>
                                        <p:cTn id="16" dur="500"/>
                                        <p:tgtEl>
                                          <p:spTgt spid="18"/>
                                        </p:tgtEl>
                                      </p:cBhvr>
                                    </p:animEffect>
                                  </p:childTnLst>
                                </p:cTn>
                              </p:par>
                            </p:childTnLst>
                          </p:cTn>
                        </p:par>
                      </p:childTnLst>
                    </p:cTn>
                  </p:par>
                  <p:par>
                    <p:cTn id="17" fill="hold">
                      <p:stCondLst>
                        <p:cond delay="indefinite"/>
                      </p:stCondLst>
                      <p:childTnLst>
                        <p:par>
                          <p:cTn id="18" fill="hold">
                            <p:stCondLst>
                              <p:cond delay="0"/>
                            </p:stCondLst>
                            <p:childTnLst>
                              <p:par>
                                <p:cTn id="19" presetID="4" presetClass="entr" presetSubtype="16" fill="hold" grpId="0" nodeType="clickEffect">
                                  <p:stCondLst>
                                    <p:cond delay="0"/>
                                  </p:stCondLst>
                                  <p:childTnLst>
                                    <p:set>
                                      <p:cBhvr>
                                        <p:cTn id="20" dur="1" fill="hold">
                                          <p:stCondLst>
                                            <p:cond delay="0"/>
                                          </p:stCondLst>
                                        </p:cTn>
                                        <p:tgtEl>
                                          <p:spTgt spid="24"/>
                                        </p:tgtEl>
                                        <p:attrNameLst>
                                          <p:attrName>style.visibility</p:attrName>
                                        </p:attrNameLst>
                                      </p:cBhvr>
                                      <p:to>
                                        <p:strVal val="visible"/>
                                      </p:to>
                                    </p:set>
                                    <p:animEffect transition="in" filter="box(in)">
                                      <p:cBhvr>
                                        <p:cTn id="21"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P spid="22" grpId="0" animBg="1"/>
      <p:bldP spid="17" grpId="0"/>
      <p:bldP spid="18" grpId="0"/>
      <p:bldP spid="24"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3 CuadroTexto"/>
          <p:cNvSpPr txBox="1">
            <a:spLocks noChangeArrowheads="1"/>
          </p:cNvSpPr>
          <p:nvPr/>
        </p:nvSpPr>
        <p:spPr bwMode="auto">
          <a:xfrm>
            <a:off x="323528" y="1161326"/>
            <a:ext cx="3131839" cy="2123658"/>
          </a:xfrm>
          <a:prstGeom prst="rect">
            <a:avLst/>
          </a:prstGeom>
          <a:noFill/>
          <a:ln w="9525">
            <a:noFill/>
            <a:miter lim="800000"/>
            <a:headEnd/>
            <a:tailEnd/>
          </a:ln>
        </p:spPr>
        <p:txBody>
          <a:bodyPr wrap="square">
            <a:spAutoFit/>
          </a:bodyPr>
          <a:lstStyle/>
          <a:p>
            <a:pPr algn="ctr"/>
            <a:r>
              <a:rPr lang="es-ES" sz="4400" dirty="0" smtClean="0">
                <a:latin typeface="Calibri" pitchFamily="34" charset="0"/>
              </a:rPr>
              <a:t>Inflación</a:t>
            </a:r>
          </a:p>
          <a:p>
            <a:pPr algn="ctr"/>
            <a:r>
              <a:rPr lang="es-ES" sz="4400" dirty="0" smtClean="0">
                <a:latin typeface="Calibri" pitchFamily="34" charset="0"/>
              </a:rPr>
              <a:t>Δ IPC</a:t>
            </a:r>
          </a:p>
          <a:p>
            <a:pPr algn="ctr"/>
            <a:r>
              <a:rPr lang="es-ES" sz="4400" dirty="0" smtClean="0">
                <a:latin typeface="Calibri" pitchFamily="34" charset="0"/>
              </a:rPr>
              <a:t>Δ </a:t>
            </a:r>
            <a:r>
              <a:rPr lang="es-ES" sz="4400" dirty="0" err="1" smtClean="0">
                <a:latin typeface="Calibri" pitchFamily="34" charset="0"/>
              </a:rPr>
              <a:t>Def</a:t>
            </a:r>
            <a:r>
              <a:rPr lang="es-ES" sz="4400" dirty="0" smtClean="0">
                <a:latin typeface="Calibri" pitchFamily="34" charset="0"/>
              </a:rPr>
              <a:t>. PBI</a:t>
            </a:r>
            <a:endParaRPr lang="es-ES" sz="4400" dirty="0">
              <a:latin typeface="Calibri" pitchFamily="34" charset="0"/>
            </a:endParaRPr>
          </a:p>
        </p:txBody>
      </p:sp>
      <p:pic>
        <p:nvPicPr>
          <p:cNvPr id="58370" name="Picture 2"/>
          <p:cNvPicPr>
            <a:picLocks noChangeAspect="1" noChangeArrowheads="1"/>
          </p:cNvPicPr>
          <p:nvPr/>
        </p:nvPicPr>
        <p:blipFill>
          <a:blip r:embed="rId2" cstate="print"/>
          <a:srcRect/>
          <a:stretch>
            <a:fillRect/>
          </a:stretch>
        </p:blipFill>
        <p:spPr bwMode="auto">
          <a:xfrm>
            <a:off x="3707904" y="0"/>
            <a:ext cx="5353050" cy="3448050"/>
          </a:xfrm>
          <a:prstGeom prst="rect">
            <a:avLst/>
          </a:prstGeom>
          <a:noFill/>
          <a:ln w="9525">
            <a:noFill/>
            <a:miter lim="800000"/>
            <a:headEnd/>
            <a:tailEnd/>
          </a:ln>
        </p:spPr>
      </p:pic>
      <p:pic>
        <p:nvPicPr>
          <p:cNvPr id="58371" name="Picture 3"/>
          <p:cNvPicPr>
            <a:picLocks noChangeAspect="1" noChangeArrowheads="1"/>
          </p:cNvPicPr>
          <p:nvPr/>
        </p:nvPicPr>
        <p:blipFill>
          <a:blip r:embed="rId3" cstate="print"/>
          <a:srcRect/>
          <a:stretch>
            <a:fillRect/>
          </a:stretch>
        </p:blipFill>
        <p:spPr bwMode="auto">
          <a:xfrm>
            <a:off x="3707904" y="3409950"/>
            <a:ext cx="5353050" cy="3448050"/>
          </a:xfrm>
          <a:prstGeom prst="rect">
            <a:avLst/>
          </a:prstGeom>
          <a:noFill/>
          <a:ln w="9525">
            <a:noFill/>
            <a:miter lim="800000"/>
            <a:headEnd/>
            <a:tailEnd/>
          </a:ln>
        </p:spPr>
      </p:pic>
      <p:pic>
        <p:nvPicPr>
          <p:cNvPr id="58373" name="Picture 5"/>
          <p:cNvPicPr>
            <a:picLocks noChangeAspect="1" noChangeArrowheads="1"/>
          </p:cNvPicPr>
          <p:nvPr/>
        </p:nvPicPr>
        <p:blipFill>
          <a:blip r:embed="rId4" cstate="print"/>
          <a:srcRect/>
          <a:stretch>
            <a:fillRect/>
          </a:stretch>
        </p:blipFill>
        <p:spPr bwMode="auto">
          <a:xfrm>
            <a:off x="179512" y="3789040"/>
            <a:ext cx="3319729" cy="2177033"/>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3 CuadroTexto"/>
          <p:cNvSpPr txBox="1">
            <a:spLocks noChangeArrowheads="1"/>
          </p:cNvSpPr>
          <p:nvPr/>
        </p:nvSpPr>
        <p:spPr bwMode="auto">
          <a:xfrm>
            <a:off x="250825" y="332656"/>
            <a:ext cx="8713663" cy="769441"/>
          </a:xfrm>
          <a:prstGeom prst="rect">
            <a:avLst/>
          </a:prstGeom>
          <a:noFill/>
          <a:ln w="9525">
            <a:noFill/>
            <a:miter lim="800000"/>
            <a:headEnd/>
            <a:tailEnd/>
          </a:ln>
        </p:spPr>
        <p:txBody>
          <a:bodyPr wrap="square">
            <a:spAutoFit/>
          </a:bodyPr>
          <a:lstStyle/>
          <a:p>
            <a:r>
              <a:rPr lang="es-ES" sz="4400" dirty="0" smtClean="0">
                <a:latin typeface="Calibri" pitchFamily="34" charset="0"/>
              </a:rPr>
              <a:t>Inflación </a:t>
            </a:r>
            <a:endParaRPr lang="es-ES" sz="4400" dirty="0">
              <a:latin typeface="Calibri" pitchFamily="34" charset="0"/>
            </a:endParaRPr>
          </a:p>
        </p:txBody>
      </p:sp>
      <p:sp>
        <p:nvSpPr>
          <p:cNvPr id="7" name="2 CuadroTexto"/>
          <p:cNvSpPr txBox="1">
            <a:spLocks noChangeArrowheads="1"/>
          </p:cNvSpPr>
          <p:nvPr/>
        </p:nvSpPr>
        <p:spPr bwMode="auto">
          <a:xfrm>
            <a:off x="251520" y="1455167"/>
            <a:ext cx="7777162" cy="584775"/>
          </a:xfrm>
          <a:prstGeom prst="rect">
            <a:avLst/>
          </a:prstGeom>
          <a:noFill/>
          <a:ln w="9525">
            <a:noFill/>
            <a:miter lim="800000"/>
            <a:headEnd/>
            <a:tailEnd/>
          </a:ln>
        </p:spPr>
        <p:txBody>
          <a:bodyPr>
            <a:spAutoFit/>
          </a:bodyPr>
          <a:lstStyle/>
          <a:p>
            <a:r>
              <a:rPr lang="es-ES" sz="3200" b="1" dirty="0" smtClean="0"/>
              <a:t>Teorías Tradicionales</a:t>
            </a:r>
            <a:endParaRPr lang="es-ES" sz="3200" b="1" dirty="0" smtClean="0">
              <a:latin typeface="Calibri" pitchFamily="34" charset="0"/>
            </a:endParaRPr>
          </a:p>
        </p:txBody>
      </p:sp>
      <p:sp>
        <p:nvSpPr>
          <p:cNvPr id="11" name="2 CuadroTexto"/>
          <p:cNvSpPr txBox="1">
            <a:spLocks noChangeArrowheads="1"/>
          </p:cNvSpPr>
          <p:nvPr/>
        </p:nvSpPr>
        <p:spPr bwMode="auto">
          <a:xfrm>
            <a:off x="251520" y="2592194"/>
            <a:ext cx="7777162" cy="2616101"/>
          </a:xfrm>
          <a:prstGeom prst="rect">
            <a:avLst/>
          </a:prstGeom>
          <a:noFill/>
          <a:ln w="9525">
            <a:noFill/>
            <a:miter lim="800000"/>
            <a:headEnd/>
            <a:tailEnd/>
          </a:ln>
        </p:spPr>
        <p:txBody>
          <a:bodyPr>
            <a:spAutoFit/>
          </a:bodyPr>
          <a:lstStyle/>
          <a:p>
            <a:pPr>
              <a:buFont typeface="Wingdings" pitchFamily="2" charset="2"/>
              <a:buChar char="Ø"/>
            </a:pPr>
            <a:r>
              <a:rPr lang="es-ES" sz="2400" b="1" dirty="0" smtClean="0">
                <a:latin typeface="Calibri" pitchFamily="34" charset="0"/>
              </a:rPr>
              <a:t> Inflación de Demanda</a:t>
            </a:r>
          </a:p>
          <a:p>
            <a:endParaRPr lang="es-ES" sz="2000" dirty="0" smtClean="0">
              <a:latin typeface="Calibri" pitchFamily="34" charset="0"/>
            </a:endParaRPr>
          </a:p>
          <a:p>
            <a:pPr>
              <a:buFont typeface="Wingdings" pitchFamily="2" charset="2"/>
              <a:buChar char="Ø"/>
            </a:pPr>
            <a:r>
              <a:rPr lang="es-ES" sz="2400" dirty="0" smtClean="0">
                <a:latin typeface="Calibri" pitchFamily="34" charset="0"/>
              </a:rPr>
              <a:t> </a:t>
            </a:r>
            <a:r>
              <a:rPr lang="es-ES" sz="2400" b="1" dirty="0" smtClean="0">
                <a:latin typeface="Calibri" pitchFamily="34" charset="0"/>
              </a:rPr>
              <a:t>Inflación de Costos</a:t>
            </a:r>
          </a:p>
          <a:p>
            <a:pPr>
              <a:buFont typeface="Wingdings" pitchFamily="2" charset="2"/>
              <a:buChar char="Ø"/>
            </a:pPr>
            <a:endParaRPr lang="es-ES" sz="2400" b="1" dirty="0" smtClean="0">
              <a:latin typeface="Calibri" pitchFamily="34" charset="0"/>
            </a:endParaRPr>
          </a:p>
          <a:p>
            <a:pPr>
              <a:buFont typeface="Wingdings" pitchFamily="2" charset="2"/>
              <a:buChar char="Ø"/>
            </a:pPr>
            <a:r>
              <a:rPr lang="es-ES" sz="2400" b="1" dirty="0" smtClean="0">
                <a:latin typeface="Calibri" pitchFamily="34" charset="0"/>
              </a:rPr>
              <a:t> Inflación Monetarista</a:t>
            </a:r>
          </a:p>
          <a:p>
            <a:pPr>
              <a:buFont typeface="Wingdings" pitchFamily="2" charset="2"/>
              <a:buChar char="Ø"/>
            </a:pPr>
            <a:endParaRPr lang="es-ES" sz="2400" b="1" dirty="0" smtClean="0">
              <a:latin typeface="Calibri" pitchFamily="34" charset="0"/>
            </a:endParaRPr>
          </a:p>
          <a:p>
            <a:pPr>
              <a:buFont typeface="Wingdings" pitchFamily="2" charset="2"/>
              <a:buChar char="Ø"/>
            </a:pPr>
            <a:r>
              <a:rPr lang="es-ES" sz="2400" b="1" dirty="0" smtClean="0">
                <a:latin typeface="Calibri" pitchFamily="34" charset="0"/>
              </a:rPr>
              <a:t> Inflación Estructural</a:t>
            </a:r>
            <a:endParaRPr lang="es-ES" sz="2400" dirty="0" smtClean="0">
              <a:latin typeface="Calibri" pitchFamily="34" charset="0"/>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3 CuadroTexto"/>
          <p:cNvSpPr txBox="1">
            <a:spLocks noChangeArrowheads="1"/>
          </p:cNvSpPr>
          <p:nvPr/>
        </p:nvSpPr>
        <p:spPr bwMode="auto">
          <a:xfrm>
            <a:off x="250825" y="332656"/>
            <a:ext cx="8713663" cy="769441"/>
          </a:xfrm>
          <a:prstGeom prst="rect">
            <a:avLst/>
          </a:prstGeom>
          <a:noFill/>
          <a:ln w="9525">
            <a:noFill/>
            <a:miter lim="800000"/>
            <a:headEnd/>
            <a:tailEnd/>
          </a:ln>
        </p:spPr>
        <p:txBody>
          <a:bodyPr wrap="square">
            <a:spAutoFit/>
          </a:bodyPr>
          <a:lstStyle/>
          <a:p>
            <a:r>
              <a:rPr lang="es-ES" sz="4400" dirty="0" smtClean="0">
                <a:latin typeface="Calibri" pitchFamily="34" charset="0"/>
              </a:rPr>
              <a:t>Inflación de Demanda</a:t>
            </a:r>
          </a:p>
        </p:txBody>
      </p:sp>
      <p:sp>
        <p:nvSpPr>
          <p:cNvPr id="7" name="2 CuadroTexto"/>
          <p:cNvSpPr txBox="1">
            <a:spLocks noChangeArrowheads="1"/>
          </p:cNvSpPr>
          <p:nvPr/>
        </p:nvSpPr>
        <p:spPr bwMode="auto">
          <a:xfrm>
            <a:off x="322833" y="1490008"/>
            <a:ext cx="8497639" cy="1938992"/>
          </a:xfrm>
          <a:prstGeom prst="rect">
            <a:avLst/>
          </a:prstGeom>
          <a:noFill/>
          <a:ln w="9525">
            <a:noFill/>
            <a:miter lim="800000"/>
            <a:headEnd/>
            <a:tailEnd/>
          </a:ln>
        </p:spPr>
        <p:txBody>
          <a:bodyPr wrap="square">
            <a:spAutoFit/>
          </a:bodyPr>
          <a:lstStyle/>
          <a:p>
            <a:pPr algn="just"/>
            <a:r>
              <a:rPr lang="es-ES" sz="2400" dirty="0" smtClean="0"/>
              <a:t>Si los distintos </a:t>
            </a:r>
            <a:r>
              <a:rPr lang="es-ES" sz="2400" b="1" u="sng" dirty="0" smtClean="0"/>
              <a:t>sectores de la economía plantean gastos que superan la capacidad de producción de la economía</a:t>
            </a:r>
            <a:r>
              <a:rPr lang="es-ES" sz="2400" dirty="0" smtClean="0"/>
              <a:t>, dichos planes no podrán cumplirse tal como fueron diseñados, dejando una </a:t>
            </a:r>
            <a:r>
              <a:rPr lang="es-ES" sz="2400" b="1" u="sng" dirty="0" smtClean="0"/>
              <a:t>demanda insatisfecha </a:t>
            </a:r>
            <a:r>
              <a:rPr lang="es-ES" sz="2400" dirty="0" smtClean="0"/>
              <a:t>es de esperar que esta cause una </a:t>
            </a:r>
            <a:r>
              <a:rPr lang="es-ES" sz="2400" b="1" u="sng" dirty="0" smtClean="0"/>
              <a:t>presión ascendente sobre los precios.</a:t>
            </a:r>
          </a:p>
        </p:txBody>
      </p:sp>
      <p:sp>
        <p:nvSpPr>
          <p:cNvPr id="5" name="2 CuadroTexto"/>
          <p:cNvSpPr txBox="1">
            <a:spLocks noChangeArrowheads="1"/>
          </p:cNvSpPr>
          <p:nvPr/>
        </p:nvSpPr>
        <p:spPr bwMode="auto">
          <a:xfrm>
            <a:off x="286630" y="3884387"/>
            <a:ext cx="8497639" cy="2308324"/>
          </a:xfrm>
          <a:prstGeom prst="rect">
            <a:avLst/>
          </a:prstGeom>
          <a:noFill/>
          <a:ln w="9525">
            <a:noFill/>
            <a:miter lim="800000"/>
            <a:headEnd/>
            <a:tailEnd/>
          </a:ln>
        </p:spPr>
        <p:txBody>
          <a:bodyPr wrap="square">
            <a:spAutoFit/>
          </a:bodyPr>
          <a:lstStyle/>
          <a:p>
            <a:pPr algn="just"/>
            <a:r>
              <a:rPr lang="es-ES" sz="2400" dirty="0" smtClean="0"/>
              <a:t>Una solución seria satisfacer dicha demanda mediante el aumento de las importaciones siempre que déficit exterior pueda ser financiado sin producir problemas en la balanza de pagos y en las reservas.</a:t>
            </a:r>
          </a:p>
          <a:p>
            <a:pPr algn="just"/>
            <a:r>
              <a:rPr lang="es-ES" sz="2400" dirty="0" smtClean="0"/>
              <a:t>El aumento de la inversión modificara la curva de oferta </a:t>
            </a:r>
            <a:r>
              <a:rPr lang="es-ES" sz="2400" dirty="0" err="1" smtClean="0"/>
              <a:t>absorviendo</a:t>
            </a:r>
            <a:r>
              <a:rPr lang="es-ES" sz="2400" dirty="0" smtClean="0"/>
              <a:t> el exceso de demanda sin modificar el nivel de precios</a:t>
            </a:r>
            <a:endParaRPr lang="es-ES" sz="2400" dirty="0"/>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3 CuadroTexto"/>
          <p:cNvSpPr txBox="1">
            <a:spLocks noChangeArrowheads="1"/>
          </p:cNvSpPr>
          <p:nvPr/>
        </p:nvSpPr>
        <p:spPr bwMode="auto">
          <a:xfrm>
            <a:off x="250825" y="332656"/>
            <a:ext cx="8713663" cy="769441"/>
          </a:xfrm>
          <a:prstGeom prst="rect">
            <a:avLst/>
          </a:prstGeom>
          <a:noFill/>
          <a:ln w="9525">
            <a:noFill/>
            <a:miter lim="800000"/>
            <a:headEnd/>
            <a:tailEnd/>
          </a:ln>
        </p:spPr>
        <p:txBody>
          <a:bodyPr wrap="square">
            <a:spAutoFit/>
          </a:bodyPr>
          <a:lstStyle/>
          <a:p>
            <a:r>
              <a:rPr lang="es-ES" sz="4400" dirty="0" smtClean="0">
                <a:latin typeface="Calibri" pitchFamily="34" charset="0"/>
              </a:rPr>
              <a:t>Inflación de Demanda</a:t>
            </a:r>
          </a:p>
        </p:txBody>
      </p:sp>
      <p:sp>
        <p:nvSpPr>
          <p:cNvPr id="2" name="1 Rectángulo"/>
          <p:cNvSpPr/>
          <p:nvPr/>
        </p:nvSpPr>
        <p:spPr>
          <a:xfrm>
            <a:off x="251520" y="5530006"/>
            <a:ext cx="8568952" cy="923330"/>
          </a:xfrm>
          <a:prstGeom prst="rect">
            <a:avLst/>
          </a:prstGeom>
        </p:spPr>
        <p:txBody>
          <a:bodyPr wrap="square">
            <a:spAutoFit/>
          </a:bodyPr>
          <a:lstStyle/>
          <a:p>
            <a:pPr algn="just"/>
            <a:r>
              <a:rPr lang="es-ES" dirty="0"/>
              <a:t> </a:t>
            </a:r>
            <a:r>
              <a:rPr lang="es-ES" i="1" dirty="0" smtClean="0"/>
              <a:t>Partiendo </a:t>
            </a:r>
            <a:r>
              <a:rPr lang="es-ES" i="1" dirty="0"/>
              <a:t>del punto de equilibrio E, el sistema experimenta un crecimiento de la demanda trasladándola a la derecha</a:t>
            </a:r>
            <a:r>
              <a:rPr lang="es-ES" i="1" dirty="0" smtClean="0"/>
              <a:t>. En el corto plazo la oferta imposibilitada de modificar su estructura acompañara el crecimiento incrementando el nivel de precios.</a:t>
            </a:r>
            <a:endParaRPr lang="es-AR" dirty="0"/>
          </a:p>
        </p:txBody>
      </p:sp>
      <p:pic>
        <p:nvPicPr>
          <p:cNvPr id="4" name="3 Imagen"/>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71600" y="1411035"/>
            <a:ext cx="6264696" cy="3530133"/>
          </a:xfrm>
          <a:prstGeom prst="rect">
            <a:avLst/>
          </a:prstGeom>
          <a:noFill/>
          <a:ln>
            <a:noFill/>
          </a:ln>
        </p:spPr>
      </p:pic>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3 CuadroTexto"/>
          <p:cNvSpPr txBox="1">
            <a:spLocks noChangeArrowheads="1"/>
          </p:cNvSpPr>
          <p:nvPr/>
        </p:nvSpPr>
        <p:spPr bwMode="auto">
          <a:xfrm>
            <a:off x="250825" y="332656"/>
            <a:ext cx="8713663" cy="769441"/>
          </a:xfrm>
          <a:prstGeom prst="rect">
            <a:avLst/>
          </a:prstGeom>
          <a:noFill/>
          <a:ln w="9525">
            <a:noFill/>
            <a:miter lim="800000"/>
            <a:headEnd/>
            <a:tailEnd/>
          </a:ln>
        </p:spPr>
        <p:txBody>
          <a:bodyPr wrap="square">
            <a:spAutoFit/>
          </a:bodyPr>
          <a:lstStyle/>
          <a:p>
            <a:r>
              <a:rPr lang="es-ES" sz="4400" dirty="0" smtClean="0">
                <a:latin typeface="Calibri" pitchFamily="34" charset="0"/>
              </a:rPr>
              <a:t>Inflación de Costos</a:t>
            </a:r>
          </a:p>
        </p:txBody>
      </p:sp>
      <p:sp>
        <p:nvSpPr>
          <p:cNvPr id="7" name="2 CuadroTexto"/>
          <p:cNvSpPr txBox="1">
            <a:spLocks noChangeArrowheads="1"/>
          </p:cNvSpPr>
          <p:nvPr/>
        </p:nvSpPr>
        <p:spPr bwMode="auto">
          <a:xfrm>
            <a:off x="576064" y="1196752"/>
            <a:ext cx="8028384" cy="1569660"/>
          </a:xfrm>
          <a:prstGeom prst="rect">
            <a:avLst/>
          </a:prstGeom>
          <a:noFill/>
          <a:ln w="9525">
            <a:noFill/>
            <a:miter lim="800000"/>
            <a:headEnd/>
            <a:tailEnd/>
          </a:ln>
        </p:spPr>
        <p:txBody>
          <a:bodyPr wrap="square">
            <a:spAutoFit/>
          </a:bodyPr>
          <a:lstStyle/>
          <a:p>
            <a:pPr algn="just"/>
            <a:r>
              <a:rPr lang="es-ES" sz="2400" dirty="0" smtClean="0"/>
              <a:t>Se </a:t>
            </a:r>
            <a:r>
              <a:rPr lang="es-ES" sz="2400" dirty="0"/>
              <a:t>produce por un encarecimiento de los factores productivos ya sean las materias primas o el costo de la mano de obra y para mantener constante el beneficio de los productores se incrementan los precios.</a:t>
            </a:r>
            <a:endParaRPr lang="es-ES" sz="2400" dirty="0" smtClean="0"/>
          </a:p>
        </p:txBody>
      </p:sp>
      <p:sp>
        <p:nvSpPr>
          <p:cNvPr id="9" name="2 CuadroTexto"/>
          <p:cNvSpPr txBox="1">
            <a:spLocks noChangeArrowheads="1"/>
          </p:cNvSpPr>
          <p:nvPr/>
        </p:nvSpPr>
        <p:spPr bwMode="auto">
          <a:xfrm>
            <a:off x="539552" y="3174067"/>
            <a:ext cx="4176464" cy="830997"/>
          </a:xfrm>
          <a:prstGeom prst="rect">
            <a:avLst/>
          </a:prstGeom>
          <a:noFill/>
          <a:ln w="9525">
            <a:noFill/>
            <a:miter lim="800000"/>
            <a:headEnd/>
            <a:tailEnd/>
          </a:ln>
        </p:spPr>
        <p:txBody>
          <a:bodyPr wrap="square">
            <a:spAutoFit/>
          </a:bodyPr>
          <a:lstStyle/>
          <a:p>
            <a:r>
              <a:rPr lang="es-ES" sz="2400" dirty="0" smtClean="0"/>
              <a:t>Supuestos simplificadores   →</a:t>
            </a:r>
          </a:p>
          <a:p>
            <a:pPr algn="just"/>
            <a:endParaRPr lang="es-ES" sz="2400" dirty="0" smtClean="0"/>
          </a:p>
        </p:txBody>
      </p:sp>
      <p:sp>
        <p:nvSpPr>
          <p:cNvPr id="10" name="2 CuadroTexto"/>
          <p:cNvSpPr txBox="1">
            <a:spLocks noChangeArrowheads="1"/>
          </p:cNvSpPr>
          <p:nvPr/>
        </p:nvSpPr>
        <p:spPr bwMode="auto">
          <a:xfrm>
            <a:off x="4355976" y="2924944"/>
            <a:ext cx="4176464" cy="1200329"/>
          </a:xfrm>
          <a:prstGeom prst="rect">
            <a:avLst/>
          </a:prstGeom>
          <a:noFill/>
          <a:ln w="9525">
            <a:noFill/>
            <a:miter lim="800000"/>
            <a:headEnd/>
            <a:tailEnd/>
          </a:ln>
        </p:spPr>
        <p:txBody>
          <a:bodyPr wrap="square">
            <a:spAutoFit/>
          </a:bodyPr>
          <a:lstStyle/>
          <a:p>
            <a:pPr algn="ctr"/>
            <a:r>
              <a:rPr lang="es-ES" sz="2400" dirty="0" smtClean="0"/>
              <a:t>Los recursos productivos son 2</a:t>
            </a:r>
          </a:p>
          <a:p>
            <a:pPr algn="ctr"/>
            <a:r>
              <a:rPr lang="es-ES" sz="2400" dirty="0" smtClean="0"/>
              <a:t>El Capital y el trabajo</a:t>
            </a:r>
          </a:p>
          <a:p>
            <a:pPr algn="just"/>
            <a:endParaRPr lang="es-ES" sz="2400" dirty="0" smtClean="0"/>
          </a:p>
        </p:txBody>
      </p:sp>
      <p:sp>
        <p:nvSpPr>
          <p:cNvPr id="11" name="2 CuadroTexto"/>
          <p:cNvSpPr txBox="1">
            <a:spLocks noChangeArrowheads="1"/>
          </p:cNvSpPr>
          <p:nvPr/>
        </p:nvSpPr>
        <p:spPr bwMode="auto">
          <a:xfrm>
            <a:off x="827584" y="4100879"/>
            <a:ext cx="2952328" cy="1200329"/>
          </a:xfrm>
          <a:prstGeom prst="rect">
            <a:avLst/>
          </a:prstGeom>
          <a:noFill/>
          <a:ln w="9525">
            <a:noFill/>
            <a:miter lim="800000"/>
            <a:headEnd/>
            <a:tailEnd/>
          </a:ln>
        </p:spPr>
        <p:txBody>
          <a:bodyPr wrap="square">
            <a:spAutoFit/>
          </a:bodyPr>
          <a:lstStyle/>
          <a:p>
            <a:r>
              <a:rPr lang="es-ES" sz="2400" dirty="0" smtClean="0"/>
              <a:t>Entonces el Precio de </a:t>
            </a:r>
          </a:p>
          <a:p>
            <a:r>
              <a:rPr lang="es-ES" sz="2400" dirty="0" smtClean="0"/>
              <a:t>    un Bien depende</a:t>
            </a:r>
          </a:p>
          <a:p>
            <a:pPr algn="just"/>
            <a:endParaRPr lang="es-ES" sz="2400" dirty="0" smtClean="0"/>
          </a:p>
        </p:txBody>
      </p:sp>
      <p:sp>
        <p:nvSpPr>
          <p:cNvPr id="12" name="2 CuadroTexto"/>
          <p:cNvSpPr txBox="1">
            <a:spLocks noChangeArrowheads="1"/>
          </p:cNvSpPr>
          <p:nvPr/>
        </p:nvSpPr>
        <p:spPr bwMode="auto">
          <a:xfrm>
            <a:off x="3923928" y="4283804"/>
            <a:ext cx="432048" cy="830997"/>
          </a:xfrm>
          <a:prstGeom prst="rect">
            <a:avLst/>
          </a:prstGeom>
          <a:noFill/>
          <a:ln w="9525">
            <a:noFill/>
            <a:miter lim="800000"/>
            <a:headEnd/>
            <a:tailEnd/>
          </a:ln>
        </p:spPr>
        <p:txBody>
          <a:bodyPr wrap="square">
            <a:spAutoFit/>
          </a:bodyPr>
          <a:lstStyle/>
          <a:p>
            <a:r>
              <a:rPr lang="es-ES" sz="2400" dirty="0" smtClean="0"/>
              <a:t>→</a:t>
            </a:r>
          </a:p>
          <a:p>
            <a:pPr algn="just"/>
            <a:endParaRPr lang="es-ES" sz="2400" dirty="0" smtClean="0"/>
          </a:p>
        </p:txBody>
      </p:sp>
      <p:sp>
        <p:nvSpPr>
          <p:cNvPr id="13" name="2 CuadroTexto"/>
          <p:cNvSpPr txBox="1">
            <a:spLocks noChangeArrowheads="1"/>
          </p:cNvSpPr>
          <p:nvPr/>
        </p:nvSpPr>
        <p:spPr bwMode="auto">
          <a:xfrm>
            <a:off x="4355976" y="3947571"/>
            <a:ext cx="4788024" cy="1200329"/>
          </a:xfrm>
          <a:prstGeom prst="rect">
            <a:avLst/>
          </a:prstGeom>
          <a:noFill/>
          <a:ln w="9525">
            <a:noFill/>
            <a:miter lim="800000"/>
            <a:headEnd/>
            <a:tailEnd/>
          </a:ln>
        </p:spPr>
        <p:txBody>
          <a:bodyPr wrap="square">
            <a:spAutoFit/>
          </a:bodyPr>
          <a:lstStyle/>
          <a:p>
            <a:pPr algn="just">
              <a:buFontTx/>
              <a:buChar char="-"/>
            </a:pPr>
            <a:r>
              <a:rPr lang="es-ES" sz="2400" dirty="0" smtClean="0"/>
              <a:t> Salario Monetario</a:t>
            </a:r>
          </a:p>
          <a:p>
            <a:pPr algn="just">
              <a:buFontTx/>
              <a:buChar char="-"/>
            </a:pPr>
            <a:r>
              <a:rPr lang="es-ES" sz="2400" dirty="0" smtClean="0"/>
              <a:t> Productividad</a:t>
            </a:r>
          </a:p>
          <a:p>
            <a:pPr algn="just">
              <a:buFontTx/>
              <a:buChar char="-"/>
            </a:pPr>
            <a:r>
              <a:rPr lang="es-ES" sz="2400" dirty="0" smtClean="0"/>
              <a:t> Margen p/ cubrir costos de capital</a:t>
            </a:r>
          </a:p>
        </p:txBody>
      </p:sp>
      <p:sp>
        <p:nvSpPr>
          <p:cNvPr id="14" name="13 Flecha curvada hacia la derecha"/>
          <p:cNvSpPr/>
          <p:nvPr/>
        </p:nvSpPr>
        <p:spPr>
          <a:xfrm>
            <a:off x="2339752" y="5373216"/>
            <a:ext cx="2016224" cy="864096"/>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solidFill>
                <a:schemeClr val="tx1"/>
              </a:solidFill>
            </a:endParaRPr>
          </a:p>
        </p:txBody>
      </p:sp>
      <p:sp>
        <p:nvSpPr>
          <p:cNvPr id="16" name="15 Flecha curvada hacia la izquierda"/>
          <p:cNvSpPr/>
          <p:nvPr/>
        </p:nvSpPr>
        <p:spPr>
          <a:xfrm flipV="1">
            <a:off x="4572000" y="5301208"/>
            <a:ext cx="2016224" cy="864096"/>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solidFill>
                <a:schemeClr val="tx1"/>
              </a:solidFill>
            </a:endParaRPr>
          </a:p>
        </p:txBody>
      </p:sp>
      <p:sp>
        <p:nvSpPr>
          <p:cNvPr id="17" name="16 Rectángulo"/>
          <p:cNvSpPr/>
          <p:nvPr/>
        </p:nvSpPr>
        <p:spPr>
          <a:xfrm>
            <a:off x="2183018" y="6095037"/>
            <a:ext cx="4777975" cy="646331"/>
          </a:xfrm>
          <a:prstGeom prst="rect">
            <a:avLst/>
          </a:prstGeom>
          <a:noFill/>
        </p:spPr>
        <p:txBody>
          <a:bodyPr wrap="none" lIns="91440" tIns="45720" rIns="91440" bIns="45720">
            <a:spAutoFit/>
          </a:bodyPr>
          <a:lstStyle/>
          <a:p>
            <a:pPr algn="ctr"/>
            <a:r>
              <a:rPr lang="es-ES" sz="3600" b="1" cap="none" spc="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Espiral Precios - Salarios</a:t>
            </a:r>
            <a:endParaRPr lang="es-ES" sz="3600" b="1" cap="none" spc="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3 CuadroTexto"/>
          <p:cNvSpPr txBox="1">
            <a:spLocks noChangeArrowheads="1"/>
          </p:cNvSpPr>
          <p:nvPr/>
        </p:nvSpPr>
        <p:spPr bwMode="auto">
          <a:xfrm>
            <a:off x="250825" y="332656"/>
            <a:ext cx="8713663" cy="769441"/>
          </a:xfrm>
          <a:prstGeom prst="rect">
            <a:avLst/>
          </a:prstGeom>
          <a:noFill/>
          <a:ln w="9525">
            <a:noFill/>
            <a:miter lim="800000"/>
            <a:headEnd/>
            <a:tailEnd/>
          </a:ln>
        </p:spPr>
        <p:txBody>
          <a:bodyPr wrap="square">
            <a:spAutoFit/>
          </a:bodyPr>
          <a:lstStyle/>
          <a:p>
            <a:r>
              <a:rPr lang="es-ES" sz="4400" dirty="0" smtClean="0">
                <a:latin typeface="Calibri" pitchFamily="34" charset="0"/>
              </a:rPr>
              <a:t>Inflación de Costos</a:t>
            </a:r>
          </a:p>
        </p:txBody>
      </p:sp>
      <p:sp>
        <p:nvSpPr>
          <p:cNvPr id="2" name="1 Rectángulo"/>
          <p:cNvSpPr/>
          <p:nvPr/>
        </p:nvSpPr>
        <p:spPr>
          <a:xfrm>
            <a:off x="250825" y="5457998"/>
            <a:ext cx="8713663" cy="923330"/>
          </a:xfrm>
          <a:prstGeom prst="rect">
            <a:avLst/>
          </a:prstGeom>
        </p:spPr>
        <p:txBody>
          <a:bodyPr wrap="square">
            <a:spAutoFit/>
          </a:bodyPr>
          <a:lstStyle/>
          <a:p>
            <a:pPr algn="just"/>
            <a:r>
              <a:rPr lang="es-ES" i="1" dirty="0"/>
              <a:t>Partiendo del punto de equilibrio E, el sistema experimenta un incremento de costos trasladando la curva de oferta arriba y a la izquierda, aumentando el nivel general de precios con una caída del nivel de actividad (Estanflación).</a:t>
            </a:r>
            <a:endParaRPr lang="es-AR" dirty="0"/>
          </a:p>
        </p:txBody>
      </p:sp>
      <p:pic>
        <p:nvPicPr>
          <p:cNvPr id="15" name="14 Imagen"/>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9996" y="1390129"/>
            <a:ext cx="6452324" cy="3551039"/>
          </a:xfrm>
          <a:prstGeom prst="rect">
            <a:avLst/>
          </a:prstGeom>
          <a:noFill/>
          <a:ln>
            <a:noFill/>
          </a:ln>
        </p:spPr>
      </p:pic>
    </p:spTree>
    <p:extLst>
      <p:ext uri="{BB962C8B-B14F-4D97-AF65-F5344CB8AC3E}">
        <p14:creationId xmlns="" xmlns:p14="http://schemas.microsoft.com/office/powerpoint/2010/main" val="3829023479"/>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3 CuadroTexto"/>
          <p:cNvSpPr txBox="1">
            <a:spLocks noChangeArrowheads="1"/>
          </p:cNvSpPr>
          <p:nvPr/>
        </p:nvSpPr>
        <p:spPr bwMode="auto">
          <a:xfrm>
            <a:off x="250825" y="332656"/>
            <a:ext cx="8713663" cy="769441"/>
          </a:xfrm>
          <a:prstGeom prst="rect">
            <a:avLst/>
          </a:prstGeom>
          <a:noFill/>
          <a:ln w="9525">
            <a:noFill/>
            <a:miter lim="800000"/>
            <a:headEnd/>
            <a:tailEnd/>
          </a:ln>
        </p:spPr>
        <p:txBody>
          <a:bodyPr wrap="square">
            <a:spAutoFit/>
          </a:bodyPr>
          <a:lstStyle/>
          <a:p>
            <a:r>
              <a:rPr lang="es-ES" sz="4400" dirty="0" smtClean="0">
                <a:latin typeface="Calibri" pitchFamily="34" charset="0"/>
              </a:rPr>
              <a:t>Inflación</a:t>
            </a:r>
            <a:endParaRPr lang="es-ES" sz="4400" dirty="0">
              <a:latin typeface="Calibri" pitchFamily="34" charset="0"/>
            </a:endParaRPr>
          </a:p>
        </p:txBody>
      </p:sp>
      <p:sp>
        <p:nvSpPr>
          <p:cNvPr id="5123" name="2 CuadroTexto"/>
          <p:cNvSpPr txBox="1">
            <a:spLocks noChangeArrowheads="1"/>
          </p:cNvSpPr>
          <p:nvPr/>
        </p:nvSpPr>
        <p:spPr bwMode="auto">
          <a:xfrm>
            <a:off x="1042988" y="1412776"/>
            <a:ext cx="7777162" cy="830997"/>
          </a:xfrm>
          <a:prstGeom prst="rect">
            <a:avLst/>
          </a:prstGeom>
          <a:noFill/>
          <a:ln w="9525">
            <a:noFill/>
            <a:miter lim="800000"/>
            <a:headEnd/>
            <a:tailEnd/>
          </a:ln>
        </p:spPr>
        <p:txBody>
          <a:bodyPr>
            <a:spAutoFit/>
          </a:bodyPr>
          <a:lstStyle/>
          <a:p>
            <a:r>
              <a:rPr lang="es-ES" sz="2400" dirty="0" smtClean="0"/>
              <a:t>Es </a:t>
            </a:r>
            <a:r>
              <a:rPr lang="es-ES" sz="2400" dirty="0"/>
              <a:t>el crecimiento continuo y generalizado </a:t>
            </a:r>
            <a:r>
              <a:rPr lang="es-ES" sz="2400" dirty="0" smtClean="0"/>
              <a:t>de precios, de los </a:t>
            </a:r>
            <a:r>
              <a:rPr lang="es-ES" sz="2400" dirty="0"/>
              <a:t>bienes y servicios existentes en la economía.</a:t>
            </a:r>
            <a:endParaRPr lang="es-ES" sz="2400" dirty="0" smtClean="0">
              <a:latin typeface="Calibri" pitchFamily="34" charset="0"/>
            </a:endParaRPr>
          </a:p>
        </p:txBody>
      </p:sp>
      <p:sp>
        <p:nvSpPr>
          <p:cNvPr id="4" name="2 CuadroTexto"/>
          <p:cNvSpPr txBox="1">
            <a:spLocks noChangeArrowheads="1"/>
          </p:cNvSpPr>
          <p:nvPr/>
        </p:nvSpPr>
        <p:spPr bwMode="auto">
          <a:xfrm>
            <a:off x="1043608" y="2247255"/>
            <a:ext cx="7777162" cy="461665"/>
          </a:xfrm>
          <a:prstGeom prst="rect">
            <a:avLst/>
          </a:prstGeom>
          <a:noFill/>
          <a:ln w="9525">
            <a:noFill/>
            <a:miter lim="800000"/>
            <a:headEnd/>
            <a:tailEnd/>
          </a:ln>
        </p:spPr>
        <p:txBody>
          <a:bodyPr>
            <a:spAutoFit/>
          </a:bodyPr>
          <a:lstStyle/>
          <a:p>
            <a:r>
              <a:rPr lang="es-ES" sz="2400" dirty="0"/>
              <a:t>P</a:t>
            </a:r>
            <a:r>
              <a:rPr lang="es-ES" sz="2400" dirty="0" smtClean="0"/>
              <a:t>uede expresarse como la variación de un </a:t>
            </a:r>
            <a:r>
              <a:rPr lang="es-ES" sz="2400" dirty="0"/>
              <a:t>índice de </a:t>
            </a:r>
            <a:r>
              <a:rPr lang="es-ES" sz="2400" dirty="0" smtClean="0"/>
              <a:t>precios.</a:t>
            </a:r>
          </a:p>
        </p:txBody>
      </p:sp>
      <p:sp>
        <p:nvSpPr>
          <p:cNvPr id="5" name="2 CuadroTexto"/>
          <p:cNvSpPr txBox="1">
            <a:spLocks noChangeArrowheads="1"/>
          </p:cNvSpPr>
          <p:nvPr/>
        </p:nvSpPr>
        <p:spPr bwMode="auto">
          <a:xfrm>
            <a:off x="1043608" y="4614227"/>
            <a:ext cx="7777162" cy="830997"/>
          </a:xfrm>
          <a:prstGeom prst="rect">
            <a:avLst/>
          </a:prstGeom>
          <a:noFill/>
          <a:ln w="9525">
            <a:noFill/>
            <a:miter lim="800000"/>
            <a:headEnd/>
            <a:tailEnd/>
          </a:ln>
        </p:spPr>
        <p:txBody>
          <a:bodyPr>
            <a:spAutoFit/>
          </a:bodyPr>
          <a:lstStyle/>
          <a:p>
            <a:r>
              <a:rPr lang="es-ES" sz="2400" dirty="0" smtClean="0"/>
              <a:t>Los índices </a:t>
            </a:r>
            <a:r>
              <a:rPr lang="es-ES" sz="2400" dirty="0"/>
              <a:t>más comunes para representar el nivel general de precios son el IPC y el índice de precios implícitos en el PBI</a:t>
            </a:r>
            <a:r>
              <a:rPr lang="es-ES" sz="2400" dirty="0" smtClean="0"/>
              <a:t>.</a:t>
            </a:r>
            <a:endParaRPr lang="es-ES" sz="2400" dirty="0"/>
          </a:p>
        </p:txBody>
      </p:sp>
      <p:pic>
        <p:nvPicPr>
          <p:cNvPr id="1026" name="Picture 2"/>
          <p:cNvPicPr>
            <a:picLocks noChangeAspect="1" noChangeArrowheads="1"/>
          </p:cNvPicPr>
          <p:nvPr/>
        </p:nvPicPr>
        <p:blipFill>
          <a:blip r:embed="rId2" cstate="print"/>
          <a:srcRect/>
          <a:stretch>
            <a:fillRect/>
          </a:stretch>
        </p:blipFill>
        <p:spPr bwMode="auto">
          <a:xfrm>
            <a:off x="1547664" y="3140968"/>
            <a:ext cx="1751759" cy="883915"/>
          </a:xfrm>
          <a:prstGeom prst="rect">
            <a:avLst/>
          </a:prstGeom>
          <a:noFill/>
          <a:ln w="9525">
            <a:noFill/>
            <a:miter lim="800000"/>
            <a:headEnd/>
            <a:tailEnd/>
          </a:ln>
          <a:scene3d>
            <a:camera prst="orthographicFront"/>
            <a:lightRig rig="sunrise" dir="t">
              <a:rot lat="0" lon="0" rev="1800000"/>
            </a:lightRig>
          </a:scene3d>
          <a:sp3d prstMaterial="metal">
            <a:bevelT w="165100" prst="coolSlant"/>
            <a:bevelB w="165100" prst="coolSlant"/>
          </a:sp3d>
        </p:spPr>
      </p:pic>
      <p:pic>
        <p:nvPicPr>
          <p:cNvPr id="1028" name="Picture 4"/>
          <p:cNvPicPr>
            <a:picLocks noChangeAspect="1" noChangeArrowheads="1"/>
          </p:cNvPicPr>
          <p:nvPr/>
        </p:nvPicPr>
        <p:blipFill>
          <a:blip r:embed="rId3" cstate="print"/>
          <a:srcRect/>
          <a:stretch>
            <a:fillRect/>
          </a:stretch>
        </p:blipFill>
        <p:spPr bwMode="auto">
          <a:xfrm>
            <a:off x="4126607" y="2983037"/>
            <a:ext cx="733425" cy="1323975"/>
          </a:xfrm>
          <a:prstGeom prst="rect">
            <a:avLst/>
          </a:prstGeom>
          <a:noFill/>
          <a:ln w="9525">
            <a:noFill/>
            <a:miter lim="800000"/>
            <a:headEnd/>
            <a:tailEnd/>
          </a:ln>
        </p:spPr>
      </p:pic>
      <p:sp>
        <p:nvSpPr>
          <p:cNvPr id="12" name="11 CuadroTexto"/>
          <p:cNvSpPr txBox="1"/>
          <p:nvPr/>
        </p:nvSpPr>
        <p:spPr>
          <a:xfrm>
            <a:off x="4716016" y="2924944"/>
            <a:ext cx="3816424" cy="338554"/>
          </a:xfrm>
          <a:prstGeom prst="rect">
            <a:avLst/>
          </a:prstGeom>
          <a:noFill/>
        </p:spPr>
        <p:txBody>
          <a:bodyPr wrap="square" rtlCol="0">
            <a:spAutoFit/>
          </a:bodyPr>
          <a:lstStyle/>
          <a:p>
            <a:r>
              <a:rPr lang="es-ES" sz="1600" dirty="0" smtClean="0"/>
              <a:t>Tasa de Inflación</a:t>
            </a:r>
            <a:endParaRPr lang="es-ES" sz="1600" dirty="0"/>
          </a:p>
        </p:txBody>
      </p:sp>
      <p:sp>
        <p:nvSpPr>
          <p:cNvPr id="13" name="12 CuadroTexto"/>
          <p:cNvSpPr txBox="1"/>
          <p:nvPr/>
        </p:nvSpPr>
        <p:spPr>
          <a:xfrm>
            <a:off x="4716016" y="3378478"/>
            <a:ext cx="3816424" cy="338554"/>
          </a:xfrm>
          <a:prstGeom prst="rect">
            <a:avLst/>
          </a:prstGeom>
          <a:noFill/>
        </p:spPr>
        <p:txBody>
          <a:bodyPr wrap="square" rtlCol="0">
            <a:spAutoFit/>
          </a:bodyPr>
          <a:lstStyle/>
          <a:p>
            <a:r>
              <a:rPr lang="es-ES" sz="1600" dirty="0" smtClean="0"/>
              <a:t>Nivel de Precios del año anterior</a:t>
            </a:r>
            <a:endParaRPr lang="es-ES" sz="1600" dirty="0"/>
          </a:p>
        </p:txBody>
      </p:sp>
      <p:sp>
        <p:nvSpPr>
          <p:cNvPr id="14" name="13 CuadroTexto"/>
          <p:cNvSpPr txBox="1"/>
          <p:nvPr/>
        </p:nvSpPr>
        <p:spPr>
          <a:xfrm>
            <a:off x="4716016" y="3882534"/>
            <a:ext cx="3816424" cy="338554"/>
          </a:xfrm>
          <a:prstGeom prst="rect">
            <a:avLst/>
          </a:prstGeom>
          <a:noFill/>
        </p:spPr>
        <p:txBody>
          <a:bodyPr wrap="square" rtlCol="0">
            <a:spAutoFit/>
          </a:bodyPr>
          <a:lstStyle/>
          <a:p>
            <a:r>
              <a:rPr lang="es-ES" sz="1600" dirty="0" smtClean="0"/>
              <a:t>Nivel actual de precios</a:t>
            </a:r>
            <a:endParaRPr lang="es-ES" sz="1600"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par>
                                <p:cTn id="8" presetID="4" presetClass="entr" presetSubtype="16" fill="hold" nodeType="withEffect">
                                  <p:stCondLst>
                                    <p:cond delay="0"/>
                                  </p:stCondLst>
                                  <p:childTnLst>
                                    <p:set>
                                      <p:cBhvr>
                                        <p:cTn id="9" dur="1" fill="hold">
                                          <p:stCondLst>
                                            <p:cond delay="0"/>
                                          </p:stCondLst>
                                        </p:cTn>
                                        <p:tgtEl>
                                          <p:spTgt spid="1026"/>
                                        </p:tgtEl>
                                        <p:attrNameLst>
                                          <p:attrName>style.visibility</p:attrName>
                                        </p:attrNameLst>
                                      </p:cBhvr>
                                      <p:to>
                                        <p:strVal val="visible"/>
                                      </p:to>
                                    </p:set>
                                    <p:animEffect transition="in" filter="box(in)">
                                      <p:cBhvr>
                                        <p:cTn id="10" dur="500"/>
                                        <p:tgtEl>
                                          <p:spTgt spid="1026"/>
                                        </p:tgtEl>
                                      </p:cBhvr>
                                    </p:animEffect>
                                  </p:childTnLst>
                                </p:cTn>
                              </p:par>
                              <p:par>
                                <p:cTn id="11" presetID="4" presetClass="entr" presetSubtype="16" fill="hold" nodeType="withEffect">
                                  <p:stCondLst>
                                    <p:cond delay="0"/>
                                  </p:stCondLst>
                                  <p:childTnLst>
                                    <p:set>
                                      <p:cBhvr>
                                        <p:cTn id="12" dur="1" fill="hold">
                                          <p:stCondLst>
                                            <p:cond delay="0"/>
                                          </p:stCondLst>
                                        </p:cTn>
                                        <p:tgtEl>
                                          <p:spTgt spid="1028"/>
                                        </p:tgtEl>
                                        <p:attrNameLst>
                                          <p:attrName>style.visibility</p:attrName>
                                        </p:attrNameLst>
                                      </p:cBhvr>
                                      <p:to>
                                        <p:strVal val="visible"/>
                                      </p:to>
                                    </p:set>
                                    <p:animEffect transition="in" filter="box(in)">
                                      <p:cBhvr>
                                        <p:cTn id="13" dur="500"/>
                                        <p:tgtEl>
                                          <p:spTgt spid="1028"/>
                                        </p:tgtEl>
                                      </p:cBhvr>
                                    </p:animEffect>
                                  </p:childTnLst>
                                </p:cTn>
                              </p:par>
                              <p:par>
                                <p:cTn id="14" presetID="4" presetClass="entr" presetSubtype="16" fill="hold" grpId="0" nodeType="withEffect">
                                  <p:stCondLst>
                                    <p:cond delay="0"/>
                                  </p:stCondLst>
                                  <p:childTnLst>
                                    <p:set>
                                      <p:cBhvr>
                                        <p:cTn id="15" dur="1" fill="hold">
                                          <p:stCondLst>
                                            <p:cond delay="0"/>
                                          </p:stCondLst>
                                        </p:cTn>
                                        <p:tgtEl>
                                          <p:spTgt spid="12"/>
                                        </p:tgtEl>
                                        <p:attrNameLst>
                                          <p:attrName>style.visibility</p:attrName>
                                        </p:attrNameLst>
                                      </p:cBhvr>
                                      <p:to>
                                        <p:strVal val="visible"/>
                                      </p:to>
                                    </p:set>
                                    <p:animEffect transition="in" filter="box(in)">
                                      <p:cBhvr>
                                        <p:cTn id="16" dur="500"/>
                                        <p:tgtEl>
                                          <p:spTgt spid="12"/>
                                        </p:tgtEl>
                                      </p:cBhvr>
                                    </p:animEffect>
                                  </p:childTnLst>
                                </p:cTn>
                              </p:par>
                              <p:par>
                                <p:cTn id="17" presetID="4" presetClass="entr" presetSubtype="16" fill="hold" grpId="0" nodeType="withEffect">
                                  <p:stCondLst>
                                    <p:cond delay="0"/>
                                  </p:stCondLst>
                                  <p:childTnLst>
                                    <p:set>
                                      <p:cBhvr>
                                        <p:cTn id="18" dur="1" fill="hold">
                                          <p:stCondLst>
                                            <p:cond delay="0"/>
                                          </p:stCondLst>
                                        </p:cTn>
                                        <p:tgtEl>
                                          <p:spTgt spid="13"/>
                                        </p:tgtEl>
                                        <p:attrNameLst>
                                          <p:attrName>style.visibility</p:attrName>
                                        </p:attrNameLst>
                                      </p:cBhvr>
                                      <p:to>
                                        <p:strVal val="visible"/>
                                      </p:to>
                                    </p:set>
                                    <p:animEffect transition="in" filter="box(in)">
                                      <p:cBhvr>
                                        <p:cTn id="19" dur="500"/>
                                        <p:tgtEl>
                                          <p:spTgt spid="13"/>
                                        </p:tgtEl>
                                      </p:cBhvr>
                                    </p:animEffect>
                                  </p:childTnLst>
                                </p:cTn>
                              </p:par>
                              <p:par>
                                <p:cTn id="20" presetID="4" presetClass="entr" presetSubtype="16" fill="hold" grpId="0" nodeType="with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box(in)">
                                      <p:cBhvr>
                                        <p:cTn id="22" dur="500"/>
                                        <p:tgtEl>
                                          <p:spTgt spid="14"/>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animEffect transition="in" filter="box(in)">
                                      <p:cBhvr>
                                        <p:cTn id="2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12" grpId="0"/>
      <p:bldP spid="13" grpId="0"/>
      <p:bldP spid="14"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3 CuadroTexto"/>
          <p:cNvSpPr txBox="1">
            <a:spLocks noChangeArrowheads="1"/>
          </p:cNvSpPr>
          <p:nvPr/>
        </p:nvSpPr>
        <p:spPr bwMode="auto">
          <a:xfrm>
            <a:off x="250825" y="332656"/>
            <a:ext cx="8713663" cy="769441"/>
          </a:xfrm>
          <a:prstGeom prst="rect">
            <a:avLst/>
          </a:prstGeom>
          <a:noFill/>
          <a:ln w="9525">
            <a:noFill/>
            <a:miter lim="800000"/>
            <a:headEnd/>
            <a:tailEnd/>
          </a:ln>
        </p:spPr>
        <p:txBody>
          <a:bodyPr wrap="square">
            <a:spAutoFit/>
          </a:bodyPr>
          <a:lstStyle/>
          <a:p>
            <a:r>
              <a:rPr lang="es-ES" sz="4400" dirty="0" smtClean="0">
                <a:latin typeface="Calibri" pitchFamily="34" charset="0"/>
              </a:rPr>
              <a:t>Inflación Monetarista</a:t>
            </a:r>
          </a:p>
        </p:txBody>
      </p:sp>
      <p:sp>
        <p:nvSpPr>
          <p:cNvPr id="7" name="2 CuadroTexto"/>
          <p:cNvSpPr txBox="1">
            <a:spLocks noChangeArrowheads="1"/>
          </p:cNvSpPr>
          <p:nvPr/>
        </p:nvSpPr>
        <p:spPr bwMode="auto">
          <a:xfrm>
            <a:off x="500034" y="1357298"/>
            <a:ext cx="8209210" cy="1200329"/>
          </a:xfrm>
          <a:prstGeom prst="rect">
            <a:avLst/>
          </a:prstGeom>
          <a:noFill/>
          <a:ln w="9525">
            <a:noFill/>
            <a:miter lim="800000"/>
            <a:headEnd/>
            <a:tailEnd/>
          </a:ln>
        </p:spPr>
        <p:txBody>
          <a:bodyPr wrap="square">
            <a:spAutoFit/>
          </a:bodyPr>
          <a:lstStyle/>
          <a:p>
            <a:pPr algn="just"/>
            <a:r>
              <a:rPr lang="es-ES" sz="2400" b="1" i="1" dirty="0" smtClean="0"/>
              <a:t>EXPLICACION MONETARISTA: </a:t>
            </a:r>
            <a:r>
              <a:rPr lang="es-ES" sz="2400" dirty="0" smtClean="0"/>
              <a:t>En esta corriente el </a:t>
            </a:r>
            <a:r>
              <a:rPr lang="es-ES" sz="2400" b="1" u="sng" dirty="0" smtClean="0"/>
              <a:t>dinero</a:t>
            </a:r>
            <a:r>
              <a:rPr lang="es-ES" sz="2400" dirty="0" smtClean="0"/>
              <a:t> se demanda </a:t>
            </a:r>
            <a:r>
              <a:rPr lang="es-ES" sz="2400" b="1" u="sng" dirty="0" smtClean="0"/>
              <a:t>solamente para </a:t>
            </a:r>
            <a:r>
              <a:rPr lang="es-ES" sz="2400" dirty="0" smtClean="0"/>
              <a:t>hacer frente a las </a:t>
            </a:r>
            <a:r>
              <a:rPr lang="es-ES" sz="2400" b="1" u="sng" dirty="0" smtClean="0"/>
              <a:t>transacciones</a:t>
            </a:r>
            <a:r>
              <a:rPr lang="es-ES" sz="2400" dirty="0" smtClean="0"/>
              <a:t> y </a:t>
            </a:r>
            <a:r>
              <a:rPr lang="es-ES" sz="2400" b="1" u="sng" dirty="0" smtClean="0"/>
              <a:t>el amento de la oferta de dinero es el disparador de la inflación</a:t>
            </a:r>
            <a:r>
              <a:rPr lang="es-ES" sz="2400" dirty="0" smtClean="0"/>
              <a:t>.</a:t>
            </a:r>
          </a:p>
        </p:txBody>
      </p:sp>
      <p:sp>
        <p:nvSpPr>
          <p:cNvPr id="6" name="2 CuadroTexto"/>
          <p:cNvSpPr txBox="1">
            <a:spLocks noChangeArrowheads="1"/>
          </p:cNvSpPr>
          <p:nvPr/>
        </p:nvSpPr>
        <p:spPr bwMode="auto">
          <a:xfrm>
            <a:off x="72008" y="2811700"/>
            <a:ext cx="8964488" cy="3785652"/>
          </a:xfrm>
          <a:prstGeom prst="rect">
            <a:avLst/>
          </a:prstGeom>
          <a:noFill/>
          <a:ln w="9525">
            <a:noFill/>
            <a:miter lim="800000"/>
            <a:headEnd/>
            <a:tailEnd/>
          </a:ln>
        </p:spPr>
        <p:txBody>
          <a:bodyPr wrap="square">
            <a:spAutoFit/>
          </a:bodyPr>
          <a:lstStyle/>
          <a:p>
            <a:pPr algn="just"/>
            <a:r>
              <a:rPr lang="es-ES" sz="2400" dirty="0" smtClean="0"/>
              <a:t>Supongamos una economía de pleno empleo donde todos los factores se encuentran ocupados y se da lugar a un aumento del dinero, los agente que dispondrán de una mayor liquidez que la necesaria intentaran gastar este exceso en activos rentables o aumentando su demanda de bienes y servicios. Como la producción no podrá aumentar a corto plazo se producirá un aumento de precios.</a:t>
            </a:r>
          </a:p>
          <a:p>
            <a:pPr algn="just"/>
            <a:endParaRPr lang="es-ES" sz="2400" dirty="0" smtClean="0"/>
          </a:p>
          <a:p>
            <a:pPr algn="just"/>
            <a:r>
              <a:rPr lang="es-ES" sz="2400" dirty="0" smtClean="0"/>
              <a:t>La critica mas fuerte a esta teoría es que ella no explica por si sola porque se produce la modificación de la oferta monetaria.</a:t>
            </a:r>
          </a:p>
          <a:p>
            <a:pPr algn="ctr"/>
            <a:endParaRPr lang="es-ES" sz="2400" b="1" u="sng" dirty="0" smtClean="0"/>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3 CuadroTexto"/>
          <p:cNvSpPr txBox="1">
            <a:spLocks noChangeArrowheads="1"/>
          </p:cNvSpPr>
          <p:nvPr/>
        </p:nvSpPr>
        <p:spPr bwMode="auto">
          <a:xfrm>
            <a:off x="250825" y="332656"/>
            <a:ext cx="8713663" cy="769441"/>
          </a:xfrm>
          <a:prstGeom prst="rect">
            <a:avLst/>
          </a:prstGeom>
          <a:noFill/>
          <a:ln w="9525">
            <a:noFill/>
            <a:miter lim="800000"/>
            <a:headEnd/>
            <a:tailEnd/>
          </a:ln>
        </p:spPr>
        <p:txBody>
          <a:bodyPr wrap="square">
            <a:spAutoFit/>
          </a:bodyPr>
          <a:lstStyle/>
          <a:p>
            <a:r>
              <a:rPr lang="es-ES" sz="4400" dirty="0" smtClean="0">
                <a:latin typeface="Calibri" pitchFamily="34" charset="0"/>
              </a:rPr>
              <a:t>Inflación Monetarista</a:t>
            </a:r>
          </a:p>
        </p:txBody>
      </p:sp>
      <p:pic>
        <p:nvPicPr>
          <p:cNvPr id="1026" name="Picture 2"/>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6123211" y="1472056"/>
            <a:ext cx="2193205" cy="444776"/>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sp>
        <p:nvSpPr>
          <p:cNvPr id="8" name="3 CuadroTexto"/>
          <p:cNvSpPr txBox="1">
            <a:spLocks noChangeArrowheads="1"/>
          </p:cNvSpPr>
          <p:nvPr/>
        </p:nvSpPr>
        <p:spPr bwMode="auto">
          <a:xfrm>
            <a:off x="251520" y="1412776"/>
            <a:ext cx="4536503" cy="461665"/>
          </a:xfrm>
          <a:prstGeom prst="rect">
            <a:avLst/>
          </a:prstGeom>
          <a:noFill/>
          <a:ln w="9525">
            <a:noFill/>
            <a:miter lim="800000"/>
            <a:headEnd/>
            <a:tailEnd/>
          </a:ln>
        </p:spPr>
        <p:txBody>
          <a:bodyPr wrap="square">
            <a:spAutoFit/>
          </a:bodyPr>
          <a:lstStyle/>
          <a:p>
            <a:r>
              <a:rPr lang="es-ES" sz="2400" dirty="0" smtClean="0">
                <a:latin typeface="Calibri" pitchFamily="34" charset="0"/>
              </a:rPr>
              <a:t>Teoría Cuantitativa del Dinero</a:t>
            </a:r>
          </a:p>
        </p:txBody>
      </p:sp>
      <p:sp>
        <p:nvSpPr>
          <p:cNvPr id="3" name="2 Rectángulo"/>
          <p:cNvSpPr/>
          <p:nvPr/>
        </p:nvSpPr>
        <p:spPr>
          <a:xfrm>
            <a:off x="395536" y="2298938"/>
            <a:ext cx="8424936" cy="2031325"/>
          </a:xfrm>
          <a:prstGeom prst="rect">
            <a:avLst/>
          </a:prstGeom>
        </p:spPr>
        <p:txBody>
          <a:bodyPr wrap="square">
            <a:spAutoFit/>
          </a:bodyPr>
          <a:lstStyle/>
          <a:p>
            <a:r>
              <a:rPr lang="es-AR" b="1" i="1" dirty="0" smtClean="0"/>
              <a:t>La ecuación </a:t>
            </a:r>
            <a:r>
              <a:rPr lang="es-AR" b="1" i="1" dirty="0"/>
              <a:t>cuantitativa</a:t>
            </a:r>
            <a:r>
              <a:rPr lang="es-AR" b="1" i="1" dirty="0" smtClean="0"/>
              <a:t>,</a:t>
            </a:r>
            <a:r>
              <a:rPr lang="es-AR" b="1" dirty="0" smtClean="0"/>
              <a:t> </a:t>
            </a:r>
            <a:r>
              <a:rPr lang="es-AR" b="1" dirty="0"/>
              <a:t>relaciona </a:t>
            </a:r>
            <a:r>
              <a:rPr lang="es-AR" b="1" dirty="0" smtClean="0"/>
              <a:t>precios </a:t>
            </a:r>
            <a:r>
              <a:rPr lang="es-AR" b="1" dirty="0"/>
              <a:t>y </a:t>
            </a:r>
            <a:r>
              <a:rPr lang="es-AR" b="1" dirty="0" smtClean="0"/>
              <a:t>producción </a:t>
            </a:r>
            <a:r>
              <a:rPr lang="es-AR" b="1" dirty="0"/>
              <a:t>con las existencias de dinero. </a:t>
            </a:r>
            <a:endParaRPr lang="es-AR" b="1" dirty="0" smtClean="0"/>
          </a:p>
          <a:p>
            <a:endParaRPr lang="es-AR" b="1" dirty="0"/>
          </a:p>
          <a:p>
            <a:r>
              <a:rPr lang="es-AR" i="1" dirty="0" smtClean="0"/>
              <a:t>V </a:t>
            </a:r>
            <a:r>
              <a:rPr lang="es-AR" dirty="0" smtClean="0"/>
              <a:t>velocidad </a:t>
            </a:r>
            <a:r>
              <a:rPr lang="es-AR" dirty="0"/>
              <a:t>del </a:t>
            </a:r>
            <a:r>
              <a:rPr lang="es-AR" dirty="0" smtClean="0"/>
              <a:t>dinero    = Constante</a:t>
            </a:r>
          </a:p>
          <a:p>
            <a:r>
              <a:rPr lang="es-AR" i="1" dirty="0" smtClean="0"/>
              <a:t>Y </a:t>
            </a:r>
            <a:r>
              <a:rPr lang="es-AR" dirty="0" smtClean="0"/>
              <a:t>nivel de la producción = Constante</a:t>
            </a:r>
          </a:p>
          <a:p>
            <a:r>
              <a:rPr lang="es-AR" dirty="0" smtClean="0"/>
              <a:t>La producción real se tomo como fija porque la economía esta en pleno empleo, y por otro lado se suponía que la velocidad no cambiaba.</a:t>
            </a:r>
          </a:p>
          <a:p>
            <a:r>
              <a:rPr lang="es-AR" dirty="0" smtClean="0"/>
              <a:t> </a:t>
            </a:r>
            <a:r>
              <a:rPr lang="es-AR" b="1" dirty="0" smtClean="0"/>
              <a:t>Si </a:t>
            </a:r>
            <a:r>
              <a:rPr lang="es-AR" b="1" i="1" dirty="0" smtClean="0"/>
              <a:t>V </a:t>
            </a:r>
            <a:r>
              <a:rPr lang="es-AR" b="1" dirty="0"/>
              <a:t>e</a:t>
            </a:r>
            <a:r>
              <a:rPr lang="es-AR" b="1" dirty="0" smtClean="0"/>
              <a:t> </a:t>
            </a:r>
            <a:r>
              <a:rPr lang="es-AR" b="1" i="1" dirty="0" smtClean="0"/>
              <a:t>Y </a:t>
            </a:r>
            <a:r>
              <a:rPr lang="es-AR" b="1" dirty="0" smtClean="0"/>
              <a:t>son fijas, el nivel de precios es proporcional a las existencias de dinero.</a:t>
            </a:r>
            <a:endParaRPr lang="es-AR" dirty="0"/>
          </a:p>
        </p:txBody>
      </p:sp>
      <p:sp>
        <p:nvSpPr>
          <p:cNvPr id="9" name="8 Rectángulo"/>
          <p:cNvSpPr/>
          <p:nvPr/>
        </p:nvSpPr>
        <p:spPr>
          <a:xfrm>
            <a:off x="179512" y="4797152"/>
            <a:ext cx="8856984" cy="1200329"/>
          </a:xfrm>
          <a:prstGeom prst="rect">
            <a:avLst/>
          </a:prstGeom>
        </p:spPr>
        <p:txBody>
          <a:bodyPr wrap="square">
            <a:spAutoFit/>
          </a:bodyPr>
          <a:lstStyle/>
          <a:p>
            <a:pPr algn="just"/>
            <a:r>
              <a:rPr lang="es-ES" dirty="0" smtClean="0"/>
              <a:t>Solución:</a:t>
            </a:r>
          </a:p>
          <a:p>
            <a:pPr marL="285750" indent="-285750" algn="just">
              <a:buFont typeface="Arial" panose="020B0604020202020204" pitchFamily="34" charset="0"/>
              <a:buChar char="•"/>
            </a:pPr>
            <a:r>
              <a:rPr lang="es-AR" dirty="0" smtClean="0"/>
              <a:t>Control sobre monetización del déficit publico.</a:t>
            </a:r>
          </a:p>
          <a:p>
            <a:pPr marL="285750" indent="-285750" algn="just">
              <a:buFont typeface="Arial" panose="020B0604020202020204" pitchFamily="34" charset="0"/>
              <a:buChar char="•"/>
            </a:pPr>
            <a:r>
              <a:rPr lang="es-AR" dirty="0" smtClean="0"/>
              <a:t>Debe mantenerse constante la relación Existencia de Dinero / PBI.</a:t>
            </a:r>
          </a:p>
          <a:p>
            <a:pPr marL="285750" indent="-285750" algn="just">
              <a:buFont typeface="Arial" panose="020B0604020202020204" pitchFamily="34" charset="0"/>
              <a:buChar char="•"/>
            </a:pPr>
            <a:r>
              <a:rPr lang="es-AR" dirty="0" smtClean="0"/>
              <a:t>Evitar aumento de salarios monetarios si no se convalidan con aumento de productividad</a:t>
            </a:r>
            <a:endParaRPr lang="es-AR" dirty="0"/>
          </a:p>
        </p:txBody>
      </p:sp>
    </p:spTree>
    <p:extLst>
      <p:ext uri="{BB962C8B-B14F-4D97-AF65-F5344CB8AC3E}">
        <p14:creationId xmlns="" xmlns:p14="http://schemas.microsoft.com/office/powerpoint/2010/main" val="3103616620"/>
      </p:ext>
    </p:extLst>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3 CuadroTexto"/>
          <p:cNvSpPr txBox="1">
            <a:spLocks noChangeArrowheads="1"/>
          </p:cNvSpPr>
          <p:nvPr/>
        </p:nvSpPr>
        <p:spPr bwMode="auto">
          <a:xfrm>
            <a:off x="250825" y="332656"/>
            <a:ext cx="8713663" cy="769441"/>
          </a:xfrm>
          <a:prstGeom prst="rect">
            <a:avLst/>
          </a:prstGeom>
          <a:noFill/>
          <a:ln w="9525">
            <a:noFill/>
            <a:miter lim="800000"/>
            <a:headEnd/>
            <a:tailEnd/>
          </a:ln>
        </p:spPr>
        <p:txBody>
          <a:bodyPr wrap="square">
            <a:spAutoFit/>
          </a:bodyPr>
          <a:lstStyle/>
          <a:p>
            <a:r>
              <a:rPr lang="es-ES" sz="4400" dirty="0" smtClean="0">
                <a:latin typeface="Calibri" pitchFamily="34" charset="0"/>
              </a:rPr>
              <a:t>Inflación Monetarista</a:t>
            </a:r>
          </a:p>
        </p:txBody>
      </p:sp>
      <p:sp>
        <p:nvSpPr>
          <p:cNvPr id="2" name="1 Rectángulo"/>
          <p:cNvSpPr/>
          <p:nvPr/>
        </p:nvSpPr>
        <p:spPr>
          <a:xfrm>
            <a:off x="250825" y="5325015"/>
            <a:ext cx="8713663" cy="1200329"/>
          </a:xfrm>
          <a:prstGeom prst="rect">
            <a:avLst/>
          </a:prstGeom>
        </p:spPr>
        <p:txBody>
          <a:bodyPr wrap="square">
            <a:spAutoFit/>
          </a:bodyPr>
          <a:lstStyle/>
          <a:p>
            <a:pPr algn="just"/>
            <a:r>
              <a:rPr lang="es-ES" i="1" dirty="0"/>
              <a:t>En la postura monetarista la curva de oferta agregada es completamente vertical, tal como corresponde al modelo clásico. El aumento de la cantidad de dinero desplaza la curva de demanda para arriba, lo único que ocurrirá será que los precios aumentaran sin tener efectos sobre el nivel de producción.</a:t>
            </a:r>
            <a:endParaRPr lang="es-AR" dirty="0"/>
          </a:p>
        </p:txBody>
      </p:sp>
      <p:pic>
        <p:nvPicPr>
          <p:cNvPr id="7" name="6 Imagen"/>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2051720" y="1484784"/>
            <a:ext cx="4896544" cy="3474824"/>
          </a:xfrm>
          <a:prstGeom prst="rect">
            <a:avLst/>
          </a:prstGeom>
          <a:noFill/>
          <a:ln>
            <a:noFill/>
          </a:ln>
        </p:spPr>
      </p:pic>
    </p:spTree>
    <p:extLst>
      <p:ext uri="{BB962C8B-B14F-4D97-AF65-F5344CB8AC3E}">
        <p14:creationId xmlns="" xmlns:p14="http://schemas.microsoft.com/office/powerpoint/2010/main" val="401001716"/>
      </p:ext>
    </p:extLst>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3 CuadroTexto"/>
          <p:cNvSpPr txBox="1">
            <a:spLocks noChangeArrowheads="1"/>
          </p:cNvSpPr>
          <p:nvPr/>
        </p:nvSpPr>
        <p:spPr bwMode="auto">
          <a:xfrm>
            <a:off x="250825" y="332656"/>
            <a:ext cx="8713663" cy="769441"/>
          </a:xfrm>
          <a:prstGeom prst="rect">
            <a:avLst/>
          </a:prstGeom>
          <a:noFill/>
          <a:ln w="9525">
            <a:noFill/>
            <a:miter lim="800000"/>
            <a:headEnd/>
            <a:tailEnd/>
          </a:ln>
        </p:spPr>
        <p:txBody>
          <a:bodyPr wrap="square">
            <a:spAutoFit/>
          </a:bodyPr>
          <a:lstStyle/>
          <a:p>
            <a:r>
              <a:rPr lang="es-ES" sz="4400" dirty="0" smtClean="0">
                <a:latin typeface="Calibri" pitchFamily="34" charset="0"/>
              </a:rPr>
              <a:t>Inflación Estructural</a:t>
            </a:r>
          </a:p>
        </p:txBody>
      </p:sp>
      <p:sp>
        <p:nvSpPr>
          <p:cNvPr id="8" name="7 Rectángulo"/>
          <p:cNvSpPr/>
          <p:nvPr/>
        </p:nvSpPr>
        <p:spPr>
          <a:xfrm>
            <a:off x="785786" y="1785926"/>
            <a:ext cx="7929618" cy="3477875"/>
          </a:xfrm>
          <a:prstGeom prst="rect">
            <a:avLst/>
          </a:prstGeom>
        </p:spPr>
        <p:txBody>
          <a:bodyPr wrap="square">
            <a:spAutoFit/>
          </a:bodyPr>
          <a:lstStyle/>
          <a:p>
            <a:pPr algn="just"/>
            <a:r>
              <a:rPr lang="es-ES" sz="2000" dirty="0" smtClean="0"/>
              <a:t> Ya en los años ’60 surgió un nuevo concepto de inflación planteado por el profesor Julio H. G. Olivera que refería a que en países periféricos el alza de precios no es de origen monetario sino estructural al obedecer, sobre todo, a rigidices y asimetrías de la economía, como el estrangulamiento en la balanza de pagos. </a:t>
            </a:r>
            <a:r>
              <a:rPr lang="es-ES" sz="2000" dirty="0" err="1" smtClean="0"/>
              <a:t>Rapoport</a:t>
            </a:r>
            <a:r>
              <a:rPr lang="es-ES" sz="2000" dirty="0" smtClean="0"/>
              <a:t> añade que “una mirada estructural no identifica el problema sólo con la inflación sino con un conjunto de otros problemas, como la distribución del ingreso, los cuellos de botella en el sector externo y en las cadenas productivas, la generación de tecnología propia o la acumulación de capital”. La inflación estructural es una característica particular de países subdesarrollados con problemas en el sector externo.</a:t>
            </a:r>
            <a:endParaRPr lang="es-ES" sz="2000" dirty="0"/>
          </a:p>
        </p:txBody>
      </p:sp>
    </p:spTree>
    <p:extLst>
      <p:ext uri="{BB962C8B-B14F-4D97-AF65-F5344CB8AC3E}">
        <p14:creationId xmlns="" xmlns:p14="http://schemas.microsoft.com/office/powerpoint/2010/main" val="3934388316"/>
      </p:ext>
    </p:extLst>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3 CuadroTexto"/>
          <p:cNvSpPr txBox="1">
            <a:spLocks noChangeArrowheads="1"/>
          </p:cNvSpPr>
          <p:nvPr/>
        </p:nvSpPr>
        <p:spPr bwMode="auto">
          <a:xfrm>
            <a:off x="250825" y="332656"/>
            <a:ext cx="8713663" cy="769441"/>
          </a:xfrm>
          <a:prstGeom prst="rect">
            <a:avLst/>
          </a:prstGeom>
          <a:noFill/>
          <a:ln w="9525">
            <a:noFill/>
            <a:miter lim="800000"/>
            <a:headEnd/>
            <a:tailEnd/>
          </a:ln>
        </p:spPr>
        <p:txBody>
          <a:bodyPr wrap="square">
            <a:spAutoFit/>
          </a:bodyPr>
          <a:lstStyle/>
          <a:p>
            <a:r>
              <a:rPr lang="es-ES" sz="4400" dirty="0" smtClean="0">
                <a:latin typeface="Calibri" pitchFamily="34" charset="0"/>
              </a:rPr>
              <a:t>Inflación / Dinámica del ciclo</a:t>
            </a:r>
          </a:p>
        </p:txBody>
      </p:sp>
      <p:pic>
        <p:nvPicPr>
          <p:cNvPr id="1027" name="Picture 3" descr="http://k38.kn3.net/117A4F755.png"/>
          <p:cNvPicPr>
            <a:picLocks noChangeAspect="1" noChangeArrowheads="1"/>
          </p:cNvPicPr>
          <p:nvPr/>
        </p:nvPicPr>
        <p:blipFill>
          <a:blip r:embed="rId2" cstate="print"/>
          <a:srcRect/>
          <a:stretch>
            <a:fillRect/>
          </a:stretch>
        </p:blipFill>
        <p:spPr bwMode="auto">
          <a:xfrm>
            <a:off x="248415" y="1556792"/>
            <a:ext cx="8716073" cy="3888432"/>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3 CuadroTexto"/>
          <p:cNvSpPr txBox="1">
            <a:spLocks noChangeArrowheads="1"/>
          </p:cNvSpPr>
          <p:nvPr/>
        </p:nvSpPr>
        <p:spPr bwMode="auto">
          <a:xfrm>
            <a:off x="250825" y="332656"/>
            <a:ext cx="8713663" cy="769441"/>
          </a:xfrm>
          <a:prstGeom prst="rect">
            <a:avLst/>
          </a:prstGeom>
          <a:noFill/>
          <a:ln w="9525">
            <a:noFill/>
            <a:miter lim="800000"/>
            <a:headEnd/>
            <a:tailEnd/>
          </a:ln>
        </p:spPr>
        <p:txBody>
          <a:bodyPr wrap="square">
            <a:spAutoFit/>
          </a:bodyPr>
          <a:lstStyle/>
          <a:p>
            <a:r>
              <a:rPr lang="es-ES" sz="4400" dirty="0" smtClean="0">
                <a:latin typeface="Calibri" pitchFamily="34" charset="0"/>
              </a:rPr>
              <a:t>Inflación Esperada</a:t>
            </a:r>
          </a:p>
        </p:txBody>
      </p:sp>
      <p:sp>
        <p:nvSpPr>
          <p:cNvPr id="4" name="3 CuadroTexto"/>
          <p:cNvSpPr txBox="1"/>
          <p:nvPr/>
        </p:nvSpPr>
        <p:spPr>
          <a:xfrm>
            <a:off x="35496" y="1340768"/>
            <a:ext cx="8928992" cy="461665"/>
          </a:xfrm>
          <a:prstGeom prst="rect">
            <a:avLst/>
          </a:prstGeom>
          <a:noFill/>
        </p:spPr>
        <p:txBody>
          <a:bodyPr wrap="square" rtlCol="0">
            <a:spAutoFit/>
          </a:bodyPr>
          <a:lstStyle/>
          <a:p>
            <a:r>
              <a:rPr lang="es-ES" sz="2400" dirty="0" smtClean="0"/>
              <a:t>Es una previsión del índice, es decir una estimación futura de inflación</a:t>
            </a:r>
            <a:endParaRPr lang="es-ES" sz="2400" dirty="0"/>
          </a:p>
        </p:txBody>
      </p:sp>
      <p:graphicFrame>
        <p:nvGraphicFramePr>
          <p:cNvPr id="7" name="6 Diagrama"/>
          <p:cNvGraphicFramePr/>
          <p:nvPr/>
        </p:nvGraphicFramePr>
        <p:xfrm>
          <a:off x="395536" y="1052736"/>
          <a:ext cx="8352928"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7 CuadroTexto"/>
          <p:cNvSpPr txBox="1"/>
          <p:nvPr/>
        </p:nvSpPr>
        <p:spPr>
          <a:xfrm>
            <a:off x="35496" y="4316903"/>
            <a:ext cx="8856984" cy="1200329"/>
          </a:xfrm>
          <a:prstGeom prst="rect">
            <a:avLst/>
          </a:prstGeom>
          <a:noFill/>
        </p:spPr>
        <p:txBody>
          <a:bodyPr wrap="square" rtlCol="0">
            <a:spAutoFit/>
          </a:bodyPr>
          <a:lstStyle/>
          <a:p>
            <a:r>
              <a:rPr lang="es-ES" sz="2400" dirty="0" smtClean="0"/>
              <a:t>Si </a:t>
            </a:r>
            <a:r>
              <a:rPr lang="el-GR" sz="2400" dirty="0" smtClean="0"/>
              <a:t>π</a:t>
            </a:r>
            <a:r>
              <a:rPr lang="es-ES" sz="2400" baseline="-25000" dirty="0" smtClean="0"/>
              <a:t>t</a:t>
            </a:r>
            <a:r>
              <a:rPr lang="es-ES" sz="2400" dirty="0" smtClean="0"/>
              <a:t>&gt;</a:t>
            </a:r>
            <a:r>
              <a:rPr lang="el-GR" sz="2400" dirty="0" smtClean="0"/>
              <a:t>π</a:t>
            </a:r>
            <a:r>
              <a:rPr lang="es-ES" sz="2400" baseline="30000" dirty="0" smtClean="0"/>
              <a:t>e</a:t>
            </a:r>
            <a:r>
              <a:rPr lang="es-ES" sz="2400" baseline="-25000" dirty="0" smtClean="0"/>
              <a:t>t</a:t>
            </a:r>
            <a:r>
              <a:rPr lang="es-ES" sz="2400" dirty="0" smtClean="0"/>
              <a:t> los planes se tornan más difíciles de cumplir → aumentan aun más los precios empujados por la inflación inesperada (</a:t>
            </a:r>
            <a:r>
              <a:rPr lang="el-GR" sz="2400" dirty="0" smtClean="0"/>
              <a:t>π</a:t>
            </a:r>
            <a:r>
              <a:rPr lang="es-ES" sz="2400" baseline="-25000" dirty="0" smtClean="0"/>
              <a:t>t </a:t>
            </a:r>
            <a:r>
              <a:rPr lang="es-ES" sz="2400" dirty="0" smtClean="0"/>
              <a:t>), esto ocasiona más inflación (</a:t>
            </a:r>
            <a:r>
              <a:rPr lang="el-GR" sz="2400" dirty="0" smtClean="0"/>
              <a:t>π</a:t>
            </a:r>
            <a:r>
              <a:rPr lang="es-ES" sz="2400" dirty="0" smtClean="0"/>
              <a:t>´</a:t>
            </a:r>
            <a:r>
              <a:rPr lang="es-ES" sz="2400" baseline="-25000" dirty="0" smtClean="0"/>
              <a:t>t</a:t>
            </a:r>
            <a:r>
              <a:rPr lang="es-ES" sz="2400" dirty="0" smtClean="0"/>
              <a:t>) </a:t>
            </a:r>
            <a:endParaRPr lang="es-ES" sz="2400" dirty="0"/>
          </a:p>
        </p:txBody>
      </p:sp>
      <p:sp>
        <p:nvSpPr>
          <p:cNvPr id="9" name="8 CuadroTexto"/>
          <p:cNvSpPr txBox="1"/>
          <p:nvPr/>
        </p:nvSpPr>
        <p:spPr>
          <a:xfrm>
            <a:off x="187896" y="5775647"/>
            <a:ext cx="8856984" cy="461665"/>
          </a:xfrm>
          <a:prstGeom prst="rect">
            <a:avLst/>
          </a:prstGeom>
          <a:noFill/>
        </p:spPr>
        <p:txBody>
          <a:bodyPr wrap="square" rtlCol="0">
            <a:spAutoFit/>
          </a:bodyPr>
          <a:lstStyle/>
          <a:p>
            <a:pPr algn="ctr"/>
            <a:r>
              <a:rPr lang="el-GR" sz="2400" dirty="0" smtClean="0"/>
              <a:t>π</a:t>
            </a:r>
            <a:r>
              <a:rPr lang="es-ES" sz="2400" dirty="0" smtClean="0"/>
              <a:t>´</a:t>
            </a:r>
            <a:r>
              <a:rPr lang="es-ES" sz="2400" baseline="-25000" dirty="0" smtClean="0"/>
              <a:t>t</a:t>
            </a:r>
            <a:r>
              <a:rPr lang="es-ES" sz="2400" dirty="0" smtClean="0"/>
              <a:t>&gt;</a:t>
            </a:r>
            <a:r>
              <a:rPr lang="el-GR" sz="2400" dirty="0" smtClean="0"/>
              <a:t>π</a:t>
            </a:r>
            <a:r>
              <a:rPr lang="es-ES" sz="2400" baseline="-25000" dirty="0" smtClean="0"/>
              <a:t>t</a:t>
            </a:r>
            <a:r>
              <a:rPr lang="es-ES" sz="2400" dirty="0" smtClean="0"/>
              <a:t>&gt;</a:t>
            </a:r>
            <a:r>
              <a:rPr lang="el-GR" sz="2400" dirty="0" smtClean="0"/>
              <a:t>π</a:t>
            </a:r>
            <a:r>
              <a:rPr lang="es-ES" sz="2400" baseline="30000" dirty="0" smtClean="0"/>
              <a:t>e</a:t>
            </a:r>
            <a:r>
              <a:rPr lang="es-ES" sz="2400" baseline="-25000" dirty="0" smtClean="0"/>
              <a:t>t</a:t>
            </a:r>
            <a:r>
              <a:rPr lang="es-ES" sz="2400" dirty="0" smtClean="0"/>
              <a:t>  → </a:t>
            </a:r>
            <a:r>
              <a:rPr lang="el-GR" sz="2400" dirty="0" smtClean="0"/>
              <a:t>π</a:t>
            </a:r>
            <a:r>
              <a:rPr lang="es-ES" sz="2400" dirty="0" smtClean="0"/>
              <a:t>´</a:t>
            </a:r>
            <a:r>
              <a:rPr lang="es-ES" sz="2400" baseline="-25000" dirty="0" smtClean="0"/>
              <a:t>t</a:t>
            </a:r>
            <a:r>
              <a:rPr lang="es-ES" sz="2400" dirty="0" smtClean="0"/>
              <a:t>&gt;&gt;&gt;</a:t>
            </a:r>
            <a:r>
              <a:rPr lang="el-GR" sz="2400" dirty="0" smtClean="0"/>
              <a:t>π</a:t>
            </a:r>
            <a:r>
              <a:rPr lang="es-ES" sz="2400" baseline="30000" dirty="0" smtClean="0"/>
              <a:t>e</a:t>
            </a:r>
            <a:r>
              <a:rPr lang="es-ES" sz="2400" baseline="-25000" dirty="0" smtClean="0"/>
              <a:t>t</a:t>
            </a:r>
            <a:r>
              <a:rPr lang="es-ES" sz="2400" dirty="0" smtClean="0"/>
              <a:t> </a:t>
            </a:r>
            <a:endParaRPr lang="es-ES" sz="2400" dirty="0"/>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3 CuadroTexto"/>
          <p:cNvSpPr txBox="1">
            <a:spLocks noChangeArrowheads="1"/>
          </p:cNvSpPr>
          <p:nvPr/>
        </p:nvSpPr>
        <p:spPr bwMode="auto">
          <a:xfrm>
            <a:off x="250825" y="332656"/>
            <a:ext cx="8713663" cy="769441"/>
          </a:xfrm>
          <a:prstGeom prst="rect">
            <a:avLst/>
          </a:prstGeom>
          <a:noFill/>
          <a:ln w="9525">
            <a:noFill/>
            <a:miter lim="800000"/>
            <a:headEnd/>
            <a:tailEnd/>
          </a:ln>
        </p:spPr>
        <p:txBody>
          <a:bodyPr wrap="square">
            <a:spAutoFit/>
          </a:bodyPr>
          <a:lstStyle/>
          <a:p>
            <a:r>
              <a:rPr lang="es-ES" sz="4400" dirty="0" smtClean="0">
                <a:latin typeface="Calibri" pitchFamily="34" charset="0"/>
              </a:rPr>
              <a:t>Inflación / Distorsión de Precios</a:t>
            </a:r>
          </a:p>
        </p:txBody>
      </p:sp>
      <p:pic>
        <p:nvPicPr>
          <p:cNvPr id="45058" name="Picture 2"/>
          <p:cNvPicPr>
            <a:picLocks noChangeAspect="1" noChangeArrowheads="1"/>
          </p:cNvPicPr>
          <p:nvPr/>
        </p:nvPicPr>
        <p:blipFill>
          <a:blip r:embed="rId2" cstate="print"/>
          <a:srcRect/>
          <a:stretch>
            <a:fillRect/>
          </a:stretch>
        </p:blipFill>
        <p:spPr bwMode="auto">
          <a:xfrm>
            <a:off x="253751" y="1484784"/>
            <a:ext cx="8710737" cy="4608512"/>
          </a:xfrm>
          <a:prstGeom prst="rect">
            <a:avLst/>
          </a:prstGeom>
          <a:noFill/>
          <a:ln w="9525">
            <a:noFill/>
            <a:miter lim="800000"/>
            <a:headEnd/>
            <a:tailEnd/>
          </a:ln>
          <a:effectLst/>
        </p:spPr>
      </p:pic>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3 CuadroTexto"/>
          <p:cNvSpPr txBox="1">
            <a:spLocks noChangeArrowheads="1"/>
          </p:cNvSpPr>
          <p:nvPr/>
        </p:nvSpPr>
        <p:spPr bwMode="auto">
          <a:xfrm>
            <a:off x="250825" y="332656"/>
            <a:ext cx="8713663" cy="769441"/>
          </a:xfrm>
          <a:prstGeom prst="rect">
            <a:avLst/>
          </a:prstGeom>
          <a:noFill/>
          <a:ln w="9525">
            <a:noFill/>
            <a:miter lim="800000"/>
            <a:headEnd/>
            <a:tailEnd/>
          </a:ln>
        </p:spPr>
        <p:txBody>
          <a:bodyPr wrap="square">
            <a:spAutoFit/>
          </a:bodyPr>
          <a:lstStyle/>
          <a:p>
            <a:r>
              <a:rPr lang="es-ES" sz="4400" dirty="0" smtClean="0">
                <a:latin typeface="Calibri" pitchFamily="34" charset="0"/>
              </a:rPr>
              <a:t>Inflación / Efectos</a:t>
            </a:r>
          </a:p>
        </p:txBody>
      </p:sp>
      <p:sp>
        <p:nvSpPr>
          <p:cNvPr id="4" name="3 CuadroTexto"/>
          <p:cNvSpPr txBox="1"/>
          <p:nvPr/>
        </p:nvSpPr>
        <p:spPr>
          <a:xfrm>
            <a:off x="179512" y="1556792"/>
            <a:ext cx="8640960" cy="1938992"/>
          </a:xfrm>
          <a:prstGeom prst="rect">
            <a:avLst/>
          </a:prstGeom>
          <a:noFill/>
        </p:spPr>
        <p:txBody>
          <a:bodyPr wrap="square" rtlCol="0">
            <a:spAutoFit/>
          </a:bodyPr>
          <a:lstStyle/>
          <a:p>
            <a:r>
              <a:rPr lang="es-ES" sz="2000" dirty="0" smtClean="0"/>
              <a:t>- Distorsión de precios..</a:t>
            </a:r>
          </a:p>
          <a:p>
            <a:pPr>
              <a:buFontTx/>
              <a:buChar char="-"/>
            </a:pPr>
            <a:r>
              <a:rPr lang="es-ES" sz="2000" dirty="0" smtClean="0"/>
              <a:t> Perjudica a los que reciben rentas fijas en términos nominales.</a:t>
            </a:r>
          </a:p>
          <a:p>
            <a:pPr>
              <a:buFontTx/>
              <a:buChar char="-"/>
            </a:pPr>
            <a:r>
              <a:rPr lang="es-ES" sz="2000" dirty="0" smtClean="0"/>
              <a:t> Efecto Olivera-</a:t>
            </a:r>
            <a:r>
              <a:rPr lang="es-ES" sz="2000" dirty="0" err="1" smtClean="0"/>
              <a:t>Tanzi</a:t>
            </a:r>
            <a:r>
              <a:rPr lang="es-ES" sz="2000" dirty="0" smtClean="0"/>
              <a:t>.</a:t>
            </a:r>
          </a:p>
          <a:p>
            <a:pPr>
              <a:buFontTx/>
              <a:buChar char="-"/>
            </a:pPr>
            <a:r>
              <a:rPr lang="es-ES" sz="2000" dirty="0" smtClean="0"/>
              <a:t> Disminución del valor del dinero y del poder adquisitivo.</a:t>
            </a:r>
          </a:p>
          <a:p>
            <a:pPr>
              <a:buFontTx/>
              <a:buChar char="-"/>
            </a:pPr>
            <a:r>
              <a:rPr lang="es-ES" sz="2000" dirty="0" smtClean="0"/>
              <a:t> Reduce el valor de los ahorros y activos de valor nominal fijo.</a:t>
            </a:r>
          </a:p>
          <a:p>
            <a:endParaRPr lang="es-ES" sz="2000" dirty="0"/>
          </a:p>
        </p:txBody>
      </p:sp>
      <p:sp>
        <p:nvSpPr>
          <p:cNvPr id="5" name="4 CuadroTexto"/>
          <p:cNvSpPr txBox="1"/>
          <p:nvPr/>
        </p:nvSpPr>
        <p:spPr>
          <a:xfrm>
            <a:off x="179512" y="4161274"/>
            <a:ext cx="8640960" cy="1631216"/>
          </a:xfrm>
          <a:prstGeom prst="rect">
            <a:avLst/>
          </a:prstGeom>
          <a:noFill/>
        </p:spPr>
        <p:txBody>
          <a:bodyPr wrap="square" rtlCol="0">
            <a:spAutoFit/>
          </a:bodyPr>
          <a:lstStyle/>
          <a:p>
            <a:pPr>
              <a:buFontTx/>
              <a:buChar char="-"/>
            </a:pPr>
            <a:r>
              <a:rPr lang="es-ES" sz="2000" dirty="0" smtClean="0"/>
              <a:t> Distorsiona las decisiones sobre la realización de presupuestos.</a:t>
            </a:r>
          </a:p>
          <a:p>
            <a:pPr>
              <a:buFontTx/>
              <a:buChar char="-"/>
            </a:pPr>
            <a:r>
              <a:rPr lang="es-ES" sz="2000" dirty="0" smtClean="0"/>
              <a:t> Disminuye las amortización (costo no </a:t>
            </a:r>
            <a:r>
              <a:rPr lang="es-ES" sz="2000" dirty="0" err="1" smtClean="0"/>
              <a:t>erogable</a:t>
            </a:r>
            <a:r>
              <a:rPr lang="es-ES" sz="2000" dirty="0" smtClean="0"/>
              <a:t>).</a:t>
            </a:r>
          </a:p>
          <a:p>
            <a:pPr>
              <a:buFontTx/>
              <a:buChar char="-"/>
            </a:pPr>
            <a:r>
              <a:rPr lang="es-ES" sz="2000" dirty="0" smtClean="0"/>
              <a:t>Modifica </a:t>
            </a:r>
            <a:r>
              <a:rPr lang="es-ES" sz="2000" dirty="0" smtClean="0"/>
              <a:t>las políticas de inventarios.</a:t>
            </a:r>
          </a:p>
          <a:p>
            <a:pPr>
              <a:buFontTx/>
              <a:buChar char="-"/>
            </a:pPr>
            <a:r>
              <a:rPr lang="es-ES" sz="2000" dirty="0" smtClean="0"/>
              <a:t> Modifica la presión sobre los plazos de pago y cobro.</a:t>
            </a:r>
          </a:p>
          <a:p>
            <a:endParaRPr lang="es-ES" sz="2000" dirty="0" smtClean="0"/>
          </a:p>
        </p:txBody>
      </p:sp>
      <p:sp>
        <p:nvSpPr>
          <p:cNvPr id="6" name="5 CuadroTexto"/>
          <p:cNvSpPr txBox="1"/>
          <p:nvPr/>
        </p:nvSpPr>
        <p:spPr>
          <a:xfrm>
            <a:off x="107504" y="1124744"/>
            <a:ext cx="8784976" cy="461665"/>
          </a:xfrm>
          <a:prstGeom prst="rect">
            <a:avLst/>
          </a:prstGeom>
          <a:noFill/>
        </p:spPr>
        <p:txBody>
          <a:bodyPr wrap="square" rtlCol="0">
            <a:spAutoFit/>
          </a:bodyPr>
          <a:lstStyle/>
          <a:p>
            <a:r>
              <a:rPr lang="es-ES" sz="2400" dirty="0" smtClean="0"/>
              <a:t>A nivel social…</a:t>
            </a:r>
          </a:p>
        </p:txBody>
      </p:sp>
      <p:sp>
        <p:nvSpPr>
          <p:cNvPr id="7" name="6 CuadroTexto"/>
          <p:cNvSpPr txBox="1"/>
          <p:nvPr/>
        </p:nvSpPr>
        <p:spPr>
          <a:xfrm>
            <a:off x="107504" y="3573016"/>
            <a:ext cx="8784976" cy="461665"/>
          </a:xfrm>
          <a:prstGeom prst="rect">
            <a:avLst/>
          </a:prstGeom>
          <a:noFill/>
        </p:spPr>
        <p:txBody>
          <a:bodyPr wrap="square" rtlCol="0">
            <a:spAutoFit/>
          </a:bodyPr>
          <a:lstStyle/>
          <a:p>
            <a:r>
              <a:rPr lang="es-ES" sz="2400" dirty="0" smtClean="0"/>
              <a:t>A nivel empresarial…</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ox(in)">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ox(in)">
                                      <p:cBhvr>
                                        <p:cTn id="1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7"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3 CuadroTexto"/>
          <p:cNvSpPr txBox="1">
            <a:spLocks noChangeArrowheads="1"/>
          </p:cNvSpPr>
          <p:nvPr/>
        </p:nvSpPr>
        <p:spPr bwMode="auto">
          <a:xfrm>
            <a:off x="250825" y="332656"/>
            <a:ext cx="8713663" cy="769441"/>
          </a:xfrm>
          <a:prstGeom prst="rect">
            <a:avLst/>
          </a:prstGeom>
          <a:noFill/>
          <a:ln w="9525">
            <a:noFill/>
            <a:miter lim="800000"/>
            <a:headEnd/>
            <a:tailEnd/>
          </a:ln>
        </p:spPr>
        <p:txBody>
          <a:bodyPr wrap="square">
            <a:spAutoFit/>
          </a:bodyPr>
          <a:lstStyle/>
          <a:p>
            <a:r>
              <a:rPr lang="es-ES" sz="4400" dirty="0" smtClean="0">
                <a:latin typeface="Calibri" pitchFamily="34" charset="0"/>
              </a:rPr>
              <a:t>Deflación</a:t>
            </a:r>
          </a:p>
        </p:txBody>
      </p:sp>
      <p:sp>
        <p:nvSpPr>
          <p:cNvPr id="6" name="5 CuadroTexto"/>
          <p:cNvSpPr txBox="1"/>
          <p:nvPr/>
        </p:nvSpPr>
        <p:spPr>
          <a:xfrm>
            <a:off x="107504" y="1220559"/>
            <a:ext cx="8784976" cy="1200329"/>
          </a:xfrm>
          <a:prstGeom prst="rect">
            <a:avLst/>
          </a:prstGeom>
          <a:noFill/>
        </p:spPr>
        <p:txBody>
          <a:bodyPr wrap="square" rtlCol="0">
            <a:spAutoFit/>
          </a:bodyPr>
          <a:lstStyle/>
          <a:p>
            <a:r>
              <a:rPr lang="es-ES" sz="2400" dirty="0" smtClean="0"/>
              <a:t>Es la bajada generalizada y prolongada del nivel de precios de bienes y servicios. Suele responder a una caída en la demanda y puede tener consecuencias más negativas que la inflación.</a:t>
            </a:r>
          </a:p>
        </p:txBody>
      </p:sp>
      <p:graphicFrame>
        <p:nvGraphicFramePr>
          <p:cNvPr id="8" name="7 Diagrama"/>
          <p:cNvGraphicFramePr/>
          <p:nvPr/>
        </p:nvGraphicFramePr>
        <p:xfrm>
          <a:off x="179512" y="1309216"/>
          <a:ext cx="8712968"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8 Flecha en U"/>
          <p:cNvSpPr/>
          <p:nvPr/>
        </p:nvSpPr>
        <p:spPr>
          <a:xfrm rot="10800000">
            <a:off x="1403648" y="3845271"/>
            <a:ext cx="6480720" cy="720080"/>
          </a:xfrm>
          <a:prstGeom prst="utur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solidFill>
                <a:schemeClr val="tx1"/>
              </a:solidFill>
            </a:endParaRPr>
          </a:p>
        </p:txBody>
      </p:sp>
      <p:sp>
        <p:nvSpPr>
          <p:cNvPr id="10" name="9 CuadroTexto"/>
          <p:cNvSpPr txBox="1"/>
          <p:nvPr/>
        </p:nvSpPr>
        <p:spPr>
          <a:xfrm>
            <a:off x="107504" y="4911551"/>
            <a:ext cx="8784976" cy="461665"/>
          </a:xfrm>
          <a:prstGeom prst="rect">
            <a:avLst/>
          </a:prstGeom>
          <a:noFill/>
        </p:spPr>
        <p:txBody>
          <a:bodyPr wrap="square" rtlCol="0">
            <a:spAutoFit/>
          </a:bodyPr>
          <a:lstStyle/>
          <a:p>
            <a:r>
              <a:rPr lang="es-ES" sz="2400" dirty="0" smtClean="0"/>
              <a:t>Las políticas  anti-deflación se orientan a potenciar la demanda…  </a:t>
            </a:r>
          </a:p>
        </p:txBody>
      </p:sp>
      <p:sp>
        <p:nvSpPr>
          <p:cNvPr id="11" name="10 CuadroTexto"/>
          <p:cNvSpPr txBox="1"/>
          <p:nvPr/>
        </p:nvSpPr>
        <p:spPr>
          <a:xfrm>
            <a:off x="107504" y="5622339"/>
            <a:ext cx="8784976" cy="830997"/>
          </a:xfrm>
          <a:prstGeom prst="rect">
            <a:avLst/>
          </a:prstGeom>
          <a:noFill/>
        </p:spPr>
        <p:txBody>
          <a:bodyPr wrap="square" rtlCol="0">
            <a:spAutoFit/>
          </a:bodyPr>
          <a:lstStyle/>
          <a:p>
            <a:r>
              <a:rPr lang="es-ES" sz="2400" b="1" dirty="0" smtClean="0"/>
              <a:t>Monetarista: </a:t>
            </a:r>
            <a:r>
              <a:rPr lang="es-ES" sz="2400" dirty="0" smtClean="0"/>
              <a:t>Bajar el tipo de interés y fomentar los créditos.</a:t>
            </a:r>
          </a:p>
          <a:p>
            <a:r>
              <a:rPr lang="es-ES" sz="2400" b="1" dirty="0" smtClean="0"/>
              <a:t>Keynesiana: </a:t>
            </a:r>
            <a:r>
              <a:rPr lang="es-ES" sz="2400" dirty="0" smtClean="0"/>
              <a:t>Incrementando el gasto publico y P. Fiscal Expansiva.</a:t>
            </a:r>
            <a:endParaRPr lang="es-ES" sz="2400" b="1" dirty="0" smtClean="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ox(in)">
                                      <p:cBhvr>
                                        <p:cTn id="7" dur="500"/>
                                        <p:tgtEl>
                                          <p:spTgt spid="8"/>
                                        </p:tgtEl>
                                      </p:cBhvr>
                                    </p:animEffect>
                                  </p:childTnLst>
                                </p:cTn>
                              </p:par>
                              <p:par>
                                <p:cTn id="8" presetID="4" presetClass="entr" presetSubtype="16"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box(in)">
                                      <p:cBhvr>
                                        <p:cTn id="10" dur="5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4" presetClass="entr" presetSubtype="16"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box(in)">
                                      <p:cBhvr>
                                        <p:cTn id="15" dur="500"/>
                                        <p:tgtEl>
                                          <p:spTgt spid="10"/>
                                        </p:tgtEl>
                                      </p:cBhvr>
                                    </p:animEffect>
                                  </p:childTnLst>
                                </p:cTn>
                              </p:par>
                            </p:childTnLst>
                          </p:cTn>
                        </p:par>
                      </p:childTnLst>
                    </p:cTn>
                  </p:par>
                  <p:par>
                    <p:cTn id="16" fill="hold">
                      <p:stCondLst>
                        <p:cond delay="indefinite"/>
                      </p:stCondLst>
                      <p:childTnLst>
                        <p:par>
                          <p:cTn id="17" fill="hold">
                            <p:stCondLst>
                              <p:cond delay="0"/>
                            </p:stCondLst>
                            <p:childTnLst>
                              <p:par>
                                <p:cTn id="18" presetID="4" presetClass="entr" presetSubtype="16" fill="hold" grpId="0" nodeType="clickEffect">
                                  <p:stCondLst>
                                    <p:cond delay="0"/>
                                  </p:stCondLst>
                                  <p:childTnLst>
                                    <p:set>
                                      <p:cBhvr>
                                        <p:cTn id="19" dur="1" fill="hold">
                                          <p:stCondLst>
                                            <p:cond delay="0"/>
                                          </p:stCondLst>
                                        </p:cTn>
                                        <p:tgtEl>
                                          <p:spTgt spid="11"/>
                                        </p:tgtEl>
                                        <p:attrNameLst>
                                          <p:attrName>style.visibility</p:attrName>
                                        </p:attrNameLst>
                                      </p:cBhvr>
                                      <p:to>
                                        <p:strVal val="visible"/>
                                      </p:to>
                                    </p:set>
                                    <p:animEffect transition="in" filter="box(in)">
                                      <p:cBhvr>
                                        <p:cTn id="20"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8" grpId="0">
        <p:bldAsOne/>
      </p:bldGraphic>
      <p:bldP spid="9" grpId="0" animBg="1"/>
      <p:bldP spid="10" grpId="0"/>
      <p:bldP spid="11"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3 CuadroTexto"/>
          <p:cNvSpPr txBox="1">
            <a:spLocks noChangeArrowheads="1"/>
          </p:cNvSpPr>
          <p:nvPr/>
        </p:nvSpPr>
        <p:spPr bwMode="auto">
          <a:xfrm>
            <a:off x="250825" y="332656"/>
            <a:ext cx="8713663" cy="769441"/>
          </a:xfrm>
          <a:prstGeom prst="rect">
            <a:avLst/>
          </a:prstGeom>
          <a:noFill/>
          <a:ln w="9525">
            <a:noFill/>
            <a:miter lim="800000"/>
            <a:headEnd/>
            <a:tailEnd/>
          </a:ln>
        </p:spPr>
        <p:txBody>
          <a:bodyPr wrap="square">
            <a:spAutoFit/>
          </a:bodyPr>
          <a:lstStyle/>
          <a:p>
            <a:r>
              <a:rPr lang="es-ES" sz="4400" dirty="0" smtClean="0">
                <a:latin typeface="Calibri" pitchFamily="34" charset="0"/>
              </a:rPr>
              <a:t>Deflación</a:t>
            </a:r>
          </a:p>
        </p:txBody>
      </p:sp>
      <p:sp>
        <p:nvSpPr>
          <p:cNvPr id="12" name="11 CuadroTexto"/>
          <p:cNvSpPr txBox="1"/>
          <p:nvPr/>
        </p:nvSpPr>
        <p:spPr>
          <a:xfrm>
            <a:off x="107504" y="1268760"/>
            <a:ext cx="8784976" cy="461665"/>
          </a:xfrm>
          <a:prstGeom prst="rect">
            <a:avLst/>
          </a:prstGeom>
          <a:noFill/>
        </p:spPr>
        <p:txBody>
          <a:bodyPr wrap="square" rtlCol="0">
            <a:spAutoFit/>
          </a:bodyPr>
          <a:lstStyle/>
          <a:p>
            <a:r>
              <a:rPr lang="es-ES" sz="2400" dirty="0" smtClean="0"/>
              <a:t>Consecuencias:</a:t>
            </a:r>
          </a:p>
        </p:txBody>
      </p:sp>
      <p:sp>
        <p:nvSpPr>
          <p:cNvPr id="13" name="12 CuadroTexto"/>
          <p:cNvSpPr txBox="1"/>
          <p:nvPr/>
        </p:nvSpPr>
        <p:spPr>
          <a:xfrm>
            <a:off x="755576" y="1927279"/>
            <a:ext cx="7992888" cy="3877985"/>
          </a:xfrm>
          <a:prstGeom prst="rect">
            <a:avLst/>
          </a:prstGeom>
          <a:noFill/>
        </p:spPr>
        <p:txBody>
          <a:bodyPr wrap="square" rtlCol="0">
            <a:spAutoFit/>
          </a:bodyPr>
          <a:lstStyle/>
          <a:p>
            <a:pPr lvl="0">
              <a:buFontTx/>
              <a:buChar char="-"/>
            </a:pPr>
            <a:r>
              <a:rPr lang="es-ES" sz="2400" dirty="0" smtClean="0"/>
              <a:t>Retrasa las decisiones de consumo e inversión.</a:t>
            </a:r>
          </a:p>
          <a:p>
            <a:pPr lvl="0">
              <a:buFontTx/>
              <a:buChar char="-"/>
            </a:pPr>
            <a:endParaRPr lang="es-ES" sz="1000" dirty="0" smtClean="0"/>
          </a:p>
          <a:p>
            <a:pPr lvl="0"/>
            <a:r>
              <a:rPr lang="es-ES" sz="2400" dirty="0" smtClean="0"/>
              <a:t>-Aumenta el valor real de las deudas lo cual ocasiona un aumento de las pérdidas y de las bancarrotas.</a:t>
            </a:r>
          </a:p>
          <a:p>
            <a:pPr lvl="0"/>
            <a:endParaRPr lang="es-ES" sz="1000" dirty="0" smtClean="0"/>
          </a:p>
          <a:p>
            <a:pPr lvl="0"/>
            <a:r>
              <a:rPr lang="es-ES" sz="2400" dirty="0" smtClean="0"/>
              <a:t>-Disminuye el valor de los activos, lo que reduce el valor de las garantías de los préstamos y aumenta las pérdidas por morosidad.</a:t>
            </a:r>
          </a:p>
          <a:p>
            <a:pPr lvl="0"/>
            <a:r>
              <a:rPr lang="es-ES" sz="1000" dirty="0" smtClean="0"/>
              <a:t>        </a:t>
            </a:r>
          </a:p>
          <a:p>
            <a:pPr lvl="0"/>
            <a:r>
              <a:rPr lang="es-ES" sz="2400" dirty="0" smtClean="0"/>
              <a:t>-La última consecuencia sería la Trampa de la liquidez, tipos de interés hasta el 0% de manera que el mejor activo para invertir es el efectivo, sin riesgo y con rentabilidad real positiva.</a:t>
            </a: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3 CuadroTexto"/>
          <p:cNvSpPr txBox="1">
            <a:spLocks noChangeArrowheads="1"/>
          </p:cNvSpPr>
          <p:nvPr/>
        </p:nvSpPr>
        <p:spPr bwMode="auto">
          <a:xfrm>
            <a:off x="250825" y="332656"/>
            <a:ext cx="8713663" cy="769441"/>
          </a:xfrm>
          <a:prstGeom prst="rect">
            <a:avLst/>
          </a:prstGeom>
          <a:noFill/>
          <a:ln w="9525">
            <a:noFill/>
            <a:miter lim="800000"/>
            <a:headEnd/>
            <a:tailEnd/>
          </a:ln>
        </p:spPr>
        <p:txBody>
          <a:bodyPr wrap="square">
            <a:spAutoFit/>
          </a:bodyPr>
          <a:lstStyle/>
          <a:p>
            <a:r>
              <a:rPr lang="es-ES" sz="4400" dirty="0" smtClean="0">
                <a:latin typeface="Calibri" pitchFamily="34" charset="0"/>
              </a:rPr>
              <a:t>Índices</a:t>
            </a:r>
            <a:endParaRPr lang="es-ES" sz="4400" dirty="0">
              <a:latin typeface="Calibri" pitchFamily="34" charset="0"/>
            </a:endParaRPr>
          </a:p>
        </p:txBody>
      </p:sp>
      <p:sp>
        <p:nvSpPr>
          <p:cNvPr id="11" name="10 CuadroTexto"/>
          <p:cNvSpPr txBox="1"/>
          <p:nvPr/>
        </p:nvSpPr>
        <p:spPr>
          <a:xfrm>
            <a:off x="755576" y="1556792"/>
            <a:ext cx="7488832" cy="1200329"/>
          </a:xfrm>
          <a:prstGeom prst="rect">
            <a:avLst/>
          </a:prstGeom>
          <a:noFill/>
        </p:spPr>
        <p:txBody>
          <a:bodyPr wrap="square" rtlCol="0">
            <a:spAutoFit/>
          </a:bodyPr>
          <a:lstStyle/>
          <a:p>
            <a:pPr algn="ctr"/>
            <a:r>
              <a:rPr lang="es-ES" sz="2400" b="1" dirty="0" smtClean="0"/>
              <a:t>Índice de precios al consumidor</a:t>
            </a:r>
          </a:p>
          <a:p>
            <a:r>
              <a:rPr lang="es-ES" sz="2400" b="1" dirty="0" smtClean="0"/>
              <a:t>IPC: </a:t>
            </a:r>
            <a:r>
              <a:rPr lang="es-ES" sz="2400" dirty="0" smtClean="0"/>
              <a:t>Mide el costo de comprar una canasta fija de bienes y servicios que representa las compras de los consumidores.</a:t>
            </a:r>
          </a:p>
        </p:txBody>
      </p:sp>
      <p:sp>
        <p:nvSpPr>
          <p:cNvPr id="15" name="14 CuadroTexto"/>
          <p:cNvSpPr txBox="1"/>
          <p:nvPr/>
        </p:nvSpPr>
        <p:spPr>
          <a:xfrm>
            <a:off x="755576" y="3236783"/>
            <a:ext cx="7488832" cy="1200329"/>
          </a:xfrm>
          <a:prstGeom prst="rect">
            <a:avLst/>
          </a:prstGeom>
          <a:noFill/>
        </p:spPr>
        <p:txBody>
          <a:bodyPr wrap="square" rtlCol="0">
            <a:spAutoFit/>
          </a:bodyPr>
          <a:lstStyle/>
          <a:p>
            <a:pPr algn="ctr"/>
            <a:r>
              <a:rPr lang="es-ES" sz="2400" b="1" dirty="0" smtClean="0"/>
              <a:t>Deflactor del PBI</a:t>
            </a:r>
          </a:p>
          <a:p>
            <a:r>
              <a:rPr lang="es-ES" sz="2400" b="1" dirty="0" smtClean="0"/>
              <a:t>Def-PBI:</a:t>
            </a:r>
            <a:r>
              <a:rPr lang="es-ES" sz="2400" dirty="0" smtClean="0"/>
              <a:t> (PBI</a:t>
            </a:r>
            <a:r>
              <a:rPr lang="es-ES" sz="2400" baseline="-25000" dirty="0" smtClean="0"/>
              <a:t>Nominal</a:t>
            </a:r>
            <a:r>
              <a:rPr lang="es-ES" sz="2400" dirty="0" smtClean="0"/>
              <a:t> / PBI</a:t>
            </a:r>
            <a:r>
              <a:rPr lang="es-ES" sz="2400" baseline="-25000" dirty="0" smtClean="0"/>
              <a:t>real</a:t>
            </a:r>
            <a:r>
              <a:rPr lang="es-ES" sz="2400" dirty="0" smtClean="0"/>
              <a:t> )</a:t>
            </a:r>
            <a:r>
              <a:rPr lang="es-ES" sz="2400" baseline="30000" dirty="0" smtClean="0"/>
              <a:t>del mismo año</a:t>
            </a:r>
            <a:r>
              <a:rPr lang="es-ES" sz="2400" dirty="0" smtClean="0"/>
              <a:t> Incluye los precios de todos los bienes producidos en el país.</a:t>
            </a:r>
          </a:p>
        </p:txBody>
      </p:sp>
      <p:sp>
        <p:nvSpPr>
          <p:cNvPr id="16" name="15 CuadroTexto"/>
          <p:cNvSpPr txBox="1"/>
          <p:nvPr/>
        </p:nvSpPr>
        <p:spPr>
          <a:xfrm>
            <a:off x="755576" y="5013176"/>
            <a:ext cx="7488832" cy="1200329"/>
          </a:xfrm>
          <a:prstGeom prst="rect">
            <a:avLst/>
          </a:prstGeom>
          <a:noFill/>
        </p:spPr>
        <p:txBody>
          <a:bodyPr wrap="square" rtlCol="0">
            <a:spAutoFit/>
          </a:bodyPr>
          <a:lstStyle/>
          <a:p>
            <a:pPr algn="ctr"/>
            <a:r>
              <a:rPr lang="es-ES" sz="2400" b="1" dirty="0" smtClean="0"/>
              <a:t>Índice de precios al productor</a:t>
            </a:r>
          </a:p>
          <a:p>
            <a:r>
              <a:rPr lang="es-ES" sz="2400" b="1" dirty="0" smtClean="0"/>
              <a:t>IPP: </a:t>
            </a:r>
            <a:r>
              <a:rPr lang="es-ES" sz="2400" dirty="0" smtClean="0"/>
              <a:t>Mide el costo de una canasta de bienes compuesta por MP y B. semiterminados.</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ox(in)">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box(in)">
                                      <p:cBhvr>
                                        <p:cTn id="12" dur="500"/>
                                        <p:tgtEl>
                                          <p:spTgt spid="15"/>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animEffect transition="in" filter="box(in)">
                                      <p:cBhvr>
                                        <p:cTn id="17"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5" grpId="0"/>
      <p:bldP spid="16"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3 CuadroTexto"/>
          <p:cNvSpPr txBox="1">
            <a:spLocks noChangeArrowheads="1"/>
          </p:cNvSpPr>
          <p:nvPr/>
        </p:nvSpPr>
        <p:spPr bwMode="auto">
          <a:xfrm>
            <a:off x="250825" y="332656"/>
            <a:ext cx="8713663" cy="769441"/>
          </a:xfrm>
          <a:prstGeom prst="rect">
            <a:avLst/>
          </a:prstGeom>
          <a:noFill/>
          <a:ln w="9525">
            <a:noFill/>
            <a:miter lim="800000"/>
            <a:headEnd/>
            <a:tailEnd/>
          </a:ln>
        </p:spPr>
        <p:txBody>
          <a:bodyPr wrap="square">
            <a:spAutoFit/>
          </a:bodyPr>
          <a:lstStyle/>
          <a:p>
            <a:r>
              <a:rPr lang="es-ES" sz="4400" dirty="0" smtClean="0">
                <a:latin typeface="Calibri" pitchFamily="34" charset="0"/>
              </a:rPr>
              <a:t>Estanflación</a:t>
            </a:r>
          </a:p>
        </p:txBody>
      </p:sp>
      <p:sp>
        <p:nvSpPr>
          <p:cNvPr id="12" name="11 CuadroTexto"/>
          <p:cNvSpPr txBox="1"/>
          <p:nvPr/>
        </p:nvSpPr>
        <p:spPr>
          <a:xfrm>
            <a:off x="107504" y="1268760"/>
            <a:ext cx="8784976" cy="1200329"/>
          </a:xfrm>
          <a:prstGeom prst="rect">
            <a:avLst/>
          </a:prstGeom>
          <a:noFill/>
        </p:spPr>
        <p:txBody>
          <a:bodyPr wrap="square" rtlCol="0">
            <a:spAutoFit/>
          </a:bodyPr>
          <a:lstStyle/>
          <a:p>
            <a:r>
              <a:rPr lang="es-ES" sz="2400" dirty="0" smtClean="0"/>
              <a:t>Momento o coyuntura económica en que, dentro de una situación inflacionaria, se produce un estancamiento de la economía y el ritmo de la inflación no cede.</a:t>
            </a:r>
          </a:p>
        </p:txBody>
      </p:sp>
      <p:sp>
        <p:nvSpPr>
          <p:cNvPr id="5" name="4 CuadroTexto"/>
          <p:cNvSpPr txBox="1"/>
          <p:nvPr/>
        </p:nvSpPr>
        <p:spPr>
          <a:xfrm>
            <a:off x="107504" y="2607295"/>
            <a:ext cx="8784976" cy="461665"/>
          </a:xfrm>
          <a:prstGeom prst="rect">
            <a:avLst/>
          </a:prstGeom>
          <a:noFill/>
        </p:spPr>
        <p:txBody>
          <a:bodyPr wrap="square" rtlCol="0">
            <a:spAutoFit/>
          </a:bodyPr>
          <a:lstStyle/>
          <a:p>
            <a:r>
              <a:rPr lang="es-ES" sz="2400" dirty="0" smtClean="0"/>
              <a:t>PBI </a:t>
            </a:r>
            <a:r>
              <a:rPr lang="es-ES" sz="2400" dirty="0" smtClean="0">
                <a:latin typeface="Calibri"/>
              </a:rPr>
              <a:t>↓ </a:t>
            </a:r>
            <a:r>
              <a:rPr lang="es-ES" sz="2400" dirty="0" smtClean="0"/>
              <a:t>dos trimestres consecutivos acompañada de una alta inflación.</a:t>
            </a:r>
          </a:p>
        </p:txBody>
      </p:sp>
      <p:sp>
        <p:nvSpPr>
          <p:cNvPr id="6" name="5 CuadroTexto"/>
          <p:cNvSpPr txBox="1"/>
          <p:nvPr/>
        </p:nvSpPr>
        <p:spPr>
          <a:xfrm>
            <a:off x="107504" y="3261752"/>
            <a:ext cx="8784976" cy="2831544"/>
          </a:xfrm>
          <a:prstGeom prst="rect">
            <a:avLst/>
          </a:prstGeom>
          <a:noFill/>
        </p:spPr>
        <p:txBody>
          <a:bodyPr wrap="square" rtlCol="0">
            <a:spAutoFit/>
          </a:bodyPr>
          <a:lstStyle/>
          <a:p>
            <a:r>
              <a:rPr lang="es-ES" sz="2400" dirty="0" smtClean="0"/>
              <a:t>Es considerado uno de los peores escenarios económicos posibles por la dificultad de su manejo y corrección. </a:t>
            </a:r>
          </a:p>
          <a:p>
            <a:endParaRPr lang="es-ES" sz="1000" dirty="0" smtClean="0"/>
          </a:p>
          <a:p>
            <a:r>
              <a:rPr lang="es-ES" sz="2400" dirty="0" smtClean="0"/>
              <a:t>Las políticas monetarias y fiscales que suelen utilizarse para dinamizar una economía recesiva empeoran el componente inflacionario de la estanflación y las políticas monetarias restrictivas que se utilizan para combatir la inflación tienden a profundizar y ampliar su componente recesivo.</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ox(i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ox(in)">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3 CuadroTexto"/>
          <p:cNvSpPr txBox="1">
            <a:spLocks noChangeArrowheads="1"/>
          </p:cNvSpPr>
          <p:nvPr/>
        </p:nvSpPr>
        <p:spPr bwMode="auto">
          <a:xfrm>
            <a:off x="250825" y="332656"/>
            <a:ext cx="8713663" cy="769441"/>
          </a:xfrm>
          <a:prstGeom prst="rect">
            <a:avLst/>
          </a:prstGeom>
          <a:noFill/>
          <a:ln w="9525">
            <a:noFill/>
            <a:miter lim="800000"/>
            <a:headEnd/>
            <a:tailEnd/>
          </a:ln>
        </p:spPr>
        <p:txBody>
          <a:bodyPr wrap="square">
            <a:spAutoFit/>
          </a:bodyPr>
          <a:lstStyle/>
          <a:p>
            <a:r>
              <a:rPr lang="es-ES" sz="4400" dirty="0" smtClean="0">
                <a:latin typeface="Calibri" pitchFamily="34" charset="0"/>
              </a:rPr>
              <a:t>Híper-Inflación</a:t>
            </a:r>
          </a:p>
        </p:txBody>
      </p:sp>
      <p:sp>
        <p:nvSpPr>
          <p:cNvPr id="12" name="11 CuadroTexto"/>
          <p:cNvSpPr txBox="1"/>
          <p:nvPr/>
        </p:nvSpPr>
        <p:spPr>
          <a:xfrm>
            <a:off x="0" y="1124744"/>
            <a:ext cx="9144000" cy="1692771"/>
          </a:xfrm>
          <a:prstGeom prst="rect">
            <a:avLst/>
          </a:prstGeom>
          <a:noFill/>
        </p:spPr>
        <p:txBody>
          <a:bodyPr wrap="square" rtlCol="0">
            <a:spAutoFit/>
          </a:bodyPr>
          <a:lstStyle/>
          <a:p>
            <a:r>
              <a:rPr lang="es-ES" sz="2400" dirty="0" smtClean="0"/>
              <a:t>Es una inflación muy elevada, fuera de control, en la que los precios aumentan rápidamente al mismo tiempo que la moneda pierde su valor.</a:t>
            </a:r>
          </a:p>
          <a:p>
            <a:endParaRPr lang="es-ES" sz="800" dirty="0" smtClean="0"/>
          </a:p>
          <a:p>
            <a:r>
              <a:rPr lang="es-ES" sz="2400" dirty="0" smtClean="0"/>
              <a:t>Definiciones formales varían de una tasa de inflación de 100% a lo largo de tres años, a inflación mayor de 50% al mes.</a:t>
            </a:r>
          </a:p>
        </p:txBody>
      </p:sp>
      <p:sp>
        <p:nvSpPr>
          <p:cNvPr id="7" name="6 CuadroTexto"/>
          <p:cNvSpPr txBox="1"/>
          <p:nvPr/>
        </p:nvSpPr>
        <p:spPr>
          <a:xfrm>
            <a:off x="-36512" y="2852936"/>
            <a:ext cx="9144000" cy="3847207"/>
          </a:xfrm>
          <a:prstGeom prst="rect">
            <a:avLst/>
          </a:prstGeom>
          <a:noFill/>
        </p:spPr>
        <p:txBody>
          <a:bodyPr wrap="square" rtlCol="0">
            <a:spAutoFit/>
          </a:bodyPr>
          <a:lstStyle/>
          <a:p>
            <a:r>
              <a:rPr lang="es-ES" sz="2400" dirty="0" smtClean="0"/>
              <a:t>Cuatro signos…</a:t>
            </a:r>
          </a:p>
          <a:p>
            <a:pPr lvl="0"/>
            <a:r>
              <a:rPr lang="es-ES" sz="2000" dirty="0" smtClean="0"/>
              <a:t>- La población general prefiere mantener su riqueza en bienes no monetarios o en una moneda extranjera relativamente estable. Cualquier cantidad en moneda local es inmediatamente invertida para mantener poder adquisitivo.</a:t>
            </a:r>
          </a:p>
          <a:p>
            <a:pPr lvl="0"/>
            <a:r>
              <a:rPr lang="es-ES" sz="2000" dirty="0" smtClean="0"/>
              <a:t>- La población general considera cantidades monetarias no en términos de moneda local, sino en términos de una moneda extranjera relativamente estable. Es posible que los precios se fijen en moneda extranjera.</a:t>
            </a:r>
          </a:p>
          <a:p>
            <a:pPr lvl="0"/>
            <a:r>
              <a:rPr lang="es-ES" sz="2000" dirty="0" smtClean="0"/>
              <a:t>- Las ventas y compras a crédito se realizan a precios que compensan por la pérdida anticipada de poder adquisitivo durante el periodo crediticio, incluso si este periodo es corto.</a:t>
            </a:r>
          </a:p>
          <a:p>
            <a:pPr lvl="0"/>
            <a:r>
              <a:rPr lang="es-ES" sz="2000" dirty="0" smtClean="0"/>
              <a:t>- Los tipos de interés, salarios y precios se vinculan a un índice de precios y la inflación cumulativa durante tres años se acerca, o excede, el 100%.</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ox(in)">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3 CuadroTexto"/>
          <p:cNvSpPr txBox="1">
            <a:spLocks noChangeArrowheads="1"/>
          </p:cNvSpPr>
          <p:nvPr/>
        </p:nvSpPr>
        <p:spPr bwMode="auto">
          <a:xfrm>
            <a:off x="250825" y="332656"/>
            <a:ext cx="8713663" cy="769441"/>
          </a:xfrm>
          <a:prstGeom prst="rect">
            <a:avLst/>
          </a:prstGeom>
          <a:noFill/>
          <a:ln w="9525">
            <a:noFill/>
            <a:miter lim="800000"/>
            <a:headEnd/>
            <a:tailEnd/>
          </a:ln>
        </p:spPr>
        <p:txBody>
          <a:bodyPr wrap="square">
            <a:spAutoFit/>
          </a:bodyPr>
          <a:lstStyle/>
          <a:p>
            <a:r>
              <a:rPr lang="es-ES" sz="4400" dirty="0" smtClean="0">
                <a:latin typeface="Calibri" pitchFamily="34" charset="0"/>
              </a:rPr>
              <a:t>Grados del NGP </a:t>
            </a:r>
            <a:r>
              <a:rPr lang="es-ES" dirty="0" smtClean="0">
                <a:latin typeface="Calibri" pitchFamily="34" charset="0"/>
              </a:rPr>
              <a:t>(Nivel General de Precios)</a:t>
            </a:r>
            <a:endParaRPr lang="es-ES" sz="4400" dirty="0" smtClean="0">
              <a:latin typeface="Calibri" pitchFamily="34" charset="0"/>
            </a:endParaRPr>
          </a:p>
        </p:txBody>
      </p:sp>
      <p:sp>
        <p:nvSpPr>
          <p:cNvPr id="2" name="1 Rectángulo"/>
          <p:cNvSpPr/>
          <p:nvPr/>
        </p:nvSpPr>
        <p:spPr>
          <a:xfrm>
            <a:off x="250825" y="1628800"/>
            <a:ext cx="8713663" cy="4401205"/>
          </a:xfrm>
          <a:prstGeom prst="rect">
            <a:avLst/>
          </a:prstGeom>
        </p:spPr>
        <p:txBody>
          <a:bodyPr wrap="square">
            <a:spAutoFit/>
          </a:bodyPr>
          <a:lstStyle/>
          <a:p>
            <a:pPr algn="just"/>
            <a:r>
              <a:rPr lang="es-ES" sz="2000" b="1" u="sng" dirty="0"/>
              <a:t>Inflación Moderada:</a:t>
            </a:r>
            <a:r>
              <a:rPr lang="es-ES" sz="2000" b="1" dirty="0"/>
              <a:t> </a:t>
            </a:r>
            <a:r>
              <a:rPr lang="es-ES" sz="2000" dirty="0"/>
              <a:t>Incremento gradual y lento de los precios solo un digito medido de forma interanual. </a:t>
            </a:r>
            <a:endParaRPr lang="es-AR" sz="2000" dirty="0"/>
          </a:p>
          <a:p>
            <a:pPr algn="just"/>
            <a:r>
              <a:rPr lang="es-ES" sz="2000" dirty="0"/>
              <a:t> </a:t>
            </a:r>
            <a:endParaRPr lang="es-AR" sz="2000" dirty="0"/>
          </a:p>
          <a:p>
            <a:pPr algn="just"/>
            <a:r>
              <a:rPr lang="es-ES" sz="2000" b="1" u="sng" dirty="0"/>
              <a:t>Inflación Galopante:</a:t>
            </a:r>
            <a:r>
              <a:rPr lang="es-ES" sz="2000" b="1" dirty="0"/>
              <a:t> </a:t>
            </a:r>
            <a:r>
              <a:rPr lang="es-ES" sz="2000" dirty="0"/>
              <a:t>Incremento continuo y elevado de los precios entre 10% y 30% medido de forma interanual.</a:t>
            </a:r>
            <a:endParaRPr lang="es-AR" sz="2000" dirty="0"/>
          </a:p>
          <a:p>
            <a:pPr algn="just"/>
            <a:r>
              <a:rPr lang="es-ES" sz="2000" dirty="0"/>
              <a:t> </a:t>
            </a:r>
            <a:endParaRPr lang="es-AR" sz="2000" dirty="0"/>
          </a:p>
          <a:p>
            <a:pPr algn="just"/>
            <a:r>
              <a:rPr lang="es-ES" sz="2000" b="1" u="sng" dirty="0"/>
              <a:t>Hiperinflación:</a:t>
            </a:r>
            <a:r>
              <a:rPr lang="es-ES" sz="2000" b="1" dirty="0"/>
              <a:t> </a:t>
            </a:r>
            <a:r>
              <a:rPr lang="es-ES" sz="2000" dirty="0"/>
              <a:t>Incremento persistente del nivel de precio mayor a dos dígitos medido de forma interanual.</a:t>
            </a:r>
            <a:endParaRPr lang="es-AR" sz="2000" dirty="0"/>
          </a:p>
          <a:p>
            <a:pPr algn="just"/>
            <a:r>
              <a:rPr lang="es-ES" sz="2000" dirty="0"/>
              <a:t> </a:t>
            </a:r>
            <a:endParaRPr lang="es-AR" sz="2000" dirty="0"/>
          </a:p>
          <a:p>
            <a:pPr algn="just"/>
            <a:r>
              <a:rPr lang="es-ES" sz="2000" b="1" u="sng" dirty="0"/>
              <a:t>Inflación Crónica:</a:t>
            </a:r>
            <a:r>
              <a:rPr lang="es-ES" sz="2000" b="1" dirty="0"/>
              <a:t> </a:t>
            </a:r>
            <a:r>
              <a:rPr lang="es-ES" sz="2000" dirty="0"/>
              <a:t>Cuando el nivel de precios es mayor el 100% medido de forma interanual y persiste durante varios años.</a:t>
            </a:r>
            <a:endParaRPr lang="es-AR" sz="2000" dirty="0"/>
          </a:p>
          <a:p>
            <a:pPr algn="just"/>
            <a:r>
              <a:rPr lang="es-ES" sz="2000" dirty="0"/>
              <a:t> </a:t>
            </a:r>
            <a:endParaRPr lang="es-AR" sz="2000" dirty="0"/>
          </a:p>
          <a:p>
            <a:pPr algn="just"/>
            <a:r>
              <a:rPr lang="es-ES" sz="2000" b="1" u="sng" dirty="0"/>
              <a:t>Deflación:</a:t>
            </a:r>
            <a:r>
              <a:rPr lang="es-ES" sz="2000" b="1" dirty="0"/>
              <a:t> </a:t>
            </a:r>
            <a:r>
              <a:rPr lang="es-ES" sz="2000" dirty="0"/>
              <a:t>Descenso del nivel de precios, la tasa de inflación presenta datos negativos medidos de forma interanual.</a:t>
            </a:r>
            <a:endParaRPr lang="es-AR" sz="2000" dirty="0"/>
          </a:p>
        </p:txBody>
      </p:sp>
    </p:spTree>
    <p:extLst>
      <p:ext uri="{BB962C8B-B14F-4D97-AF65-F5344CB8AC3E}">
        <p14:creationId xmlns="" xmlns:p14="http://schemas.microsoft.com/office/powerpoint/2010/main" val="769843887"/>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3 CuadroTexto"/>
          <p:cNvSpPr txBox="1">
            <a:spLocks noChangeArrowheads="1"/>
          </p:cNvSpPr>
          <p:nvPr/>
        </p:nvSpPr>
        <p:spPr bwMode="auto">
          <a:xfrm>
            <a:off x="250825" y="332656"/>
            <a:ext cx="8713663" cy="769441"/>
          </a:xfrm>
          <a:prstGeom prst="rect">
            <a:avLst/>
          </a:prstGeom>
          <a:noFill/>
          <a:ln w="9525">
            <a:noFill/>
            <a:miter lim="800000"/>
            <a:headEnd/>
            <a:tailEnd/>
          </a:ln>
        </p:spPr>
        <p:txBody>
          <a:bodyPr wrap="square">
            <a:spAutoFit/>
          </a:bodyPr>
          <a:lstStyle/>
          <a:p>
            <a:r>
              <a:rPr lang="es-ES" sz="4400" dirty="0" smtClean="0">
                <a:latin typeface="Calibri" pitchFamily="34" charset="0"/>
              </a:rPr>
              <a:t>Índices</a:t>
            </a:r>
            <a:endParaRPr lang="es-ES" sz="4400" dirty="0">
              <a:latin typeface="Calibri" pitchFamily="34" charset="0"/>
            </a:endParaRPr>
          </a:p>
        </p:txBody>
      </p:sp>
      <p:sp>
        <p:nvSpPr>
          <p:cNvPr id="6" name="5 CuadroTexto"/>
          <p:cNvSpPr txBox="1"/>
          <p:nvPr/>
        </p:nvSpPr>
        <p:spPr>
          <a:xfrm>
            <a:off x="323528" y="1700808"/>
            <a:ext cx="8424936" cy="369332"/>
          </a:xfrm>
          <a:prstGeom prst="rect">
            <a:avLst/>
          </a:prstGeom>
          <a:noFill/>
        </p:spPr>
        <p:txBody>
          <a:bodyPr wrap="square" rtlCol="0">
            <a:spAutoFit/>
          </a:bodyPr>
          <a:lstStyle/>
          <a:p>
            <a:r>
              <a:rPr lang="es-ES" dirty="0" smtClean="0"/>
              <a:t>Existen por lo menos tres métodos para el calculo del Índice de Precios:</a:t>
            </a:r>
          </a:p>
        </p:txBody>
      </p:sp>
      <p:sp>
        <p:nvSpPr>
          <p:cNvPr id="7" name="6 CuadroTexto"/>
          <p:cNvSpPr txBox="1"/>
          <p:nvPr/>
        </p:nvSpPr>
        <p:spPr>
          <a:xfrm>
            <a:off x="323528" y="2204864"/>
            <a:ext cx="8424936" cy="3139321"/>
          </a:xfrm>
          <a:prstGeom prst="rect">
            <a:avLst/>
          </a:prstGeom>
          <a:noFill/>
        </p:spPr>
        <p:txBody>
          <a:bodyPr wrap="square" rtlCol="0">
            <a:spAutoFit/>
          </a:bodyPr>
          <a:lstStyle/>
          <a:p>
            <a:pPr lvl="1"/>
            <a:r>
              <a:rPr lang="es-ES" dirty="0" smtClean="0"/>
              <a:t>Índice de </a:t>
            </a:r>
            <a:r>
              <a:rPr lang="es-ES" dirty="0" err="1" smtClean="0"/>
              <a:t>Laspeyres</a:t>
            </a:r>
            <a:endParaRPr lang="es-ES" dirty="0" smtClean="0"/>
          </a:p>
          <a:p>
            <a:pPr lvl="1"/>
            <a:endParaRPr lang="es-ES" dirty="0" smtClean="0"/>
          </a:p>
          <a:p>
            <a:pPr lvl="1"/>
            <a:r>
              <a:rPr lang="es-ES" dirty="0" smtClean="0"/>
              <a:t>Índice de </a:t>
            </a:r>
            <a:r>
              <a:rPr lang="es-ES" dirty="0" err="1" smtClean="0"/>
              <a:t>Paasche</a:t>
            </a:r>
            <a:r>
              <a:rPr lang="es-ES" dirty="0" smtClean="0"/>
              <a:t> </a:t>
            </a:r>
          </a:p>
          <a:p>
            <a:pPr lvl="1"/>
            <a:endParaRPr lang="es-ES" dirty="0" smtClean="0"/>
          </a:p>
          <a:p>
            <a:pPr lvl="1"/>
            <a:r>
              <a:rPr lang="es-ES" dirty="0" smtClean="0"/>
              <a:t>Índice de Fisher </a:t>
            </a:r>
          </a:p>
          <a:p>
            <a:pPr lvl="1"/>
            <a:endParaRPr lang="es-ES" dirty="0" smtClean="0"/>
          </a:p>
          <a:p>
            <a:r>
              <a:rPr lang="es-ES" dirty="0" smtClean="0"/>
              <a:t>Donde  son los precios y cantidades en el periodo inicial (año base) y  son los mismos pero en el nuevo periodo de tiempo donde lo estamos analizando.</a:t>
            </a:r>
          </a:p>
          <a:p>
            <a:endParaRPr lang="es-ES" dirty="0" smtClean="0"/>
          </a:p>
          <a:p>
            <a:r>
              <a:rPr lang="es-ES" dirty="0" smtClean="0"/>
              <a:t>En el año base el valor de los índices siempre es 100 ya que en ese periodo  y por lo tanto todos los cocientes valdrán 1.</a:t>
            </a:r>
          </a:p>
        </p:txBody>
      </p:sp>
      <p:sp>
        <p:nvSpPr>
          <p:cNvPr id="2050"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ES"/>
          </a:p>
        </p:txBody>
      </p:sp>
      <p:pic>
        <p:nvPicPr>
          <p:cNvPr id="2049"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3200400" y="2236862"/>
            <a:ext cx="1371600" cy="400050"/>
          </a:xfrm>
          <a:prstGeom prst="rect">
            <a:avLst/>
          </a:prstGeom>
          <a:noFill/>
        </p:spPr>
      </p:pic>
      <p:sp>
        <p:nvSpPr>
          <p:cNvPr id="2052"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ES"/>
          </a:p>
        </p:txBody>
      </p:sp>
      <p:pic>
        <p:nvPicPr>
          <p:cNvPr id="2051" name="Picture 3"/>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3200400" y="2780928"/>
            <a:ext cx="1371600" cy="400050"/>
          </a:xfrm>
          <a:prstGeom prst="rect">
            <a:avLst/>
          </a:prstGeom>
          <a:noFill/>
        </p:spPr>
      </p:pic>
      <p:sp>
        <p:nvSpPr>
          <p:cNvPr id="2054"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ES"/>
          </a:p>
        </p:txBody>
      </p:sp>
      <p:pic>
        <p:nvPicPr>
          <p:cNvPr id="2053" name="Picture 5"/>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3395092" y="3429000"/>
            <a:ext cx="1104900" cy="180975"/>
          </a:xfrm>
          <a:prstGeom prst="rect">
            <a:avLst/>
          </a:prstGeom>
          <a:noFill/>
        </p:spPr>
      </p:pic>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3 CuadroTexto"/>
          <p:cNvSpPr txBox="1">
            <a:spLocks noChangeArrowheads="1"/>
          </p:cNvSpPr>
          <p:nvPr/>
        </p:nvSpPr>
        <p:spPr bwMode="auto">
          <a:xfrm>
            <a:off x="250825" y="332656"/>
            <a:ext cx="8713663" cy="769441"/>
          </a:xfrm>
          <a:prstGeom prst="rect">
            <a:avLst/>
          </a:prstGeom>
          <a:noFill/>
          <a:ln w="9525">
            <a:noFill/>
            <a:miter lim="800000"/>
            <a:headEnd/>
            <a:tailEnd/>
          </a:ln>
        </p:spPr>
        <p:txBody>
          <a:bodyPr wrap="square">
            <a:spAutoFit/>
          </a:bodyPr>
          <a:lstStyle/>
          <a:p>
            <a:r>
              <a:rPr lang="es-ES" sz="4400" dirty="0" smtClean="0">
                <a:latin typeface="Calibri" pitchFamily="34" charset="0"/>
              </a:rPr>
              <a:t>Índices</a:t>
            </a:r>
            <a:endParaRPr lang="es-ES" sz="4400" dirty="0">
              <a:latin typeface="Calibri" pitchFamily="34" charset="0"/>
            </a:endParaRPr>
          </a:p>
        </p:txBody>
      </p:sp>
      <p:sp>
        <p:nvSpPr>
          <p:cNvPr id="6" name="5 CuadroTexto"/>
          <p:cNvSpPr txBox="1"/>
          <p:nvPr/>
        </p:nvSpPr>
        <p:spPr>
          <a:xfrm>
            <a:off x="323528" y="1052736"/>
            <a:ext cx="8424936" cy="369332"/>
          </a:xfrm>
          <a:prstGeom prst="rect">
            <a:avLst/>
          </a:prstGeom>
          <a:noFill/>
        </p:spPr>
        <p:txBody>
          <a:bodyPr wrap="square" rtlCol="0">
            <a:spAutoFit/>
          </a:bodyPr>
          <a:lstStyle/>
          <a:p>
            <a:r>
              <a:rPr lang="es-ES" dirty="0" smtClean="0"/>
              <a:t>Si tenemos una inflación constante del 2%, que inflación anual tenemos?????</a:t>
            </a:r>
          </a:p>
        </p:txBody>
      </p:sp>
      <p:sp>
        <p:nvSpPr>
          <p:cNvPr id="2050"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ES"/>
          </a:p>
        </p:txBody>
      </p:sp>
      <p:sp>
        <p:nvSpPr>
          <p:cNvPr id="2052"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ES"/>
          </a:p>
        </p:txBody>
      </p:sp>
      <p:sp>
        <p:nvSpPr>
          <p:cNvPr id="2054"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ES"/>
          </a:p>
        </p:txBody>
      </p:sp>
      <p:sp>
        <p:nvSpPr>
          <p:cNvPr id="12" name="11 CuadroTexto"/>
          <p:cNvSpPr txBox="1"/>
          <p:nvPr/>
        </p:nvSpPr>
        <p:spPr>
          <a:xfrm>
            <a:off x="3995936" y="2195572"/>
            <a:ext cx="4824536" cy="923330"/>
          </a:xfrm>
          <a:prstGeom prst="rect">
            <a:avLst/>
          </a:prstGeom>
          <a:noFill/>
        </p:spPr>
        <p:txBody>
          <a:bodyPr wrap="square" rtlCol="0">
            <a:spAutoFit/>
          </a:bodyPr>
          <a:lstStyle/>
          <a:p>
            <a:r>
              <a:rPr lang="es-ES" dirty="0" smtClean="0"/>
              <a:t>Como anualizar o </a:t>
            </a:r>
            <a:r>
              <a:rPr lang="es-ES" dirty="0" err="1" smtClean="0"/>
              <a:t>mensualizar</a:t>
            </a:r>
            <a:r>
              <a:rPr lang="es-ES" dirty="0" smtClean="0"/>
              <a:t> la inflación…</a:t>
            </a:r>
          </a:p>
          <a:p>
            <a:r>
              <a:rPr lang="es-ES" i="1" dirty="0" smtClean="0">
                <a:latin typeface="Cambria Math" pitchFamily="18" charset="0"/>
                <a:ea typeface="Cambria Math" pitchFamily="18" charset="0"/>
              </a:rPr>
              <a:t>I  </a:t>
            </a:r>
            <a:r>
              <a:rPr lang="es-ES" dirty="0" smtClean="0">
                <a:latin typeface="Cambria Math" pitchFamily="18" charset="0"/>
                <a:ea typeface="Cambria Math" pitchFamily="18" charset="0"/>
              </a:rPr>
              <a:t>Inflación Anual</a:t>
            </a:r>
          </a:p>
          <a:p>
            <a:r>
              <a:rPr lang="es-ES" dirty="0" smtClean="0">
                <a:latin typeface="Cambria Math" pitchFamily="18" charset="0"/>
                <a:ea typeface="Cambria Math" pitchFamily="18" charset="0"/>
              </a:rPr>
              <a:t>i  Inflación Mensual</a:t>
            </a:r>
          </a:p>
        </p:txBody>
      </p:sp>
      <p:sp>
        <p:nvSpPr>
          <p:cNvPr id="55300"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ES"/>
          </a:p>
        </p:txBody>
      </p:sp>
      <p:sp>
        <p:nvSpPr>
          <p:cNvPr id="55302"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ES"/>
          </a:p>
        </p:txBody>
      </p:sp>
      <p:pic>
        <p:nvPicPr>
          <p:cNvPr id="55301" name="Picture 5"/>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4211960" y="3933056"/>
            <a:ext cx="1368152" cy="216024"/>
          </a:xfrm>
          <a:prstGeom prst="rect">
            <a:avLst/>
          </a:prstGeom>
          <a:noFill/>
        </p:spPr>
      </p:pic>
      <p:sp>
        <p:nvSpPr>
          <p:cNvPr id="55304"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ES"/>
          </a:p>
        </p:txBody>
      </p:sp>
      <p:pic>
        <p:nvPicPr>
          <p:cNvPr id="55303" name="Picture 7"/>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4211959" y="3645024"/>
            <a:ext cx="1248139" cy="204023"/>
          </a:xfrm>
          <a:prstGeom prst="rect">
            <a:avLst/>
          </a:prstGeom>
          <a:noFill/>
        </p:spPr>
      </p:pic>
      <p:pic>
        <p:nvPicPr>
          <p:cNvPr id="55305" name="Picture 9"/>
          <p:cNvPicPr>
            <a:picLocks noChangeAspect="1" noChangeArrowheads="1"/>
          </p:cNvPicPr>
          <p:nvPr/>
        </p:nvPicPr>
        <p:blipFill>
          <a:blip r:embed="rId4" cstate="print"/>
          <a:srcRect/>
          <a:stretch>
            <a:fillRect/>
          </a:stretch>
        </p:blipFill>
        <p:spPr bwMode="auto">
          <a:xfrm>
            <a:off x="323528" y="1556792"/>
            <a:ext cx="3102815" cy="5184576"/>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6322" name="Picture 2"/>
          <p:cNvPicPr>
            <a:picLocks noChangeAspect="1" noChangeArrowheads="1"/>
          </p:cNvPicPr>
          <p:nvPr/>
        </p:nvPicPr>
        <p:blipFill>
          <a:blip r:embed="rId2" cstate="print"/>
          <a:srcRect/>
          <a:stretch>
            <a:fillRect/>
          </a:stretch>
        </p:blipFill>
        <p:spPr bwMode="auto">
          <a:xfrm>
            <a:off x="107504" y="620688"/>
            <a:ext cx="4486275" cy="6124575"/>
          </a:xfrm>
          <a:prstGeom prst="rect">
            <a:avLst/>
          </a:prstGeom>
          <a:noFill/>
          <a:ln w="9525">
            <a:noFill/>
            <a:miter lim="800000"/>
            <a:headEnd/>
            <a:tailEnd/>
          </a:ln>
        </p:spPr>
      </p:pic>
      <p:sp>
        <p:nvSpPr>
          <p:cNvPr id="6" name="5 CuadroTexto"/>
          <p:cNvSpPr txBox="1"/>
          <p:nvPr/>
        </p:nvSpPr>
        <p:spPr>
          <a:xfrm>
            <a:off x="3419872" y="260648"/>
            <a:ext cx="5724128" cy="923330"/>
          </a:xfrm>
          <a:prstGeom prst="rect">
            <a:avLst/>
          </a:prstGeom>
          <a:noFill/>
        </p:spPr>
        <p:txBody>
          <a:bodyPr wrap="square" rtlCol="0">
            <a:spAutoFit/>
          </a:bodyPr>
          <a:lstStyle/>
          <a:p>
            <a:r>
              <a:rPr lang="es-ES" dirty="0" smtClean="0"/>
              <a:t>Inflación Interanual y Mensual… </a:t>
            </a:r>
          </a:p>
          <a:p>
            <a:r>
              <a:rPr lang="es-ES" dirty="0" smtClean="0"/>
              <a:t>Pero cuanto es la inflación del año ?????</a:t>
            </a:r>
          </a:p>
          <a:p>
            <a:r>
              <a:rPr lang="es-ES" dirty="0" smtClean="0"/>
              <a:t>Cuanto es la Inflación acumulada del Primer trimestre ????</a:t>
            </a:r>
          </a:p>
        </p:txBody>
      </p:sp>
      <p:sp>
        <p:nvSpPr>
          <p:cNvPr id="2050"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ES"/>
          </a:p>
        </p:txBody>
      </p:sp>
      <p:sp>
        <p:nvSpPr>
          <p:cNvPr id="2052"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ES"/>
          </a:p>
        </p:txBody>
      </p:sp>
      <p:sp>
        <p:nvSpPr>
          <p:cNvPr id="2054"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ES"/>
          </a:p>
        </p:txBody>
      </p:sp>
      <p:sp>
        <p:nvSpPr>
          <p:cNvPr id="55300"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ES"/>
          </a:p>
        </p:txBody>
      </p:sp>
      <p:sp>
        <p:nvSpPr>
          <p:cNvPr id="55302"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ES"/>
          </a:p>
        </p:txBody>
      </p:sp>
      <p:sp>
        <p:nvSpPr>
          <p:cNvPr id="55304"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ES"/>
          </a:p>
        </p:txBody>
      </p:sp>
      <p:sp>
        <p:nvSpPr>
          <p:cNvPr id="15" name="14 Elipse"/>
          <p:cNvSpPr/>
          <p:nvPr/>
        </p:nvSpPr>
        <p:spPr>
          <a:xfrm rot="21334300">
            <a:off x="3629223" y="2920959"/>
            <a:ext cx="1336923" cy="2808312"/>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cxnSp>
        <p:nvCxnSpPr>
          <p:cNvPr id="17" name="16 Forma"/>
          <p:cNvCxnSpPr>
            <a:stCxn id="15" idx="0"/>
            <a:endCxn id="18" idx="1"/>
          </p:cNvCxnSpPr>
          <p:nvPr/>
        </p:nvCxnSpPr>
        <p:spPr>
          <a:xfrm rot="5400000" flipH="1" flipV="1">
            <a:off x="4037766" y="2318910"/>
            <a:ext cx="757742" cy="454741"/>
          </a:xfrm>
          <a:prstGeom prst="bentConnector2">
            <a:avLst/>
          </a:prstGeom>
          <a:ln w="19050">
            <a:prstDash val="sysDash"/>
            <a:tailEnd type="arrow"/>
          </a:ln>
        </p:spPr>
        <p:style>
          <a:lnRef idx="1">
            <a:schemeClr val="accent1"/>
          </a:lnRef>
          <a:fillRef idx="0">
            <a:schemeClr val="accent1"/>
          </a:fillRef>
          <a:effectRef idx="0">
            <a:schemeClr val="accent1"/>
          </a:effectRef>
          <a:fontRef idx="minor">
            <a:schemeClr val="tx1"/>
          </a:fontRef>
        </p:style>
      </p:cxnSp>
      <p:sp>
        <p:nvSpPr>
          <p:cNvPr id="18" name="17 CuadroTexto"/>
          <p:cNvSpPr txBox="1"/>
          <p:nvPr/>
        </p:nvSpPr>
        <p:spPr>
          <a:xfrm>
            <a:off x="4644008" y="1628800"/>
            <a:ext cx="4320480" cy="1077218"/>
          </a:xfrm>
          <a:prstGeom prst="rect">
            <a:avLst/>
          </a:prstGeom>
          <a:noFill/>
        </p:spPr>
        <p:txBody>
          <a:bodyPr wrap="square" rtlCol="0">
            <a:spAutoFit/>
          </a:bodyPr>
          <a:lstStyle/>
          <a:p>
            <a:r>
              <a:rPr lang="es-ES" sz="1600" dirty="0" smtClean="0"/>
              <a:t>Inflación Acumulada</a:t>
            </a:r>
          </a:p>
          <a:p>
            <a:r>
              <a:rPr lang="es-ES" sz="1600" dirty="0" smtClean="0"/>
              <a:t>En este caso queremos ver la acumulada anual.</a:t>
            </a:r>
          </a:p>
          <a:p>
            <a:pPr algn="just"/>
            <a:r>
              <a:rPr lang="es-ES" sz="1600" dirty="0" smtClean="0"/>
              <a:t>Calculo:  Diferencia porcentual del mes respecto a </a:t>
            </a:r>
            <a:r>
              <a:rPr lang="es-ES" sz="1600" dirty="0" err="1" smtClean="0"/>
              <a:t>Dic</a:t>
            </a:r>
            <a:r>
              <a:rPr lang="es-ES" sz="1600" dirty="0" smtClean="0"/>
              <a:t> 201X </a:t>
            </a:r>
          </a:p>
        </p:txBody>
      </p:sp>
      <p:sp>
        <p:nvSpPr>
          <p:cNvPr id="25" name="24 Elipse"/>
          <p:cNvSpPr/>
          <p:nvPr/>
        </p:nvSpPr>
        <p:spPr>
          <a:xfrm rot="5400000">
            <a:off x="886679" y="5044889"/>
            <a:ext cx="1124746" cy="250148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cxnSp>
        <p:nvCxnSpPr>
          <p:cNvPr id="26" name="25 Forma"/>
          <p:cNvCxnSpPr>
            <a:stCxn id="25" idx="0"/>
            <a:endCxn id="27" idx="2"/>
          </p:cNvCxnSpPr>
          <p:nvPr/>
        </p:nvCxnSpPr>
        <p:spPr>
          <a:xfrm flipV="1">
            <a:off x="2699792" y="5688543"/>
            <a:ext cx="4518248" cy="607086"/>
          </a:xfrm>
          <a:prstGeom prst="bentConnector2">
            <a:avLst/>
          </a:prstGeom>
          <a:ln w="19050">
            <a:prstDash val="sysDash"/>
            <a:tailEnd type="arrow"/>
          </a:ln>
        </p:spPr>
        <p:style>
          <a:lnRef idx="1">
            <a:schemeClr val="accent1"/>
          </a:lnRef>
          <a:fillRef idx="0">
            <a:schemeClr val="accent1"/>
          </a:fillRef>
          <a:effectRef idx="0">
            <a:schemeClr val="accent1"/>
          </a:effectRef>
          <a:fontRef idx="minor">
            <a:schemeClr val="tx1"/>
          </a:fontRef>
        </p:style>
      </p:cxnSp>
      <p:sp>
        <p:nvSpPr>
          <p:cNvPr id="27" name="26 CuadroTexto"/>
          <p:cNvSpPr txBox="1"/>
          <p:nvPr/>
        </p:nvSpPr>
        <p:spPr>
          <a:xfrm>
            <a:off x="5292080" y="4365104"/>
            <a:ext cx="3851920" cy="1323439"/>
          </a:xfrm>
          <a:prstGeom prst="rect">
            <a:avLst/>
          </a:prstGeom>
          <a:noFill/>
        </p:spPr>
        <p:txBody>
          <a:bodyPr wrap="square" rtlCol="0">
            <a:spAutoFit/>
          </a:bodyPr>
          <a:lstStyle/>
          <a:p>
            <a:r>
              <a:rPr lang="es-ES" sz="1600" dirty="0" smtClean="0"/>
              <a:t>Inflación Anual</a:t>
            </a:r>
          </a:p>
          <a:p>
            <a:r>
              <a:rPr lang="es-ES" sz="1600" dirty="0" smtClean="0"/>
              <a:t>Calculo:</a:t>
            </a:r>
          </a:p>
          <a:p>
            <a:r>
              <a:rPr lang="es-ES" sz="1600" dirty="0" smtClean="0"/>
              <a:t>1.- Se calcula el IPC Promedio de cada año.</a:t>
            </a:r>
          </a:p>
          <a:p>
            <a:r>
              <a:rPr lang="es-ES" sz="1600" dirty="0" smtClean="0"/>
              <a:t>2.- Se calcula la diferencia porcentual de dichos promedios.</a:t>
            </a: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ES"/>
          </a:p>
        </p:txBody>
      </p:sp>
      <p:sp>
        <p:nvSpPr>
          <p:cNvPr id="2052"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ES"/>
          </a:p>
        </p:txBody>
      </p:sp>
      <p:sp>
        <p:nvSpPr>
          <p:cNvPr id="2054"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ES"/>
          </a:p>
        </p:txBody>
      </p:sp>
      <p:sp>
        <p:nvSpPr>
          <p:cNvPr id="55300"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ES"/>
          </a:p>
        </p:txBody>
      </p:sp>
      <p:sp>
        <p:nvSpPr>
          <p:cNvPr id="55302"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ES"/>
          </a:p>
        </p:txBody>
      </p:sp>
      <p:sp>
        <p:nvSpPr>
          <p:cNvPr id="55304"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ES"/>
          </a:p>
        </p:txBody>
      </p:sp>
      <p:pic>
        <p:nvPicPr>
          <p:cNvPr id="57346" name="Picture 2"/>
          <p:cNvPicPr>
            <a:picLocks noChangeAspect="1" noChangeArrowheads="1"/>
          </p:cNvPicPr>
          <p:nvPr/>
        </p:nvPicPr>
        <p:blipFill>
          <a:blip r:embed="rId2" cstate="print"/>
          <a:srcRect/>
          <a:stretch>
            <a:fillRect/>
          </a:stretch>
        </p:blipFill>
        <p:spPr bwMode="auto">
          <a:xfrm>
            <a:off x="35496" y="1271417"/>
            <a:ext cx="9108504" cy="5397943"/>
          </a:xfrm>
          <a:prstGeom prst="rect">
            <a:avLst/>
          </a:prstGeom>
          <a:noFill/>
          <a:ln w="9525">
            <a:noFill/>
            <a:miter lim="800000"/>
            <a:headEnd/>
            <a:tailEnd/>
          </a:ln>
        </p:spPr>
      </p:pic>
      <p:sp>
        <p:nvSpPr>
          <p:cNvPr id="19" name="3 CuadroTexto"/>
          <p:cNvSpPr txBox="1">
            <a:spLocks noChangeArrowheads="1"/>
          </p:cNvSpPr>
          <p:nvPr/>
        </p:nvSpPr>
        <p:spPr bwMode="auto">
          <a:xfrm>
            <a:off x="250825" y="332656"/>
            <a:ext cx="8713663" cy="461665"/>
          </a:xfrm>
          <a:prstGeom prst="rect">
            <a:avLst/>
          </a:prstGeom>
          <a:noFill/>
          <a:ln w="9525">
            <a:noFill/>
            <a:miter lim="800000"/>
            <a:headEnd/>
            <a:tailEnd/>
          </a:ln>
        </p:spPr>
        <p:txBody>
          <a:bodyPr wrap="square">
            <a:spAutoFit/>
          </a:bodyPr>
          <a:lstStyle/>
          <a:p>
            <a:r>
              <a:rPr lang="es-ES" sz="2400" dirty="0" smtClean="0">
                <a:latin typeface="Calibri" pitchFamily="34" charset="0"/>
              </a:rPr>
              <a:t>Analicemos estas tres series… </a:t>
            </a:r>
            <a:endParaRPr lang="es-ES" sz="2400" dirty="0">
              <a:latin typeface="Calibri" pitchFamily="34" charset="0"/>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Rectángulo redondeado"/>
          <p:cNvSpPr/>
          <p:nvPr/>
        </p:nvSpPr>
        <p:spPr>
          <a:xfrm>
            <a:off x="899592" y="1268760"/>
            <a:ext cx="7848872" cy="3528392"/>
          </a:xfrm>
          <a:prstGeom prst="roundRect">
            <a:avLst>
              <a:gd name="adj" fmla="val 1093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dirty="0">
              <a:solidFill>
                <a:schemeClr val="bg1"/>
              </a:solidFill>
            </a:endParaRPr>
          </a:p>
        </p:txBody>
      </p:sp>
      <p:sp>
        <p:nvSpPr>
          <p:cNvPr id="5122" name="3 CuadroTexto"/>
          <p:cNvSpPr txBox="1">
            <a:spLocks noChangeArrowheads="1"/>
          </p:cNvSpPr>
          <p:nvPr/>
        </p:nvSpPr>
        <p:spPr bwMode="auto">
          <a:xfrm>
            <a:off x="250825" y="332656"/>
            <a:ext cx="8713663" cy="769441"/>
          </a:xfrm>
          <a:prstGeom prst="rect">
            <a:avLst/>
          </a:prstGeom>
          <a:noFill/>
          <a:ln w="9525">
            <a:noFill/>
            <a:miter lim="800000"/>
            <a:headEnd/>
            <a:tailEnd/>
          </a:ln>
        </p:spPr>
        <p:txBody>
          <a:bodyPr wrap="square">
            <a:spAutoFit/>
          </a:bodyPr>
          <a:lstStyle/>
          <a:p>
            <a:r>
              <a:rPr lang="es-ES" sz="4400" dirty="0" smtClean="0">
                <a:latin typeface="Calibri" pitchFamily="34" charset="0"/>
              </a:rPr>
              <a:t>Índices / Argentina </a:t>
            </a:r>
            <a:endParaRPr lang="es-ES" sz="4400" dirty="0">
              <a:latin typeface="Calibri" pitchFamily="34" charset="0"/>
            </a:endParaRPr>
          </a:p>
        </p:txBody>
      </p:sp>
      <p:sp>
        <p:nvSpPr>
          <p:cNvPr id="6" name="5 CuadroTexto"/>
          <p:cNvSpPr txBox="1"/>
          <p:nvPr/>
        </p:nvSpPr>
        <p:spPr>
          <a:xfrm>
            <a:off x="1619672" y="1311151"/>
            <a:ext cx="7128792" cy="830997"/>
          </a:xfrm>
          <a:prstGeom prst="rect">
            <a:avLst/>
          </a:prstGeom>
          <a:noFill/>
        </p:spPr>
        <p:txBody>
          <a:bodyPr wrap="square" rtlCol="0">
            <a:spAutoFit/>
          </a:bodyPr>
          <a:lstStyle/>
          <a:p>
            <a:r>
              <a:rPr lang="es-ES" sz="2400" b="1" u="sng" dirty="0" smtClean="0">
                <a:solidFill>
                  <a:schemeClr val="bg1"/>
                </a:solidFill>
              </a:rPr>
              <a:t>Precios al Consumidor</a:t>
            </a:r>
          </a:p>
          <a:p>
            <a:r>
              <a:rPr lang="es-ES" sz="2400" b="1" dirty="0" smtClean="0">
                <a:solidFill>
                  <a:schemeClr val="bg1"/>
                </a:solidFill>
              </a:rPr>
              <a:t>IPCNu</a:t>
            </a:r>
            <a:r>
              <a:rPr lang="es-ES" sz="2400" dirty="0" smtClean="0">
                <a:solidFill>
                  <a:schemeClr val="bg1"/>
                </a:solidFill>
              </a:rPr>
              <a:t> Índice de precios al consumidor nacional urbano.</a:t>
            </a:r>
            <a:endParaRPr lang="es-ES" sz="2400" b="1" dirty="0">
              <a:solidFill>
                <a:schemeClr val="bg1"/>
              </a:solidFill>
            </a:endParaRPr>
          </a:p>
        </p:txBody>
      </p:sp>
      <p:sp>
        <p:nvSpPr>
          <p:cNvPr id="9" name="8 CuadroTexto"/>
          <p:cNvSpPr txBox="1"/>
          <p:nvPr/>
        </p:nvSpPr>
        <p:spPr>
          <a:xfrm>
            <a:off x="1619672" y="2237963"/>
            <a:ext cx="7128792" cy="1569660"/>
          </a:xfrm>
          <a:prstGeom prst="rect">
            <a:avLst/>
          </a:prstGeom>
          <a:noFill/>
        </p:spPr>
        <p:txBody>
          <a:bodyPr wrap="square" rtlCol="0">
            <a:spAutoFit/>
          </a:bodyPr>
          <a:lstStyle/>
          <a:p>
            <a:r>
              <a:rPr lang="es-ES" sz="2400" b="1" u="sng" dirty="0" smtClean="0">
                <a:solidFill>
                  <a:schemeClr val="bg1"/>
                </a:solidFill>
              </a:rPr>
              <a:t>Precios Mayorista (SIPM)</a:t>
            </a:r>
          </a:p>
          <a:p>
            <a:r>
              <a:rPr lang="es-ES" sz="2400" b="1" dirty="0" smtClean="0">
                <a:solidFill>
                  <a:schemeClr val="bg1"/>
                </a:solidFill>
              </a:rPr>
              <a:t>IPIM</a:t>
            </a:r>
            <a:r>
              <a:rPr lang="es-ES" sz="2400" dirty="0" smtClean="0">
                <a:solidFill>
                  <a:schemeClr val="bg1"/>
                </a:solidFill>
              </a:rPr>
              <a:t> Índice de precios internos al por mayor</a:t>
            </a:r>
          </a:p>
          <a:p>
            <a:r>
              <a:rPr lang="es-ES" sz="2400" b="1" dirty="0" smtClean="0">
                <a:solidFill>
                  <a:schemeClr val="bg1"/>
                </a:solidFill>
              </a:rPr>
              <a:t>IPIB</a:t>
            </a:r>
            <a:r>
              <a:rPr lang="es-ES" sz="2400" dirty="0" smtClean="0">
                <a:solidFill>
                  <a:schemeClr val="bg1"/>
                </a:solidFill>
              </a:rPr>
              <a:t>  Índice de precios internos básicos al por mayor</a:t>
            </a:r>
          </a:p>
          <a:p>
            <a:r>
              <a:rPr lang="es-ES" sz="2400" b="1" dirty="0" smtClean="0">
                <a:solidFill>
                  <a:schemeClr val="bg1"/>
                </a:solidFill>
              </a:rPr>
              <a:t>IPP </a:t>
            </a:r>
            <a:r>
              <a:rPr lang="es-ES" sz="2400" dirty="0" smtClean="0">
                <a:solidFill>
                  <a:schemeClr val="bg1"/>
                </a:solidFill>
              </a:rPr>
              <a:t> </a:t>
            </a:r>
            <a:r>
              <a:rPr lang="es-ES" sz="1400" dirty="0" smtClean="0">
                <a:solidFill>
                  <a:schemeClr val="bg1"/>
                </a:solidFill>
              </a:rPr>
              <a:t> </a:t>
            </a:r>
            <a:r>
              <a:rPr lang="es-ES" sz="2400" dirty="0" smtClean="0">
                <a:solidFill>
                  <a:schemeClr val="bg1"/>
                </a:solidFill>
              </a:rPr>
              <a:t> Índice de precios básicos del productor</a:t>
            </a:r>
            <a:endParaRPr lang="es-ES" sz="2400" b="1" dirty="0" smtClean="0">
              <a:solidFill>
                <a:schemeClr val="bg1"/>
              </a:solidFill>
            </a:endParaRPr>
          </a:p>
        </p:txBody>
      </p:sp>
      <p:sp>
        <p:nvSpPr>
          <p:cNvPr id="10" name="9 CuadroTexto"/>
          <p:cNvSpPr txBox="1"/>
          <p:nvPr/>
        </p:nvSpPr>
        <p:spPr>
          <a:xfrm>
            <a:off x="1619672" y="3933056"/>
            <a:ext cx="7128792" cy="830997"/>
          </a:xfrm>
          <a:prstGeom prst="rect">
            <a:avLst/>
          </a:prstGeom>
          <a:noFill/>
        </p:spPr>
        <p:txBody>
          <a:bodyPr wrap="square" rtlCol="0">
            <a:spAutoFit/>
          </a:bodyPr>
          <a:lstStyle/>
          <a:p>
            <a:r>
              <a:rPr lang="es-ES" sz="2400" b="1" u="sng" dirty="0" smtClean="0">
                <a:solidFill>
                  <a:schemeClr val="bg1"/>
                </a:solidFill>
              </a:rPr>
              <a:t>Costo de la Construcción</a:t>
            </a:r>
          </a:p>
          <a:p>
            <a:r>
              <a:rPr lang="es-ES" sz="2400" b="1" dirty="0" smtClean="0">
                <a:solidFill>
                  <a:schemeClr val="bg1"/>
                </a:solidFill>
              </a:rPr>
              <a:t>ICC </a:t>
            </a:r>
            <a:r>
              <a:rPr lang="es-ES" sz="2400" dirty="0" smtClean="0">
                <a:solidFill>
                  <a:schemeClr val="bg1"/>
                </a:solidFill>
              </a:rPr>
              <a:t>Índice del costo de la construcción en GBA</a:t>
            </a:r>
            <a:endParaRPr lang="es-ES" sz="2400" b="1" dirty="0">
              <a:solidFill>
                <a:schemeClr val="bg1"/>
              </a:solidFill>
            </a:endParaRPr>
          </a:p>
        </p:txBody>
      </p:sp>
      <p:sp>
        <p:nvSpPr>
          <p:cNvPr id="12" name="11 CuadroTexto"/>
          <p:cNvSpPr txBox="1"/>
          <p:nvPr/>
        </p:nvSpPr>
        <p:spPr>
          <a:xfrm>
            <a:off x="899592" y="1700808"/>
            <a:ext cx="800219" cy="2520280"/>
          </a:xfrm>
          <a:prstGeom prst="rect">
            <a:avLst/>
          </a:prstGeom>
          <a:noFill/>
        </p:spPr>
        <p:txBody>
          <a:bodyPr vert="vert270" wrap="square" rtlCol="0">
            <a:spAutoFit/>
          </a:bodyPr>
          <a:lstStyle/>
          <a:p>
            <a:pPr algn="ctr"/>
            <a:r>
              <a:rPr lang="es-ES" sz="4000" b="1" dirty="0" smtClean="0"/>
              <a:t>INDEC</a:t>
            </a:r>
            <a:endParaRPr lang="es-ES" sz="4000" b="1" dirty="0"/>
          </a:p>
        </p:txBody>
      </p:sp>
      <p:sp>
        <p:nvSpPr>
          <p:cNvPr id="13" name="12 Rectángulo redondeado"/>
          <p:cNvSpPr/>
          <p:nvPr/>
        </p:nvSpPr>
        <p:spPr>
          <a:xfrm>
            <a:off x="899592" y="5085184"/>
            <a:ext cx="7848872" cy="1512168"/>
          </a:xfrm>
          <a:prstGeom prst="roundRect">
            <a:avLst>
              <a:gd name="adj" fmla="val 1093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dirty="0">
              <a:solidFill>
                <a:schemeClr val="bg1"/>
              </a:solidFill>
            </a:endParaRPr>
          </a:p>
        </p:txBody>
      </p:sp>
      <p:sp>
        <p:nvSpPr>
          <p:cNvPr id="14" name="13 CuadroTexto"/>
          <p:cNvSpPr txBox="1"/>
          <p:nvPr/>
        </p:nvSpPr>
        <p:spPr>
          <a:xfrm>
            <a:off x="1619672" y="5334307"/>
            <a:ext cx="7128792" cy="830997"/>
          </a:xfrm>
          <a:prstGeom prst="rect">
            <a:avLst/>
          </a:prstGeom>
          <a:noFill/>
        </p:spPr>
        <p:txBody>
          <a:bodyPr wrap="square" rtlCol="0">
            <a:spAutoFit/>
          </a:bodyPr>
          <a:lstStyle/>
          <a:p>
            <a:r>
              <a:rPr lang="es-ES" sz="2400" b="1" u="sng" dirty="0" smtClean="0">
                <a:solidFill>
                  <a:schemeClr val="bg1"/>
                </a:solidFill>
              </a:rPr>
              <a:t>Índice de precios de materias primas</a:t>
            </a:r>
          </a:p>
          <a:p>
            <a:r>
              <a:rPr lang="es-ES" sz="2400" b="1" dirty="0" smtClean="0">
                <a:solidFill>
                  <a:schemeClr val="bg1"/>
                </a:solidFill>
              </a:rPr>
              <a:t>IPMP</a:t>
            </a:r>
            <a:r>
              <a:rPr lang="es-ES" sz="2400" dirty="0" smtClean="0">
                <a:solidFill>
                  <a:schemeClr val="bg1"/>
                </a:solidFill>
              </a:rPr>
              <a:t> Índice de precios de materias primas</a:t>
            </a:r>
            <a:endParaRPr lang="es-ES" sz="2400" b="1" dirty="0">
              <a:solidFill>
                <a:schemeClr val="bg1"/>
              </a:solidFill>
            </a:endParaRPr>
          </a:p>
        </p:txBody>
      </p:sp>
      <p:sp>
        <p:nvSpPr>
          <p:cNvPr id="17" name="16 CuadroTexto"/>
          <p:cNvSpPr txBox="1"/>
          <p:nvPr/>
        </p:nvSpPr>
        <p:spPr>
          <a:xfrm>
            <a:off x="899592" y="5085184"/>
            <a:ext cx="800219" cy="1440160"/>
          </a:xfrm>
          <a:prstGeom prst="rect">
            <a:avLst/>
          </a:prstGeom>
          <a:noFill/>
        </p:spPr>
        <p:txBody>
          <a:bodyPr vert="vert270" wrap="square" rtlCol="0">
            <a:spAutoFit/>
          </a:bodyPr>
          <a:lstStyle/>
          <a:p>
            <a:pPr algn="ctr"/>
            <a:r>
              <a:rPr lang="es-ES" sz="4000" b="1" dirty="0" smtClean="0"/>
              <a:t>BCRA</a:t>
            </a:r>
            <a:endParaRPr lang="es-ES" sz="4000" b="1" dirty="0"/>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a:stretch>
            <a:fillRect/>
          </a:stretch>
        </p:blipFill>
        <p:spPr bwMode="auto">
          <a:xfrm>
            <a:off x="179512" y="2132856"/>
            <a:ext cx="7286625" cy="4019550"/>
          </a:xfrm>
          <a:prstGeom prst="rect">
            <a:avLst/>
          </a:prstGeom>
          <a:noFill/>
          <a:ln w="9525">
            <a:noFill/>
            <a:miter lim="800000"/>
            <a:headEnd/>
            <a:tailEnd/>
          </a:ln>
        </p:spPr>
      </p:pic>
      <p:sp>
        <p:nvSpPr>
          <p:cNvPr id="5122" name="3 CuadroTexto"/>
          <p:cNvSpPr txBox="1">
            <a:spLocks noChangeArrowheads="1"/>
          </p:cNvSpPr>
          <p:nvPr/>
        </p:nvSpPr>
        <p:spPr bwMode="auto">
          <a:xfrm>
            <a:off x="250825" y="332656"/>
            <a:ext cx="8713663" cy="769441"/>
          </a:xfrm>
          <a:prstGeom prst="rect">
            <a:avLst/>
          </a:prstGeom>
          <a:noFill/>
          <a:ln w="9525">
            <a:noFill/>
            <a:miter lim="800000"/>
            <a:headEnd/>
            <a:tailEnd/>
          </a:ln>
        </p:spPr>
        <p:txBody>
          <a:bodyPr wrap="square">
            <a:spAutoFit/>
          </a:bodyPr>
          <a:lstStyle/>
          <a:p>
            <a:r>
              <a:rPr lang="es-ES" sz="4400" dirty="0" smtClean="0">
                <a:latin typeface="Calibri" pitchFamily="34" charset="0"/>
              </a:rPr>
              <a:t>IPC GBA / Argentina </a:t>
            </a:r>
            <a:endParaRPr lang="es-ES" sz="4400" dirty="0">
              <a:latin typeface="Calibri" pitchFamily="34" charset="0"/>
            </a:endParaRPr>
          </a:p>
        </p:txBody>
      </p:sp>
      <p:sp>
        <p:nvSpPr>
          <p:cNvPr id="11" name="3 CuadroTexto"/>
          <p:cNvSpPr txBox="1">
            <a:spLocks noChangeArrowheads="1"/>
          </p:cNvSpPr>
          <p:nvPr/>
        </p:nvSpPr>
        <p:spPr bwMode="auto">
          <a:xfrm>
            <a:off x="250825" y="980728"/>
            <a:ext cx="5977359" cy="769441"/>
          </a:xfrm>
          <a:prstGeom prst="rect">
            <a:avLst/>
          </a:prstGeom>
          <a:noFill/>
          <a:ln w="9525">
            <a:noFill/>
            <a:miter lim="800000"/>
            <a:headEnd/>
            <a:tailEnd/>
          </a:ln>
        </p:spPr>
        <p:txBody>
          <a:bodyPr wrap="square">
            <a:spAutoFit/>
          </a:bodyPr>
          <a:lstStyle/>
          <a:p>
            <a:r>
              <a:rPr lang="es-ES" sz="2400" dirty="0" smtClean="0">
                <a:latin typeface="Calibri" pitchFamily="34" charset="0"/>
              </a:rPr>
              <a:t>Como se calcula?</a:t>
            </a:r>
            <a:r>
              <a:rPr lang="es-ES" sz="4400" dirty="0" smtClean="0">
                <a:latin typeface="Calibri" pitchFamily="34" charset="0"/>
              </a:rPr>
              <a:t> </a:t>
            </a:r>
            <a:endParaRPr lang="es-ES" sz="4400" dirty="0">
              <a:latin typeface="Calibri" pitchFamily="34" charset="0"/>
            </a:endParaRPr>
          </a:p>
        </p:txBody>
      </p:sp>
      <p:pic>
        <p:nvPicPr>
          <p:cNvPr id="2050" name="Picture 2" descr="C:\Documents and Settings\Administrador\Escritorio\Docente\Pol Eco\2015\Inflacion\argentina-mapa.png"/>
          <p:cNvPicPr>
            <a:picLocks noChangeAspect="1" noChangeArrowheads="1"/>
          </p:cNvPicPr>
          <p:nvPr/>
        </p:nvPicPr>
        <p:blipFill>
          <a:blip r:embed="rId3" cstate="print">
            <a:lum bright="25000" contrast="-25000"/>
          </a:blip>
          <a:srcRect/>
          <a:stretch>
            <a:fillRect/>
          </a:stretch>
        </p:blipFill>
        <p:spPr bwMode="auto">
          <a:xfrm>
            <a:off x="6732240" y="692696"/>
            <a:ext cx="2946247" cy="4166178"/>
          </a:xfrm>
          <a:prstGeom prst="rect">
            <a:avLst/>
          </a:prstGeom>
          <a:noFill/>
          <a:effectLst>
            <a:outerShdw blurRad="50800" dist="50800" dir="5400000" algn="ctr" rotWithShape="0">
              <a:srgbClr val="000000">
                <a:alpha val="75000"/>
              </a:srgbClr>
            </a:outerShdw>
          </a:effectLst>
        </p:spPr>
      </p:pic>
      <p:sp>
        <p:nvSpPr>
          <p:cNvPr id="16" name="15 Flecha en U"/>
          <p:cNvSpPr/>
          <p:nvPr/>
        </p:nvSpPr>
        <p:spPr>
          <a:xfrm>
            <a:off x="5724128" y="1484784"/>
            <a:ext cx="2448272" cy="648072"/>
          </a:xfrm>
          <a:prstGeom prst="uturnArrow">
            <a:avLst/>
          </a:prstGeom>
          <a:effectLst>
            <a:outerShdw blurRad="50800" dist="50800" dir="5400000" algn="ctr" rotWithShape="0">
              <a:srgbClr val="000000">
                <a:alpha val="50000"/>
              </a:srgbClr>
            </a:outerShdw>
          </a:effectLst>
          <a:scene3d>
            <a:camera prst="orthographicFront"/>
            <a:lightRig rig="flat" dir="t"/>
          </a:scene3d>
          <a:sp3d>
            <a:bevelT/>
            <a:bevelB/>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dirty="0">
              <a:solidFill>
                <a:schemeClr val="tx1"/>
              </a:solidFill>
            </a:endParaRPr>
          </a:p>
        </p:txBody>
      </p:sp>
      <p:sp>
        <p:nvSpPr>
          <p:cNvPr id="18" name="17 Rectángulo"/>
          <p:cNvSpPr/>
          <p:nvPr/>
        </p:nvSpPr>
        <p:spPr>
          <a:xfrm>
            <a:off x="4280662" y="1052737"/>
            <a:ext cx="3387682" cy="461665"/>
          </a:xfrm>
          <a:prstGeom prst="rect">
            <a:avLst/>
          </a:prstGeom>
          <a:noFill/>
        </p:spPr>
        <p:txBody>
          <a:bodyPr wrap="squar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es-ES" sz="2400"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Muestra Significativa</a:t>
            </a:r>
            <a:endParaRPr lang="es-ES" sz="24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box(in)">
                                      <p:cBhvr>
                                        <p:cTn id="7" dur="500"/>
                                        <p:tgtEl>
                                          <p:spTgt spid="18"/>
                                        </p:tgtEl>
                                      </p:cBhvr>
                                    </p:animEffect>
                                  </p:childTnLst>
                                </p:cTn>
                              </p:par>
                              <p:par>
                                <p:cTn id="8" presetID="4" presetClass="entr" presetSubtype="16" fill="hold" grpId="0" nodeType="withEffect">
                                  <p:stCondLst>
                                    <p:cond delay="0"/>
                                  </p:stCondLst>
                                  <p:childTnLst>
                                    <p:set>
                                      <p:cBhvr>
                                        <p:cTn id="9" dur="1" fill="hold">
                                          <p:stCondLst>
                                            <p:cond delay="0"/>
                                          </p:stCondLst>
                                        </p:cTn>
                                        <p:tgtEl>
                                          <p:spTgt spid="16"/>
                                        </p:tgtEl>
                                        <p:attrNameLst>
                                          <p:attrName>style.visibility</p:attrName>
                                        </p:attrNameLst>
                                      </p:cBhvr>
                                      <p:to>
                                        <p:strVal val="visible"/>
                                      </p:to>
                                    </p:set>
                                    <p:animEffect transition="in" filter="box(in)">
                                      <p:cBhvr>
                                        <p:cTn id="10" dur="500"/>
                                        <p:tgtEl>
                                          <p:spTgt spid="16"/>
                                        </p:tgtEl>
                                      </p:cBhvr>
                                    </p:animEffect>
                                  </p:childTnLst>
                                </p:cTn>
                              </p:par>
                              <p:par>
                                <p:cTn id="11" presetID="4" presetClass="entr" presetSubtype="16" fill="hold" nodeType="withEffect">
                                  <p:stCondLst>
                                    <p:cond delay="0"/>
                                  </p:stCondLst>
                                  <p:childTnLst>
                                    <p:set>
                                      <p:cBhvr>
                                        <p:cTn id="12" dur="1" fill="hold">
                                          <p:stCondLst>
                                            <p:cond delay="0"/>
                                          </p:stCondLst>
                                        </p:cTn>
                                        <p:tgtEl>
                                          <p:spTgt spid="2050"/>
                                        </p:tgtEl>
                                        <p:attrNameLst>
                                          <p:attrName>style.visibility</p:attrName>
                                        </p:attrNameLst>
                                      </p:cBhvr>
                                      <p:to>
                                        <p:strVal val="visible"/>
                                      </p:to>
                                    </p:set>
                                    <p:animEffect transition="in" filter="box(in)">
                                      <p:cBhvr>
                                        <p:cTn id="13" dur="500"/>
                                        <p:tgtEl>
                                          <p:spTgt spid="20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18" grpId="0"/>
    </p:bld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1883</TotalTime>
  <Words>1913</Words>
  <Application>Microsoft Office PowerPoint</Application>
  <PresentationFormat>Presentación en pantalla (4:3)</PresentationFormat>
  <Paragraphs>232</Paragraphs>
  <Slides>32</Slides>
  <Notes>1</Notes>
  <HiddenSlides>0</HiddenSlides>
  <MMClips>0</MMClips>
  <ScaleCrop>false</ScaleCrop>
  <HeadingPairs>
    <vt:vector size="4" baseType="variant">
      <vt:variant>
        <vt:lpstr>Tema</vt:lpstr>
      </vt:variant>
      <vt:variant>
        <vt:i4>1</vt:i4>
      </vt:variant>
      <vt:variant>
        <vt:lpstr>Títulos de diapositiva</vt:lpstr>
      </vt:variant>
      <vt:variant>
        <vt:i4>32</vt:i4>
      </vt:variant>
    </vt:vector>
  </HeadingPairs>
  <TitlesOfParts>
    <vt:vector size="33" baseType="lpstr">
      <vt:lpstr>Tema de Office</vt:lpstr>
      <vt:lpstr>Diapositiva 1</vt:lpstr>
      <vt:lpstr>Diapositiva 2</vt:lpstr>
      <vt:lpstr>Diapositiva 3</vt:lpstr>
      <vt:lpstr>Diapositiva 4</vt:lpstr>
      <vt:lpstr>Diapositiva 5</vt:lpstr>
      <vt:lpstr>Diapositiva 6</vt:lpstr>
      <vt:lpstr>Diapositiva 7</vt:lpstr>
      <vt:lpstr>Diapositiva 8</vt:lpstr>
      <vt:lpstr>Diapositiva 9</vt:lpstr>
      <vt:lpstr>Diapositiva 10</vt:lpstr>
      <vt:lpstr>Diapositiva 11</vt:lpstr>
      <vt:lpstr>Diapositiva 12</vt:lpstr>
      <vt:lpstr>Diapositiva 13</vt:lpstr>
      <vt:lpstr>Diapositiva 14</vt:lpstr>
      <vt:lpstr>Diapositiva 15</vt:lpstr>
      <vt:lpstr>Diapositiva 16</vt:lpstr>
      <vt:lpstr>Diapositiva 17</vt:lpstr>
      <vt:lpstr>Diapositiva 18</vt:lpstr>
      <vt:lpstr>Diapositiva 19</vt:lpstr>
      <vt:lpstr>Diapositiva 20</vt:lpstr>
      <vt:lpstr>Diapositiva 21</vt:lpstr>
      <vt:lpstr>Diapositiva 22</vt:lpstr>
      <vt:lpstr>Diapositiva 23</vt:lpstr>
      <vt:lpstr>Diapositiva 24</vt:lpstr>
      <vt:lpstr>Diapositiva 25</vt:lpstr>
      <vt:lpstr>Diapositiva 26</vt:lpstr>
      <vt:lpstr>Diapositiva 27</vt:lpstr>
      <vt:lpstr>Diapositiva 28</vt:lpstr>
      <vt:lpstr>Diapositiva 29</vt:lpstr>
      <vt:lpstr>Diapositiva 30</vt:lpstr>
      <vt:lpstr>Diapositiva 31</vt:lpstr>
      <vt:lpstr>Diapositiva 32</vt:lpstr>
    </vt:vector>
  </TitlesOfParts>
  <Company>Windows XP Titan Ultimate Edition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Admin</dc:creator>
  <cp:lastModifiedBy>csuarez</cp:lastModifiedBy>
  <cp:revision>97</cp:revision>
  <dcterms:created xsi:type="dcterms:W3CDTF">2015-03-27T23:10:40Z</dcterms:created>
  <dcterms:modified xsi:type="dcterms:W3CDTF">2017-09-11T23:13:36Z</dcterms:modified>
</cp:coreProperties>
</file>